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74" r:id="rId6"/>
    <p:sldId id="280" r:id="rId7"/>
    <p:sldId id="281" r:id="rId8"/>
    <p:sldId id="275" r:id="rId9"/>
    <p:sldId id="26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82" r:id="rId19"/>
    <p:sldId id="259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01" autoAdjust="0"/>
  </p:normalViewPr>
  <p:slideViewPr>
    <p:cSldViewPr snapToGrid="0" snapToObjects="1">
      <p:cViewPr varScale="1">
        <p:scale>
          <a:sx n="104" d="100"/>
          <a:sy n="104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0122762" TargetMode="External"/><Relationship Id="rId4" Type="http://schemas.openxmlformats.org/officeDocument/2006/relationships/hyperlink" Target="https://baijiahao.baidu.com/s?id=1616110980727375967&amp;wfr=spider&amp;for=pc" TargetMode="External"/><Relationship Id="rId5" Type="http://schemas.openxmlformats.org/officeDocument/2006/relationships/hyperlink" Target="https://baijiahao.baidu.com/s?id=1597788206566112487&amp;wfr=spider&amp;for=pc" TargetMode="External"/><Relationship Id="rId6" Type="http://schemas.openxmlformats.org/officeDocument/2006/relationships/hyperlink" Target="https://blog.csdn.net/qq_37887728/article/details/70934931" TargetMode="External"/><Relationship Id="rId7" Type="http://schemas.openxmlformats.org/officeDocument/2006/relationships/hyperlink" Target="https://baijiahao.baidu.com/s?id=1573635716121912&amp;wfr=spider&amp;for=pc" TargetMode="External"/><Relationship Id="rId8" Type="http://schemas.openxmlformats.org/officeDocument/2006/relationships/hyperlink" Target="https://www.cnblogs.com/liufei1983/p/7152013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790" y="22726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accent6">
                    <a:lumMod val="75000"/>
                  </a:schemeClr>
                </a:solidFill>
                <a:ea typeface="+mj-ea"/>
              </a:rPr>
              <a:t>项目管理</a:t>
            </a:r>
            <a:endParaRPr kumimoji="1" lang="zh-CN" altLang="en-US" sz="60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 descr="五大过程组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" y="1854200"/>
            <a:ext cx="8289347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 descr="过程组与知识领域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0"/>
            <a:ext cx="506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9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第四部分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zh-CN" altLang="en-US" sz="4000" dirty="0" smtClean="0">
                <a:solidFill>
                  <a:schemeClr val="accent6"/>
                </a:solidFill>
                <a:latin typeface="+mn-ea"/>
              </a:rPr>
              <a:t>敏捷开发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/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管理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657684"/>
            <a:ext cx="660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已经有了标准化</a:t>
            </a:r>
            <a:r>
              <a:rPr kumimoji="1" lang="zh-CN" altLang="en-US" dirty="0"/>
              <a:t>的项目管理体系为什么还有其他的项目管理过程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理论 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2513263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项</a:t>
            </a:r>
            <a:r>
              <a:rPr kumimoji="1" lang="zh-CN" altLang="en-US" dirty="0" smtClean="0"/>
              <a:t>目处在竞争愈发激烈的环境中，产品胜出不单单在产品本身质量也在于产品推向市场的速度 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3708709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zh-CN" altLang="en-US" dirty="0"/>
              <a:t>本质上，降低沟通成本和试错成本的方式方法；快速迭代出可高质量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稳定的产品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012976"/>
            <a:ext cx="64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dirty="0"/>
              <a:t>. </a:t>
            </a:r>
            <a:r>
              <a:rPr kumimoji="1" lang="zh-CN" altLang="en-US" dirty="0"/>
              <a:t>开发用户真正需要的产品。</a:t>
            </a:r>
          </a:p>
        </p:txBody>
      </p:sp>
    </p:spTree>
    <p:extLst>
      <p:ext uri="{BB962C8B-B14F-4D97-AF65-F5344CB8AC3E}">
        <p14:creationId xmlns:p14="http://schemas.microsoft.com/office/powerpoint/2010/main" val="320179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8821" y="943464"/>
            <a:ext cx="690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敏捷开发是一种团队</a:t>
            </a:r>
            <a:r>
              <a:rPr kumimoji="1" lang="zh-CN" altLang="en-US" dirty="0"/>
              <a:t>管理工作的方式，以人为核心、迭代、循序渐进的开发方法。在敏捷开发中，软件项目的构建被切分成多个子项目，各个子项目的成果都经过测试，具备集成和可运行的特征。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8821" y="3030621"/>
            <a:ext cx="6906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宣言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/>
              <a:t>个体和互动 高于 流程和工具 （人是团队核心，流程和工具只是为了提供效率）</a:t>
            </a:r>
          </a:p>
          <a:p>
            <a:r>
              <a:rPr kumimoji="1" lang="zh-CN" altLang="en-US" dirty="0"/>
              <a:t>工作的软件 高于 详尽的文档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文档应当短小精悍、主次分明、分类清楚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客户合作   高于 合同谈判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响应变化   高于 遵循计划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关于移动端项目可优化过程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项目的理解与认识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项目管理知识体系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6016" y="4412521"/>
            <a:ext cx="33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管理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8283" y="5610331"/>
            <a:ext cx="99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DevOps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1106577"/>
            <a:ext cx="633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实现形式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Scrum</a:t>
            </a:r>
          </a:p>
          <a:p>
            <a:r>
              <a:rPr kumimoji="1" lang="zh-CN" altLang="en-US" dirty="0"/>
              <a:t>快速迭代式</a:t>
            </a:r>
            <a:r>
              <a:rPr kumimoji="1" lang="en-US" altLang="zh-CN" dirty="0"/>
              <a:t>+</a:t>
            </a:r>
            <a:r>
              <a:rPr kumimoji="1" lang="zh-CN" altLang="en-US" dirty="0"/>
              <a:t>增量式软件开发过程，是敏捷软件开发的常用形式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具体实施要求：</a:t>
            </a:r>
            <a:endParaRPr kumimoji="1" lang="en-US" altLang="zh-CN" dirty="0"/>
          </a:p>
          <a:p>
            <a:r>
              <a:rPr kumimoji="1" lang="zh-CN" altLang="en-US" dirty="0"/>
              <a:t>合作型</a:t>
            </a:r>
            <a:r>
              <a:rPr kumimoji="1" lang="en-US" altLang="zh-CN" dirty="0"/>
              <a:t>+</a:t>
            </a:r>
            <a:r>
              <a:rPr kumimoji="1" lang="zh-CN" altLang="en-US" dirty="0"/>
              <a:t>面对变更、广泛的技能</a:t>
            </a:r>
          </a:p>
          <a:p>
            <a:r>
              <a:rPr kumimoji="1" lang="zh-CN" altLang="en-US" dirty="0"/>
              <a:t>依据实际情况筛选、裁剪。</a:t>
            </a:r>
          </a:p>
        </p:txBody>
      </p:sp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第五部分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CN" sz="4000" dirty="0" err="1">
                <a:solidFill>
                  <a:schemeClr val="accent6"/>
                </a:solidFill>
                <a:latin typeface="+mn-ea"/>
              </a:rPr>
              <a:t>DevOps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7263" y="1109579"/>
            <a:ext cx="6275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79646"/>
                </a:solidFill>
              </a:rPr>
              <a:t>参考：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 smtClean="0">
              <a:solidFill>
                <a:srgbClr val="F79646"/>
              </a:solidFill>
              <a:hlinkClick r:id="rId3"/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3"/>
              </a:rPr>
              <a:t>谈谈敏捷开发和 </a:t>
            </a:r>
            <a:r>
              <a:rPr kumimoji="1" lang="en-US" altLang="zh-CN" dirty="0" smtClean="0">
                <a:solidFill>
                  <a:srgbClr val="F79646"/>
                </a:solidFill>
                <a:hlinkClick r:id="rId3"/>
              </a:rPr>
              <a:t>Scrum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</a:rPr>
              <a:t> </a:t>
            </a: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4"/>
              </a:rPr>
              <a:t>没有人喜欢，但却不得不选择的敏捷开发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5"/>
              </a:rPr>
              <a:t>什么是敏捷开发？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6"/>
              </a:rPr>
              <a:t>你大概走了假敏捷：认真说说敏捷的实现和问题（手绘版）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7"/>
              </a:rPr>
              <a:t>第一讲：什么是</a:t>
            </a:r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8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8"/>
              </a:rPr>
              <a:t>简介</a:t>
            </a:r>
            <a:endParaRPr kumimoji="1" lang="en-US" altLang="zh-CN" dirty="0" smtClean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7473" y="1940742"/>
            <a:ext cx="603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项目是为创造独特的产品、服务或成果而进行的临时性工作。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7473" y="3013183"/>
            <a:ext cx="59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项目组合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982259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第一部分 项</a:t>
            </a:r>
            <a:r>
              <a:rPr kumimoji="1" lang="zh-CN" altLang="en-US" sz="4000" dirty="0">
                <a:solidFill>
                  <a:schemeClr val="accent6"/>
                </a:solidFill>
              </a:rPr>
              <a:t>目的理解与认识</a:t>
            </a:r>
          </a:p>
        </p:txBody>
      </p:sp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海那边服务互联网平台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904988"/>
            <a:ext cx="9852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257619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626951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小程序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58457" y="2533152"/>
            <a:ext cx="10694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网站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800" y="2544347"/>
            <a:ext cx="13582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移动端产品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8771" y="2544347"/>
            <a:ext cx="26469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大数据统计与分析系统 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承办奥运会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720322"/>
            <a:ext cx="181409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羽毛球馆建设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090828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游泳馆建设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460160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1263" y="2495539"/>
            <a:ext cx="28474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奥运体育馆建设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23916" y="2495539"/>
            <a:ext cx="954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治安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95454" y="2495539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40442" y="2495539"/>
            <a:ext cx="127534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便民设施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4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5980" y="838200"/>
            <a:ext cx="605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项目管理就是将知识、技能、工具与技术应用于项目活动中，以完成项目。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92927" y="2124395"/>
            <a:ext cx="270844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zh-CN" altLang="en-US" dirty="0" smtClean="0"/>
              <a:t>项目管理最终要达成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8841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664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要符合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原则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5980" y="3729789"/>
            <a:ext cx="943809" cy="37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00295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118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有形的与无形的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7434" y="3563034"/>
            <a:ext cx="9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创造商业价值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" grpId="0" animBg="1"/>
      <p:bldP spid="9" grpId="1" animBg="1"/>
      <p:bldP spid="10" grpId="0"/>
      <p:bldP spid="11" grpId="0" animBg="1"/>
      <p:bldP spid="12" grpId="1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854452"/>
            <a:ext cx="188210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原则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Specific(</a:t>
            </a:r>
            <a:r>
              <a:rPr kumimoji="1" lang="zh-CN" altLang="en-US" dirty="0" smtClean="0"/>
              <a:t>具体的、明确的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895" y="2646153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Measurable(</a:t>
            </a:r>
            <a:r>
              <a:rPr kumimoji="1" lang="zh-CN" altLang="en-US" dirty="0" smtClean="0"/>
              <a:t>可衡量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895" y="3600450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Achievable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可达成</a:t>
            </a:r>
            <a:r>
              <a:rPr kumimoji="1" lang="en-US" altLang="zh-CN" dirty="0" smtClean="0"/>
              <a:t>)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895" y="456280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Relevant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相关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895" y="545413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Time-Bound(</a:t>
            </a:r>
            <a:r>
              <a:rPr kumimoji="1" lang="zh-CN" altLang="en-US" dirty="0" smtClean="0"/>
              <a:t>时间限定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5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战略与项目管理的关系：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262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战略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1263" y="5052580"/>
            <a:ext cx="27004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1938421" y="2315091"/>
            <a:ext cx="26737" cy="263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1737894" y="2343819"/>
            <a:ext cx="53474" cy="2604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5579" y="3154947"/>
            <a:ext cx="735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支持战略目标实现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51242" y="3382210"/>
            <a:ext cx="73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筛选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推进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9242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项目管理推进项目的好处：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99241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以市场为导向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99241" y="2785615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以结果为导向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99241" y="3886200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以客户为导向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99242" y="5052580"/>
            <a:ext cx="315895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项目商业价值尽可能最大化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3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二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项目管理知识体系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图片 6" descr="软件开发瀑布模型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3" y="2367061"/>
            <a:ext cx="6044207" cy="38434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75394" y="1709539"/>
            <a:ext cx="39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软件工程领域项目常见模式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流程：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379</Words>
  <Application>Microsoft Macintosh PowerPoint</Application>
  <PresentationFormat>全屏显示(4:3)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53</cp:revision>
  <dcterms:created xsi:type="dcterms:W3CDTF">2018-12-18T04:10:17Z</dcterms:created>
  <dcterms:modified xsi:type="dcterms:W3CDTF">2019-03-25T14:57:27Z</dcterms:modified>
</cp:coreProperties>
</file>