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60" r:id="rId5"/>
    <p:sldId id="274" r:id="rId6"/>
    <p:sldId id="280" r:id="rId7"/>
    <p:sldId id="281" r:id="rId8"/>
    <p:sldId id="275" r:id="rId9"/>
    <p:sldId id="261" r:id="rId10"/>
    <p:sldId id="295" r:id="rId11"/>
    <p:sldId id="294" r:id="rId12"/>
    <p:sldId id="293" r:id="rId13"/>
    <p:sldId id="292" r:id="rId14"/>
    <p:sldId id="29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82" r:id="rId24"/>
    <p:sldId id="259" r:id="rId25"/>
    <p:sldId id="262" r:id="rId26"/>
    <p:sldId id="263" r:id="rId27"/>
    <p:sldId id="264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01" autoAdjust="0"/>
  </p:normalViewPr>
  <p:slideViewPr>
    <p:cSldViewPr snapToGrid="0" snapToObjects="1">
      <p:cViewPr varScale="1">
        <p:scale>
          <a:sx n="103" d="100"/>
          <a:sy n="103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40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9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45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1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87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7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22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7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6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3E48-7ABA-D441-94D0-3B3C6F86371F}" type="datetimeFigureOut">
              <a:rPr kumimoji="1" lang="zh-CN" altLang="en-US" smtClean="0"/>
              <a:t>19/3/26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61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0122762" TargetMode="External"/><Relationship Id="rId4" Type="http://schemas.openxmlformats.org/officeDocument/2006/relationships/hyperlink" Target="https://baijiahao.baidu.com/s?id=1616110980727375967&amp;wfr=spider&amp;for=pc" TargetMode="External"/><Relationship Id="rId5" Type="http://schemas.openxmlformats.org/officeDocument/2006/relationships/hyperlink" Target="https://baijiahao.baidu.com/s?id=1597788206566112487&amp;wfr=spider&amp;for=pc" TargetMode="External"/><Relationship Id="rId6" Type="http://schemas.openxmlformats.org/officeDocument/2006/relationships/hyperlink" Target="https://blog.csdn.net/qq_37887728/article/details/70934931" TargetMode="External"/><Relationship Id="rId7" Type="http://schemas.openxmlformats.org/officeDocument/2006/relationships/hyperlink" Target="https://baijiahao.baidu.com/s?id=1573635716121912&amp;wfr=spider&amp;for=pc" TargetMode="External"/><Relationship Id="rId8" Type="http://schemas.openxmlformats.org/officeDocument/2006/relationships/hyperlink" Target="https://www.cnblogs.com/liufei1983/p/7152013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13790" y="227263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accent6">
                    <a:lumMod val="75000"/>
                  </a:schemeClr>
                </a:solidFill>
                <a:ea typeface="+mj-ea"/>
              </a:rPr>
              <a:t>项目管理</a:t>
            </a:r>
            <a:endParaRPr kumimoji="1" lang="zh-CN" altLang="en-US" sz="6000" dirty="0">
              <a:solidFill>
                <a:schemeClr val="accent6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1971796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022348" y="681366"/>
            <a:ext cx="2094470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项目环境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74673" y="1746812"/>
            <a:ext cx="17139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事业环境因素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62747" y="1761093"/>
            <a:ext cx="164533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组织过程资产</a:t>
            </a:r>
            <a:endParaRPr kumimoji="1" lang="zh-CN" altLang="en-US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3786342" y="-713574"/>
            <a:ext cx="626558" cy="4155105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大括号 11"/>
          <p:cNvSpPr/>
          <p:nvPr/>
        </p:nvSpPr>
        <p:spPr>
          <a:xfrm rot="5400000">
            <a:off x="1965677" y="1113121"/>
            <a:ext cx="545410" cy="255145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3080" y="2661555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员工能力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45716" y="3152509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基础设施</a:t>
            </a:r>
            <a:endParaRPr kumimoji="1"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9005" y="3643689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地理位置</a:t>
            </a:r>
            <a:endParaRPr kumimoji="1"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45716" y="4155609"/>
            <a:ext cx="1039306" cy="584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组织文化与结构</a:t>
            </a:r>
            <a:endParaRPr kumimoji="1"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575728" y="3142749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政府政策</a:t>
            </a:r>
            <a:endParaRPr kumimoji="1"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575728" y="2661555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市场环境</a:t>
            </a:r>
            <a:endParaRPr kumimoji="1"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5728" y="3649971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行业标准</a:t>
            </a:r>
            <a:endParaRPr kumimoji="1"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593828" y="4155609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税务制服</a:t>
            </a:r>
            <a:endParaRPr kumimoji="1"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593828" y="4740385"/>
            <a:ext cx="1039306" cy="584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法律与人文</a:t>
            </a:r>
            <a:endParaRPr kumimoji="1" lang="zh-CN" altLang="en-US" sz="1600" dirty="0"/>
          </a:p>
        </p:txBody>
      </p:sp>
      <p:sp>
        <p:nvSpPr>
          <p:cNvPr id="33" name="左大括号 32"/>
          <p:cNvSpPr/>
          <p:nvPr/>
        </p:nvSpPr>
        <p:spPr>
          <a:xfrm rot="5400000">
            <a:off x="6223967" y="1150553"/>
            <a:ext cx="545410" cy="255145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01370" y="2698987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公司制度</a:t>
            </a:r>
            <a:endParaRPr kumimoji="1"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604006" y="3189941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数据库</a:t>
            </a:r>
            <a:endParaRPr kumimoji="1"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597295" y="3681121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程序</a:t>
            </a:r>
            <a:endParaRPr kumimoji="1"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834018" y="3180181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文档</a:t>
            </a:r>
            <a:endParaRPr kumimoji="1" lang="zh-CN" altLang="en-US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834018" y="2698987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人事档案</a:t>
            </a:r>
            <a:endParaRPr kumimoji="1"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4018" y="3687403"/>
            <a:ext cx="103930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会议纪要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851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895" y="681366"/>
            <a:ext cx="3567826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895" y="1739381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51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59" y="0"/>
            <a:ext cx="9144000" cy="6858000"/>
          </a:xfrm>
          <a:prstGeom prst="rect">
            <a:avLst/>
          </a:prstGeom>
        </p:spPr>
      </p:pic>
      <p:pic>
        <p:nvPicPr>
          <p:cNvPr id="7" name="图片 6" descr="软件开发瀑布模型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34" y="1627322"/>
            <a:ext cx="6044207" cy="384349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75394" y="969800"/>
            <a:ext cx="395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软件工程领域项目常见模式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流程：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48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895" y="681366"/>
            <a:ext cx="3567826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895" y="1739381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86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895" y="672846"/>
            <a:ext cx="3567826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 </a:t>
            </a:r>
            <a:r>
              <a:rPr kumimoji="1" lang="zh-CN" altLang="en-US" dirty="0" smtClean="0"/>
              <a:t>常见项</a:t>
            </a:r>
            <a:r>
              <a:rPr kumimoji="1" lang="zh-CN" altLang="en-US" dirty="0"/>
              <a:t>目</a:t>
            </a:r>
            <a:r>
              <a:rPr kumimoji="1" lang="zh-CN" altLang="en-US" dirty="0" smtClean="0"/>
              <a:t>生命周期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开发模型：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895" y="1739381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预测型生命周期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99895" y="2483572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迭代型生命周期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9895" y="3413971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增量型生命周期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99895" y="4380084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螺旋</a:t>
            </a:r>
            <a:r>
              <a:rPr kumimoji="1" lang="zh-CN" altLang="en-US" dirty="0" smtClean="0"/>
              <a:t>型生命周期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9895" y="5454134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混合型生命周期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91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 descr="五大过程组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7" y="1854200"/>
            <a:ext cx="8289347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2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 descr="过程组与知识领域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0"/>
            <a:ext cx="5063529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996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895" y="681366"/>
            <a:ext cx="3567826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895" y="1739381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9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pic>
        <p:nvPicPr>
          <p:cNvPr id="6" name="图片 5" descr="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104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421" y="1804736"/>
            <a:ext cx="800219" cy="3007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4000" kern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目      录</a:t>
            </a:r>
            <a:endParaRPr kumimoji="1" lang="zh-CN" altLang="en-US" sz="4000" kern="3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6016" y="327508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关于移动端项目可优化过程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3931" y="68666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项目的理解与认识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43931" y="19659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项目管理知识体系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6016" y="4412521"/>
            <a:ext cx="3390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敏捷开发</a:t>
            </a:r>
            <a:r>
              <a:rPr kumimoji="1"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管理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68283" y="5610331"/>
            <a:ext cx="990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DevOps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2064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9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1600" y="628316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第四部分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 </a:t>
            </a:r>
            <a:r>
              <a:rPr kumimoji="1" lang="zh-CN" altLang="en-US" sz="4000" dirty="0" smtClean="0">
                <a:solidFill>
                  <a:schemeClr val="accent6"/>
                </a:solidFill>
                <a:latin typeface="+mn-ea"/>
              </a:rPr>
              <a:t>敏捷开发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/</a:t>
            </a:r>
            <a:r>
              <a:rPr kumimoji="1" lang="zh-CN" altLang="en-US" sz="4000" dirty="0" smtClean="0">
                <a:solidFill>
                  <a:schemeClr val="accent6"/>
                </a:solidFill>
              </a:rPr>
              <a:t>管理</a:t>
            </a:r>
            <a:endParaRPr kumimoji="1" lang="zh-CN" altLang="en-US" sz="4000" dirty="0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1600" y="1657684"/>
            <a:ext cx="660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已经有了标准化</a:t>
            </a:r>
            <a:r>
              <a:rPr kumimoji="1" lang="zh-CN" altLang="en-US" dirty="0"/>
              <a:t>的项目管理体系为什么还有其他的项目管理过程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理论 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1600" y="2513263"/>
            <a:ext cx="644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项</a:t>
            </a:r>
            <a:r>
              <a:rPr kumimoji="1" lang="zh-CN" altLang="en-US" dirty="0" smtClean="0"/>
              <a:t>目处在竞争愈发激烈的环境中，产品胜出不单单在产品本身质量也在于产品推向市场的速度 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1600" y="3708709"/>
            <a:ext cx="644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 </a:t>
            </a:r>
            <a:r>
              <a:rPr kumimoji="1" lang="zh-CN" altLang="en-US" dirty="0"/>
              <a:t>本质上，降低沟通成本和试错成本的方式方法；快速迭代出可高质量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稳定的产品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71600" y="5012976"/>
            <a:ext cx="64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en-US" altLang="zh-CN" dirty="0"/>
              <a:t>. </a:t>
            </a:r>
            <a:r>
              <a:rPr kumimoji="1" lang="zh-CN" altLang="en-US" dirty="0"/>
              <a:t>开发用户真正需要的产品。</a:t>
            </a:r>
          </a:p>
        </p:txBody>
      </p:sp>
    </p:spTree>
    <p:extLst>
      <p:ext uri="{BB962C8B-B14F-4D97-AF65-F5344CB8AC3E}">
        <p14:creationId xmlns:p14="http://schemas.microsoft.com/office/powerpoint/2010/main" val="320179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8821" y="943464"/>
            <a:ext cx="690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定义：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敏捷开发是一种团队</a:t>
            </a:r>
            <a:r>
              <a:rPr kumimoji="1" lang="zh-CN" altLang="en-US" dirty="0"/>
              <a:t>管理工作的方式，以人为核心、迭代、循序渐进的开发方法。在敏捷开发中，软件项目的构建被切分成多个子项目，各个子项目的成果都经过测试，具备集成和可运行的特征。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28821" y="3030621"/>
            <a:ext cx="6906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宣言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/>
              <a:t>个体和互动 高于 流程和工具 （人是团队核心，流程和工具只是为了提供效率）</a:t>
            </a:r>
          </a:p>
          <a:p>
            <a:r>
              <a:rPr kumimoji="1" lang="zh-CN" altLang="en-US" dirty="0"/>
              <a:t>工作的软件 高于 详尽的文档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文档应当短小精悍、主次分明、分类清楚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客户合作   高于 合同谈判   </a:t>
            </a:r>
            <a:r>
              <a:rPr kumimoji="1" lang="en-US" altLang="zh-CN" dirty="0"/>
              <a:t>(</a:t>
            </a:r>
            <a:r>
              <a:rPr kumimoji="1" lang="zh-CN" altLang="en-US" dirty="0"/>
              <a:t>项目环境不明朗与变化导致需求不确定与变更，需要项目团队与客户彼此精诚合作，常沟通、及时反馈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响应变化   高于 遵循计划   </a:t>
            </a:r>
            <a:r>
              <a:rPr kumimoji="1" lang="en-US" altLang="zh-CN" dirty="0"/>
              <a:t>(</a:t>
            </a:r>
            <a:r>
              <a:rPr kumimoji="1" lang="zh-CN" altLang="en-US" dirty="0"/>
              <a:t>项目环境不明朗与变化导致需求不确定与变更，需要项目团队与客户彼此精诚合作，常沟通、及时反馈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2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1600" y="1106577"/>
            <a:ext cx="633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实现形式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Scrum</a:t>
            </a:r>
          </a:p>
          <a:p>
            <a:r>
              <a:rPr kumimoji="1" lang="zh-CN" altLang="en-US" dirty="0"/>
              <a:t>快速迭代式</a:t>
            </a:r>
            <a:r>
              <a:rPr kumimoji="1" lang="en-US" altLang="zh-CN" dirty="0"/>
              <a:t>+</a:t>
            </a:r>
            <a:r>
              <a:rPr kumimoji="1" lang="zh-CN" altLang="en-US" dirty="0"/>
              <a:t>增量式软件开发过程，是敏捷软件开发的常用形式 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具体实施要求：</a:t>
            </a:r>
            <a:endParaRPr kumimoji="1" lang="en-US" altLang="zh-CN" dirty="0"/>
          </a:p>
          <a:p>
            <a:r>
              <a:rPr kumimoji="1" lang="zh-CN" altLang="en-US" dirty="0"/>
              <a:t>合作型</a:t>
            </a:r>
            <a:r>
              <a:rPr kumimoji="1" lang="en-US" altLang="zh-CN" dirty="0"/>
              <a:t>+</a:t>
            </a:r>
            <a:r>
              <a:rPr kumimoji="1" lang="zh-CN" altLang="en-US" dirty="0"/>
              <a:t>面对变更、广泛的技能</a:t>
            </a:r>
          </a:p>
          <a:p>
            <a:r>
              <a:rPr kumimoji="1" lang="zh-CN" altLang="en-US" dirty="0"/>
              <a:t>依据实际情况筛选、裁剪。</a:t>
            </a:r>
          </a:p>
        </p:txBody>
      </p:sp>
    </p:spTree>
    <p:extLst>
      <p:ext uri="{BB962C8B-B14F-4D97-AF65-F5344CB8AC3E}">
        <p14:creationId xmlns:p14="http://schemas.microsoft.com/office/powerpoint/2010/main" val="333980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1600" y="628316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第五部分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 </a:t>
            </a:r>
            <a:r>
              <a:rPr kumimoji="1" lang="en-US" altLang="zh-CN" sz="4000" dirty="0" err="1">
                <a:solidFill>
                  <a:schemeClr val="accent6"/>
                </a:solidFill>
                <a:latin typeface="+mn-ea"/>
              </a:rPr>
              <a:t>DevOps</a:t>
            </a:r>
            <a:endParaRPr kumimoji="1" lang="zh-CN" altLang="en-US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7263" y="1109579"/>
            <a:ext cx="62751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79646"/>
                </a:solidFill>
              </a:rPr>
              <a:t>参考：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 smtClean="0">
              <a:solidFill>
                <a:srgbClr val="F79646"/>
              </a:solidFill>
              <a:hlinkClick r:id="rId3"/>
            </a:endParaRP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3"/>
              </a:rPr>
              <a:t>谈谈敏捷开发和 </a:t>
            </a:r>
            <a:r>
              <a:rPr kumimoji="1" lang="en-US" altLang="zh-CN" dirty="0" smtClean="0">
                <a:solidFill>
                  <a:srgbClr val="F79646"/>
                </a:solidFill>
                <a:hlinkClick r:id="rId3"/>
              </a:rPr>
              <a:t>Scrum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r>
              <a:rPr kumimoji="1" lang="en-US" altLang="zh-CN" dirty="0" smtClean="0">
                <a:solidFill>
                  <a:srgbClr val="F79646"/>
                </a:solidFill>
              </a:rPr>
              <a:t> </a:t>
            </a: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4"/>
              </a:rPr>
              <a:t>没有人喜欢，但却不得不选择的敏捷开发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5"/>
              </a:rPr>
              <a:t>什么是敏捷开发？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6"/>
              </a:rPr>
              <a:t>你大概走了假敏捷：认真说说敏捷的实现和问题（手绘版）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en-US" altLang="zh-CN" dirty="0" smtClean="0">
                <a:solidFill>
                  <a:srgbClr val="F79646"/>
                </a:solidFill>
                <a:hlinkClick r:id="rId7"/>
              </a:rPr>
              <a:t>DevOps</a:t>
            </a:r>
            <a:r>
              <a:rPr kumimoji="1" lang="zh-CN" altLang="en-US" dirty="0" smtClean="0">
                <a:solidFill>
                  <a:srgbClr val="F79646"/>
                </a:solidFill>
                <a:hlinkClick r:id="rId7"/>
              </a:rPr>
              <a:t>第一讲：什么是</a:t>
            </a:r>
            <a:r>
              <a:rPr kumimoji="1" lang="en-US" altLang="zh-CN" dirty="0" smtClean="0">
                <a:solidFill>
                  <a:srgbClr val="F79646"/>
                </a:solidFill>
                <a:hlinkClick r:id="rId7"/>
              </a:rPr>
              <a:t>DevOps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en-US" altLang="zh-CN" dirty="0" smtClean="0">
                <a:solidFill>
                  <a:srgbClr val="F79646"/>
                </a:solidFill>
                <a:hlinkClick r:id="rId8"/>
              </a:rPr>
              <a:t>DevOps</a:t>
            </a:r>
            <a:r>
              <a:rPr kumimoji="1" lang="zh-CN" altLang="en-US" dirty="0" smtClean="0">
                <a:solidFill>
                  <a:srgbClr val="F79646"/>
                </a:solidFill>
                <a:hlinkClick r:id="rId8"/>
              </a:rPr>
              <a:t>简介</a:t>
            </a:r>
            <a:endParaRPr kumimoji="1" lang="en-US" altLang="zh-CN" dirty="0" smtClean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1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7473" y="1940742"/>
            <a:ext cx="603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项目是为创造独特的产品、服务或成果而进行的临时性工作。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7473" y="3013183"/>
            <a:ext cx="594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项目集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项目组合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1600" y="982259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第一部分 项</a:t>
            </a:r>
            <a:r>
              <a:rPr kumimoji="1" lang="zh-CN" altLang="en-US" sz="4000" dirty="0">
                <a:solidFill>
                  <a:schemeClr val="accent6"/>
                </a:solidFill>
              </a:rPr>
              <a:t>目的理解与认识</a:t>
            </a:r>
          </a:p>
        </p:txBody>
      </p:sp>
    </p:spTree>
    <p:extLst>
      <p:ext uri="{BB962C8B-B14F-4D97-AF65-F5344CB8AC3E}">
        <p14:creationId xmlns:p14="http://schemas.microsoft.com/office/powerpoint/2010/main" val="233343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263" y="619794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海那边服务互联网平台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1263" y="5269468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           共享资源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5800" y="3904988"/>
            <a:ext cx="9852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5800" y="4257619"/>
            <a:ext cx="143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5800" y="4626951"/>
            <a:ext cx="9170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小程序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58457" y="2533152"/>
            <a:ext cx="10694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网站 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800" y="2544347"/>
            <a:ext cx="13582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移动端产品 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33894" y="2533152"/>
            <a:ext cx="1064129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项目集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26136" y="4265700"/>
            <a:ext cx="910394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项目 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72400" y="619794"/>
            <a:ext cx="128337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项目组合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48771" y="2544347"/>
            <a:ext cx="264694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大数据统计与分析系统 </a:t>
            </a:r>
            <a:endParaRPr kumimoji="1"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8090836" y="3111246"/>
            <a:ext cx="484632" cy="978408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8100194" y="1156362"/>
            <a:ext cx="484632" cy="124995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91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263" y="619794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承办奥运会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1263" y="5269468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           共享资源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5800" y="3720322"/>
            <a:ext cx="181409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羽毛球馆建设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5800" y="4090828"/>
            <a:ext cx="143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游泳馆建设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5800" y="4460160"/>
            <a:ext cx="9170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。。。 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33894" y="2533152"/>
            <a:ext cx="1064129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项目集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26136" y="4265700"/>
            <a:ext cx="910394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项目 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72400" y="619794"/>
            <a:ext cx="128337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项目组合</a:t>
            </a:r>
            <a:endParaRPr kumimoji="1"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8090836" y="3111246"/>
            <a:ext cx="484632" cy="978408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8100194" y="1156362"/>
            <a:ext cx="484632" cy="124995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1263" y="2495539"/>
            <a:ext cx="284747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奥运体育馆建设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23916" y="2495539"/>
            <a:ext cx="9545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治安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395454" y="2495539"/>
            <a:ext cx="9170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。。。 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40442" y="2495539"/>
            <a:ext cx="127534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便民设施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4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5980" y="838200"/>
            <a:ext cx="605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项目管理就是将知识、技能、工具与技术应用于项目活动中，以完成项目。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92927" y="2124395"/>
            <a:ext cx="270844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 </a:t>
            </a:r>
            <a:r>
              <a:rPr kumimoji="1" lang="zh-CN" altLang="en-US" dirty="0" smtClean="0"/>
              <a:t>项目管理最终要达成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28841" y="2830095"/>
            <a:ext cx="2299369" cy="21122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7664" y="5347368"/>
            <a:ext cx="2240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要符合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原则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15980" y="3729789"/>
            <a:ext cx="943809" cy="37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00295" y="2830095"/>
            <a:ext cx="2299369" cy="21122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118" y="5347368"/>
            <a:ext cx="2240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有形的与无形的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87434" y="3563034"/>
            <a:ext cx="94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创造商业价值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9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" grpId="0" animBg="1"/>
      <p:bldP spid="9" grpId="1" animBg="1"/>
      <p:bldP spid="10" grpId="0"/>
      <p:bldP spid="11" grpId="0" animBg="1"/>
      <p:bldP spid="12" grpId="1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895" y="854452"/>
            <a:ext cx="1882103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SMART</a:t>
            </a:r>
            <a:r>
              <a:rPr kumimoji="1" lang="zh-CN" altLang="en-US" dirty="0"/>
              <a:t> 原则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9895" y="1739381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Specific(</a:t>
            </a:r>
            <a:r>
              <a:rPr kumimoji="1" lang="zh-CN" altLang="en-US" dirty="0" smtClean="0"/>
              <a:t>具体的、明确的</a:t>
            </a:r>
            <a:r>
              <a:rPr kumimoji="1" lang="en-US" altLang="zh-CN" dirty="0" smtClean="0"/>
              <a:t>)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99895" y="2646153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Measurable(</a:t>
            </a:r>
            <a:r>
              <a:rPr kumimoji="1" lang="zh-CN" altLang="en-US" dirty="0" smtClean="0"/>
              <a:t>可衡量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9895" y="3600450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Achievable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可达成</a:t>
            </a:r>
            <a:r>
              <a:rPr kumimoji="1" lang="en-US" altLang="zh-CN" dirty="0" smtClean="0"/>
              <a:t>) 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9895" y="4562804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Relevant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相关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9895" y="5454134"/>
            <a:ext cx="319124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Time-Bound(</a:t>
            </a:r>
            <a:r>
              <a:rPr kumimoji="1" lang="zh-CN" altLang="en-US" dirty="0" smtClean="0"/>
              <a:t>时间限定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50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263" y="989126"/>
            <a:ext cx="270042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战略与项目管理的关系：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1262" y="1945759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战略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1263" y="5052580"/>
            <a:ext cx="270042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项目管理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1938421" y="2315091"/>
            <a:ext cx="26737" cy="2632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1737894" y="2343819"/>
            <a:ext cx="53474" cy="2604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5579" y="3154947"/>
            <a:ext cx="735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支持战略目标实现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090956" y="3382210"/>
            <a:ext cx="73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筛选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推进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99242" y="989126"/>
            <a:ext cx="270042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项目管理推进项目的好处：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99241" y="1945759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以市场为导向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99241" y="2785615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以结果为导向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299241" y="3886200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以客户为导向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99242" y="5052580"/>
            <a:ext cx="315895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项目商业价值尽可能最大化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65198" y="2493227"/>
            <a:ext cx="1908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660066"/>
                </a:solidFill>
              </a:rPr>
              <a:t>净现值</a:t>
            </a:r>
            <a:r>
              <a:rPr kumimoji="1" lang="en-US" altLang="zh-CN" sz="1600" dirty="0" smtClean="0">
                <a:solidFill>
                  <a:srgbClr val="660066"/>
                </a:solidFill>
              </a:rPr>
              <a:t>(NPV)</a:t>
            </a:r>
            <a:endParaRPr kumimoji="1" lang="en-US" altLang="zh-CN" sz="1600" dirty="0">
              <a:solidFill>
                <a:srgbClr val="660066"/>
              </a:solidFill>
            </a:endParaRPr>
          </a:p>
          <a:p>
            <a:r>
              <a:rPr kumimoji="1" lang="zh-CN" altLang="en-US" sz="1600" dirty="0" smtClean="0">
                <a:solidFill>
                  <a:srgbClr val="660066"/>
                </a:solidFill>
              </a:rPr>
              <a:t>内部收益率</a:t>
            </a:r>
            <a:r>
              <a:rPr kumimoji="1" lang="en-US" altLang="zh-CN" sz="1600" dirty="0" smtClean="0">
                <a:solidFill>
                  <a:srgbClr val="660066"/>
                </a:solidFill>
              </a:rPr>
              <a:t>(IRR)</a:t>
            </a:r>
            <a:endParaRPr kumimoji="1" lang="en-US" altLang="zh-CN" sz="1600" dirty="0" smtClean="0">
              <a:solidFill>
                <a:srgbClr val="660066"/>
              </a:solidFill>
            </a:endParaRPr>
          </a:p>
          <a:p>
            <a:r>
              <a:rPr kumimoji="1" lang="zh-CN" altLang="en-US" sz="1600" dirty="0" smtClean="0">
                <a:solidFill>
                  <a:srgbClr val="660066"/>
                </a:solidFill>
              </a:rPr>
              <a:t>回收期</a:t>
            </a:r>
            <a:r>
              <a:rPr kumimoji="1" lang="en-US" altLang="zh-CN" sz="1600" dirty="0" smtClean="0">
                <a:solidFill>
                  <a:srgbClr val="660066"/>
                </a:solidFill>
              </a:rPr>
              <a:t>(</a:t>
            </a:r>
            <a:r>
              <a:rPr kumimoji="1" lang="en-US" altLang="zh-CN" sz="1600" dirty="0" err="1" smtClean="0">
                <a:solidFill>
                  <a:srgbClr val="660066"/>
                </a:solidFill>
              </a:rPr>
              <a:t>P</a:t>
            </a:r>
            <a:r>
              <a:rPr kumimoji="1" lang="en-US" altLang="zh-CN" sz="1600" dirty="0" err="1" smtClean="0">
                <a:solidFill>
                  <a:srgbClr val="660066"/>
                </a:solidFill>
              </a:rPr>
              <a:t>ayBack</a:t>
            </a:r>
            <a:r>
              <a:rPr kumimoji="1" lang="en-US" altLang="zh-CN" sz="1600" dirty="0" smtClean="0">
                <a:solidFill>
                  <a:srgbClr val="660066"/>
                </a:solidFill>
              </a:rPr>
              <a:t>)</a:t>
            </a:r>
            <a:endParaRPr kumimoji="1" lang="en-US" altLang="zh-CN" sz="1600" dirty="0" smtClean="0">
              <a:solidFill>
                <a:srgbClr val="660066"/>
              </a:solidFill>
            </a:endParaRPr>
          </a:p>
          <a:p>
            <a:r>
              <a:rPr kumimoji="1" lang="zh-CN" altLang="en-US" sz="1600" dirty="0" smtClean="0">
                <a:solidFill>
                  <a:srgbClr val="660066"/>
                </a:solidFill>
              </a:rPr>
              <a:t>效益成本率</a:t>
            </a:r>
            <a:r>
              <a:rPr kumimoji="1" lang="en-US" altLang="zh-CN" sz="1600" dirty="0" smtClean="0">
                <a:solidFill>
                  <a:srgbClr val="660066"/>
                </a:solidFill>
              </a:rPr>
              <a:t>(BCR)</a:t>
            </a:r>
            <a:endParaRPr kumimoji="1" lang="en-US" altLang="zh-CN" sz="1600" dirty="0" smtClean="0">
              <a:solidFill>
                <a:srgbClr val="660066"/>
              </a:solidFill>
            </a:endParaRPr>
          </a:p>
          <a:p>
            <a:r>
              <a:rPr kumimoji="1" lang="zh-CN" altLang="en-US" sz="1600" dirty="0" smtClean="0">
                <a:solidFill>
                  <a:srgbClr val="660066"/>
                </a:solidFill>
              </a:rPr>
              <a:t>投资回报率</a:t>
            </a:r>
            <a:r>
              <a:rPr kumimoji="1" lang="en-US" altLang="zh-CN" sz="1600" dirty="0" smtClean="0">
                <a:solidFill>
                  <a:srgbClr val="660066"/>
                </a:solidFill>
              </a:rPr>
              <a:t>(ROI)</a:t>
            </a:r>
            <a:endParaRPr kumimoji="1" lang="zh-CN" altLang="en-US" sz="1600" dirty="0">
              <a:solidFill>
                <a:srgbClr val="66006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26219" y="4028541"/>
            <a:ext cx="18124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660066"/>
                </a:solidFill>
              </a:rPr>
              <a:t>机会成本</a:t>
            </a:r>
            <a:endParaRPr kumimoji="1" lang="en-US" altLang="zh-CN" sz="1600" dirty="0" smtClean="0">
              <a:solidFill>
                <a:srgbClr val="660066"/>
              </a:solidFill>
            </a:endParaRPr>
          </a:p>
          <a:p>
            <a:r>
              <a:rPr kumimoji="1" lang="zh-CN" altLang="en-US" sz="1600" dirty="0" smtClean="0">
                <a:solidFill>
                  <a:srgbClr val="660066"/>
                </a:solidFill>
              </a:rPr>
              <a:t>沉默成本</a:t>
            </a:r>
            <a:endParaRPr kumimoji="1" lang="zh-CN" altLang="en-US" sz="16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3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1600" y="628316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第二部分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 </a:t>
            </a:r>
            <a:r>
              <a:rPr kumimoji="1" lang="zh-CN" altLang="en-US" sz="4000" dirty="0" smtClean="0">
                <a:solidFill>
                  <a:schemeClr val="accent6"/>
                </a:solidFill>
              </a:rPr>
              <a:t>项目管理知识体系</a:t>
            </a:r>
            <a:endParaRPr kumimoji="1" lang="zh-CN" altLang="en-US" sz="4000" dirty="0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3144" y="2130425"/>
            <a:ext cx="600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2.1 </a:t>
            </a:r>
            <a:r>
              <a:rPr kumimoji="1" lang="zh-CN" altLang="en-US" dirty="0" smtClean="0"/>
              <a:t>项目运行环境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2.1.1</a:t>
            </a:r>
            <a:r>
              <a:rPr kumimoji="1" lang="zh-CN" altLang="en-US" dirty="0" smtClean="0"/>
              <a:t> 事业环境因素与组织过程资产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2.1.2</a:t>
            </a:r>
            <a:r>
              <a:rPr kumimoji="1" lang="zh-CN" altLang="en-US" dirty="0" smtClean="0"/>
              <a:t> 组织类型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63144" y="3215243"/>
            <a:ext cx="4451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2.2</a:t>
            </a:r>
            <a:r>
              <a:rPr kumimoji="1" lang="zh-CN" altLang="en-US" dirty="0" smtClean="0"/>
              <a:t> 项目生命周期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开发模型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2.2.1</a:t>
            </a:r>
            <a:r>
              <a:rPr kumimoji="1" lang="zh-CN" altLang="en-US" dirty="0" smtClean="0"/>
              <a:t> 预测型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瀑布式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2.2.2  </a:t>
            </a:r>
            <a:r>
              <a:rPr kumimoji="1" lang="zh-CN" altLang="en-US" dirty="0" smtClean="0"/>
              <a:t>迭代型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2.2.3  </a:t>
            </a:r>
            <a:r>
              <a:rPr kumimoji="1" lang="zh-CN" altLang="en-US" dirty="0" smtClean="0"/>
              <a:t>增量型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	2.2.4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混合型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63144" y="4797425"/>
            <a:ext cx="445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2.3</a:t>
            </a:r>
            <a:r>
              <a:rPr kumimoji="1" lang="zh-CN" altLang="en-US" dirty="0" smtClean="0"/>
              <a:t> 项目管理系统体系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2.3</a:t>
            </a:r>
            <a:r>
              <a:rPr kumimoji="1" lang="zh-CN" altLang="en-US" dirty="0" smtClean="0"/>
              <a:t> 管理体系表格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smtClean="0"/>
              <a:t>2.4</a:t>
            </a:r>
            <a:r>
              <a:rPr kumimoji="1" lang="zh-CN" altLang="en-US" dirty="0" smtClean="0"/>
              <a:t> 常见子过程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06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482</Words>
  <Application>Microsoft Macintosh PowerPoint</Application>
  <PresentationFormat>全屏显示(4:3)</PresentationFormat>
  <Paragraphs>135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y w</cp:lastModifiedBy>
  <cp:revision>66</cp:revision>
  <dcterms:created xsi:type="dcterms:W3CDTF">2018-12-18T04:10:17Z</dcterms:created>
  <dcterms:modified xsi:type="dcterms:W3CDTF">2019-03-26T15:25:57Z</dcterms:modified>
</cp:coreProperties>
</file>