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16"/>
  </p:notesMasterIdLst>
  <p:sldIdLst>
    <p:sldId id="261" r:id="rId2"/>
    <p:sldId id="274" r:id="rId3"/>
    <p:sldId id="273" r:id="rId4"/>
    <p:sldId id="257" r:id="rId5"/>
    <p:sldId id="259" r:id="rId6"/>
    <p:sldId id="262" r:id="rId7"/>
    <p:sldId id="263" r:id="rId8"/>
    <p:sldId id="264" r:id="rId9"/>
    <p:sldId id="265" r:id="rId10"/>
    <p:sldId id="272" r:id="rId11"/>
    <p:sldId id="267" r:id="rId12"/>
    <p:sldId id="271" r:id="rId13"/>
    <p:sldId id="270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49CF5-6E7D-7747-92C5-A32CF2FED365}" type="datetimeFigureOut">
              <a:rPr kumimoji="1" lang="zh-CN" altLang="en-US" smtClean="0"/>
              <a:t>19/7/3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01B7E-EB24-5946-B210-321161CD99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95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 smtClean="0"/>
              <a:t>在特定的时间、预算、资源限定的范围内，</a:t>
            </a:r>
            <a:endParaRPr lang="zh-CN" altLang="en-US" dirty="0" smtClean="0"/>
          </a:p>
          <a:p>
            <a:r>
              <a:rPr lang="zh-CN" altLang="zh-CN" dirty="0" smtClean="0"/>
              <a:t>通过相互关联的一系列活动，实现一个明确的目标或目的；</a:t>
            </a:r>
            <a:endParaRPr lang="zh-CN" altLang="en-US" dirty="0" smtClean="0"/>
          </a:p>
          <a:p>
            <a:r>
              <a:rPr lang="zh-CN" altLang="zh-CN" dirty="0" smtClean="0"/>
              <a:t>将这样一整个过程称之为项目。 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01B7E-EB24-5946-B210-321161CD992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707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 smtClean="0"/>
              <a:t>在特定的时间、预算、资源限定的范围内，</a:t>
            </a:r>
            <a:endParaRPr lang="zh-CN" altLang="en-US" dirty="0" smtClean="0"/>
          </a:p>
          <a:p>
            <a:r>
              <a:rPr lang="zh-CN" altLang="zh-CN" dirty="0" smtClean="0"/>
              <a:t>通过相互关联的一系列活动，实现一个明确的目标或目的；</a:t>
            </a:r>
            <a:endParaRPr lang="zh-CN" altLang="en-US" dirty="0" smtClean="0"/>
          </a:p>
          <a:p>
            <a:r>
              <a:rPr lang="zh-CN" altLang="zh-CN" dirty="0" smtClean="0"/>
              <a:t>将这样一整个过程称之为项目。 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01B7E-EB24-5946-B210-321161CD992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707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 smtClean="0"/>
              <a:t>在特定的时间、预算、资源限定的范围内，</a:t>
            </a:r>
            <a:endParaRPr lang="zh-CN" altLang="en-US" dirty="0" smtClean="0"/>
          </a:p>
          <a:p>
            <a:r>
              <a:rPr lang="zh-CN" altLang="zh-CN" dirty="0" smtClean="0"/>
              <a:t>通过相互关联的一系列活动，实现一个明确的目标或目的；</a:t>
            </a:r>
            <a:endParaRPr lang="zh-CN" altLang="en-US" dirty="0" smtClean="0"/>
          </a:p>
          <a:p>
            <a:r>
              <a:rPr lang="zh-CN" altLang="zh-CN" dirty="0" smtClean="0"/>
              <a:t>将这样一整个过程称之为项目。 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01B7E-EB24-5946-B210-321161CD992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707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01B7E-EB24-5946-B210-321161CD992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334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PDCA</a:t>
            </a:r>
            <a:r>
              <a:rPr kumimoji="1" lang="zh-CN" altLang="en-US" dirty="0" smtClean="0"/>
              <a:t>循环的八个步骤：找问题、找原因、找要因、定计划、执行、检查、总结经验、提出新问题，提出新问题又进入下一个循环。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01B7E-EB24-5946-B210-321161CD992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6423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01B7E-EB24-5946-B210-321161CD992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2646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19/7/3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19/7/3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19/7/3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19/7/3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19/7/3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1D95-0243-5B4E-8F5A-A7A26013F7CF}" type="datetimeFigureOut">
              <a:rPr kumimoji="1" lang="zh-CN" altLang="en-US" smtClean="0"/>
              <a:t>19/7/3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2371D95-0243-5B4E-8F5A-A7A26013F7CF}" type="datetimeFigureOut">
              <a:rPr kumimoji="1" lang="zh-CN" altLang="en-US" smtClean="0"/>
              <a:t>19/7/3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5DD1B95-A7C6-6049-BF36-9F7BF919335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emf"/><Relationship Id="rId5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7815" y="1595424"/>
            <a:ext cx="86735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/>
              <a:t>生活里的项目管理</a:t>
            </a:r>
            <a:endParaRPr kumimoji="1" lang="en-US" altLang="zh-CN" sz="6000" dirty="0" smtClean="0"/>
          </a:p>
        </p:txBody>
      </p:sp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HNB_PDC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6" y="1803400"/>
            <a:ext cx="7620000" cy="5054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14416" y="125201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计划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96072" y="106734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执行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44703" y="140441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检查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83677" y="1339880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调</a:t>
            </a:r>
            <a:r>
              <a:rPr kumimoji="1" lang="zh-CN" altLang="en-US" dirty="0"/>
              <a:t>整</a:t>
            </a:r>
          </a:p>
        </p:txBody>
      </p:sp>
      <p:sp>
        <p:nvSpPr>
          <p:cNvPr id="10" name="矩形 9"/>
          <p:cNvSpPr/>
          <p:nvPr/>
        </p:nvSpPr>
        <p:spPr>
          <a:xfrm>
            <a:off x="479487" y="502683"/>
            <a:ext cx="77299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en-US" altLang="zh-CN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活动总结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&amp;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质量管理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---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麻辣小龙虾口味改进、完善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81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131260" y="1416688"/>
            <a:ext cx="1197075" cy="122331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64987" y="1854356"/>
            <a:ext cx="92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有序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860612" y="2131877"/>
            <a:ext cx="1197075" cy="122331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994339" y="2569545"/>
            <a:ext cx="92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高效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671457" y="2813985"/>
            <a:ext cx="1197075" cy="122331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05184" y="3251653"/>
            <a:ext cx="9296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100" dirty="0" smtClean="0"/>
              <a:t>优势最大化</a:t>
            </a:r>
            <a:endParaRPr kumimoji="1" lang="zh-CN" altLang="en-US" sz="1100" dirty="0"/>
          </a:p>
        </p:txBody>
      </p:sp>
      <p:sp>
        <p:nvSpPr>
          <p:cNvPr id="8" name="椭圆 7"/>
          <p:cNvSpPr/>
          <p:nvPr/>
        </p:nvSpPr>
        <p:spPr>
          <a:xfrm>
            <a:off x="6669626" y="3671930"/>
            <a:ext cx="1197075" cy="1223310"/>
          </a:xfrm>
          <a:prstGeom prst="ellips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803353" y="4109598"/>
            <a:ext cx="92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mtClean="0"/>
              <a:t>。。。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79487" y="502683"/>
            <a:ext cx="3236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en-US" altLang="zh-CN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为什么需要“项目管理”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06123" y="1102850"/>
            <a:ext cx="4299700" cy="42331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241712" y="1862697"/>
            <a:ext cx="1213634" cy="11021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242040" y="3130311"/>
            <a:ext cx="1860552" cy="4121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 smtClean="0"/>
              <a:t>裁剪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279438" y="2249299"/>
            <a:ext cx="117590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/>
              <a:t>过程组</a:t>
            </a:r>
          </a:p>
        </p:txBody>
      </p:sp>
      <p:sp>
        <p:nvSpPr>
          <p:cNvPr id="11" name="椭圆 10"/>
          <p:cNvSpPr/>
          <p:nvPr/>
        </p:nvSpPr>
        <p:spPr>
          <a:xfrm>
            <a:off x="3541637" y="4233856"/>
            <a:ext cx="1213634" cy="11021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515044" y="4572704"/>
            <a:ext cx="124022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/>
              <a:t>工具</a:t>
            </a:r>
            <a:r>
              <a:rPr kumimoji="1" lang="en-US" altLang="zh-CN" sz="1600" dirty="0" smtClean="0"/>
              <a:t>/</a:t>
            </a:r>
            <a:r>
              <a:rPr kumimoji="1" lang="zh-CN" altLang="en-US" sz="1600" dirty="0" smtClean="0"/>
              <a:t>技术</a:t>
            </a:r>
          </a:p>
        </p:txBody>
      </p:sp>
      <p:sp>
        <p:nvSpPr>
          <p:cNvPr id="13" name="椭圆 12"/>
          <p:cNvSpPr/>
          <p:nvPr/>
        </p:nvSpPr>
        <p:spPr>
          <a:xfrm>
            <a:off x="4872623" y="1862697"/>
            <a:ext cx="1213634" cy="11021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872623" y="2275714"/>
            <a:ext cx="121363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/>
              <a:t>知识领域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79333" y="568135"/>
            <a:ext cx="429328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问题分析与解决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过程优化</a:t>
            </a:r>
            <a:r>
              <a:rPr kumimoji="1" lang="en-US" altLang="zh-CN" sz="2000" dirty="0" smtClean="0"/>
              <a:t>)</a:t>
            </a:r>
            <a:endParaRPr kumimoji="1"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4518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27996" y="3084718"/>
            <a:ext cx="319124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000" dirty="0" smtClean="0"/>
              <a:t>对事不对人</a:t>
            </a:r>
            <a:endParaRPr kumimoji="1"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1421850" y="736830"/>
            <a:ext cx="480236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华文楷体"/>
                <a:ea typeface="华文楷体"/>
                <a:cs typeface="华文楷体"/>
              </a:rPr>
              <a:t>东西方</a:t>
            </a:r>
            <a:r>
              <a:rPr kumimoji="1" lang="en-US" altLang="zh-CN" sz="2000" dirty="0" smtClean="0">
                <a:latin typeface="华文楷体"/>
                <a:ea typeface="华文楷体"/>
                <a:cs typeface="华文楷体"/>
              </a:rPr>
              <a:t> PM</a:t>
            </a:r>
            <a:r>
              <a:rPr kumimoji="1" lang="zh-CN" altLang="en-US" sz="2000" dirty="0" smtClean="0">
                <a:latin typeface="华文楷体"/>
                <a:ea typeface="华文楷体"/>
                <a:cs typeface="华文楷体"/>
              </a:rPr>
              <a:t>（项目经理）差异</a:t>
            </a:r>
            <a:r>
              <a:rPr kumimoji="1" lang="en-US" altLang="zh-CN" sz="2000" dirty="0" smtClean="0">
                <a:latin typeface="华文楷体"/>
                <a:ea typeface="华文楷体"/>
                <a:cs typeface="华文楷体"/>
              </a:rPr>
              <a:t> </a:t>
            </a:r>
            <a:r>
              <a:rPr kumimoji="1" lang="zh-CN" altLang="en-US" sz="2000" dirty="0" smtClean="0">
                <a:latin typeface="华文楷体"/>
                <a:ea typeface="华文楷体"/>
                <a:cs typeface="华文楷体"/>
              </a:rPr>
              <a:t>（猜一猜）</a:t>
            </a:r>
            <a:endParaRPr kumimoji="1" lang="en-US" altLang="zh-CN" sz="2000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7996" y="4331880"/>
            <a:ext cx="319124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000" dirty="0" smtClean="0"/>
              <a:t>项目经理绝对权威</a:t>
            </a:r>
            <a:endParaRPr kumimoji="1"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227996" y="4955461"/>
            <a:ext cx="319124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000" dirty="0" smtClean="0"/>
              <a:t>项目经理充分授权</a:t>
            </a:r>
            <a:endParaRPr kumimoji="1"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27996" y="5579041"/>
            <a:ext cx="319124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000" dirty="0" smtClean="0"/>
              <a:t>任职资格要求高</a:t>
            </a:r>
            <a:endParaRPr kumimoji="1"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27996" y="3708299"/>
            <a:ext cx="319124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000" dirty="0" smtClean="0"/>
              <a:t>注重体系结构化</a:t>
            </a:r>
            <a:endParaRPr kumimoji="1"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634847" y="3084718"/>
            <a:ext cx="31912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因人而异</a:t>
            </a:r>
            <a:endParaRPr kumimoji="1" lang="zh-CN" altLang="en-US" sz="2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634847" y="4331880"/>
            <a:ext cx="31912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更注重协调</a:t>
            </a:r>
            <a:endParaRPr kumimoji="1"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634847" y="4955461"/>
            <a:ext cx="31912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有责无权（背锅侠）</a:t>
            </a:r>
            <a:endParaRPr kumimoji="1" lang="zh-CN" altLang="en-US" sz="2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634847" y="5579041"/>
            <a:ext cx="31912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无明确大众标准</a:t>
            </a:r>
            <a:endParaRPr kumimoji="1"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634847" y="3708299"/>
            <a:ext cx="31912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注重灵活调整</a:t>
            </a:r>
            <a:endParaRPr kumimoji="1" lang="zh-CN" altLang="en-US" sz="2000" dirty="0"/>
          </a:p>
        </p:txBody>
      </p:sp>
      <p:sp>
        <p:nvSpPr>
          <p:cNvPr id="18" name="椭圆 17"/>
          <p:cNvSpPr/>
          <p:nvPr/>
        </p:nvSpPr>
        <p:spPr>
          <a:xfrm>
            <a:off x="4240291" y="3857837"/>
            <a:ext cx="822960" cy="822960"/>
          </a:xfrm>
          <a:prstGeom prst="ellipse">
            <a:avLst/>
          </a:prstGeom>
          <a:solidFill>
            <a:srgbClr val="FC002E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40292" y="4051728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VS</a:t>
            </a:r>
            <a:endParaRPr kumimoji="1" lang="zh-CN" altLang="en-US" dirty="0"/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905494"/>
              </p:ext>
            </p:extLst>
          </p:nvPr>
        </p:nvGraphicFramePr>
        <p:xfrm>
          <a:off x="3307634" y="1519784"/>
          <a:ext cx="1865313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" name="CorelDRAW" r:id="rId3" imgW="1866199" imgH="1034186" progId="">
                  <p:embed/>
                </p:oleObj>
              </mc:Choice>
              <mc:Fallback>
                <p:oleObj name="CorelDRAW" r:id="rId3" imgW="1866199" imgH="103418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7634" y="1519784"/>
                        <a:ext cx="1865313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图片 61" descr="2007060923474132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38" y="488768"/>
            <a:ext cx="862012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882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469508" y="2921169"/>
            <a:ext cx="22049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 smtClean="0"/>
              <a:t>谢谢！</a:t>
            </a:r>
            <a:endParaRPr lang="zh-CN" altLang="zh-CN" sz="6000" dirty="0"/>
          </a:p>
        </p:txBody>
      </p:sp>
    </p:spTree>
    <p:extLst>
      <p:ext uri="{BB962C8B-B14F-4D97-AF65-F5344CB8AC3E}">
        <p14:creationId xmlns:p14="http://schemas.microsoft.com/office/powerpoint/2010/main" val="3715928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90621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13" y="3434916"/>
            <a:ext cx="7818120" cy="3136392"/>
          </a:xfrm>
          <a:prstGeom prst="rect">
            <a:avLst/>
          </a:prstGeom>
        </p:spPr>
      </p:pic>
      <p:pic>
        <p:nvPicPr>
          <p:cNvPr id="3" name="图片 2" descr="timg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26" y="472240"/>
            <a:ext cx="5274795" cy="296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41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638767"/>
              </p:ext>
            </p:extLst>
          </p:nvPr>
        </p:nvGraphicFramePr>
        <p:xfrm>
          <a:off x="887060" y="1126447"/>
          <a:ext cx="699970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552"/>
                <a:gridCol w="2487717"/>
                <a:gridCol w="1126020"/>
                <a:gridCol w="13224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日期</a:t>
                      </a:r>
                      <a:r>
                        <a:rPr lang="en-US" altLang="zh-CN" dirty="0" smtClean="0"/>
                        <a:t>(2019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活动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负责人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提议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发起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统计人数及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时间地点商议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预定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筹备2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T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菜谱的商议拟定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C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采购食材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采购组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M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麻辣小龙虾等美食制作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厨师组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享用美食、谈天说地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全部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美食点评、活动总结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点评组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.1</a:t>
                      </a:r>
                      <a:r>
                        <a:rPr lang="en-US" altLang="zh-CN" baseline="0" dirty="0" smtClean="0"/>
                        <a:t> - .8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风险把控与处理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风险组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479487" y="502683"/>
            <a:ext cx="252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en-US" altLang="zh-CN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活动简介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&amp;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项目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0805" y="5762114"/>
            <a:ext cx="7135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0"/>
              <a:buChar char=""/>
            </a:pPr>
            <a:r>
              <a:rPr lang="zh-CN" altLang="en-US" dirty="0" smtClean="0"/>
              <a:t>活动</a:t>
            </a:r>
            <a:r>
              <a:rPr lang="en-US" altLang="zh-CN" dirty="0" smtClean="0"/>
              <a:t>/</a:t>
            </a:r>
            <a:r>
              <a:rPr lang="zh-CN" altLang="en-US" dirty="0" smtClean="0"/>
              <a:t>项目：</a:t>
            </a:r>
            <a:endParaRPr lang="zh-CN" altLang="en-US" dirty="0"/>
          </a:p>
          <a:p>
            <a:r>
              <a:rPr lang="zh-CN" altLang="en-US" dirty="0" smtClean="0"/>
              <a:t>     </a:t>
            </a:r>
            <a:r>
              <a:rPr lang="zh-CN" altLang="zh-CN" dirty="0" smtClean="0"/>
              <a:t>时间</a:t>
            </a:r>
            <a:r>
              <a:rPr lang="zh-CN" altLang="en-US" dirty="0" smtClean="0"/>
              <a:t>、</a:t>
            </a:r>
            <a:r>
              <a:rPr lang="zh-CN" altLang="zh-CN" dirty="0" smtClean="0"/>
              <a:t>资源限定的范围内</a:t>
            </a:r>
            <a:r>
              <a:rPr lang="zh-CN" altLang="en-US" dirty="0" smtClean="0"/>
              <a:t>，</a:t>
            </a:r>
            <a:r>
              <a:rPr lang="zh-CN" altLang="zh-CN" dirty="0" smtClean="0"/>
              <a:t>相互关联</a:t>
            </a:r>
            <a:r>
              <a:rPr lang="zh-CN" altLang="zh-CN" dirty="0"/>
              <a:t>的一系列活动</a:t>
            </a:r>
            <a:r>
              <a:rPr lang="zh-CN" altLang="zh-CN" dirty="0" smtClean="0"/>
              <a:t>，明确的目标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0173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1400597" y="1648500"/>
            <a:ext cx="7410780" cy="1285913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00597" y="1114343"/>
            <a:ext cx="74107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accent1"/>
                </a:solidFill>
              </a:rPr>
              <a:t>1 	</a:t>
            </a:r>
            <a:r>
              <a:rPr lang="zh-CN" altLang="en-US" dirty="0" smtClean="0">
                <a:solidFill>
                  <a:schemeClr val="accent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kumimoji="1" lang="en-US" altLang="zh-CN" dirty="0">
                <a:solidFill>
                  <a:schemeClr val="accent1"/>
                </a:solidFill>
              </a:rPr>
              <a:t> 	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1.7 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 </a:t>
            </a:r>
            <a:r>
              <a:rPr kumimoji="1" lang="zh-CN" altLang="zh-CN" dirty="0">
                <a:solidFill>
                  <a:schemeClr val="accent1"/>
                </a:solidFill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	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 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 (.8)2-5</a:t>
            </a:r>
            <a:r>
              <a:rPr kumimoji="1" lang="en-US" altLang="zh-CN" dirty="0">
                <a:solidFill>
                  <a:schemeClr val="accent1"/>
                </a:solidFill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 </a:t>
            </a:r>
            <a:r>
              <a:rPr kumimoji="1" lang="zh-CN" altLang="zh-CN" dirty="0">
                <a:solidFill>
                  <a:schemeClr val="accent1"/>
                </a:solidFill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  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(</a:t>
            </a:r>
            <a:r>
              <a:rPr kumimoji="1" lang="en-US" altLang="zh-CN" dirty="0">
                <a:solidFill>
                  <a:schemeClr val="accent1"/>
                </a:solidFill>
              </a:rPr>
              <a:t>.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8)4-6</a:t>
            </a:r>
            <a:r>
              <a:rPr kumimoji="1" lang="en-US" altLang="zh-CN" dirty="0">
                <a:solidFill>
                  <a:schemeClr val="accent1"/>
                </a:solidFill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   </a:t>
            </a:r>
            <a:r>
              <a:rPr lang="zh-CN" altLang="en-US" dirty="0" smtClean="0">
                <a:solidFill>
                  <a:schemeClr val="accent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 </a:t>
            </a:r>
            <a:r>
              <a:rPr kumimoji="1" lang="zh-CN" altLang="zh-CN" dirty="0">
                <a:solidFill>
                  <a:schemeClr val="accent1"/>
                </a:solidFill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 (</a:t>
            </a:r>
            <a:r>
              <a:rPr kumimoji="1" lang="en-US" altLang="zh-CN" dirty="0">
                <a:solidFill>
                  <a:schemeClr val="accent1"/>
                </a:solidFill>
              </a:rPr>
              <a:t>.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8)6-8</a:t>
            </a:r>
            <a:r>
              <a:rPr kumimoji="1" lang="en-US" altLang="zh-CN" dirty="0">
                <a:solidFill>
                  <a:schemeClr val="accent1"/>
                </a:solidFill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</a:t>
            </a:r>
            <a:r>
              <a:rPr kumimoji="1" lang="zh-CN" altLang="zh-CN" dirty="0">
                <a:solidFill>
                  <a:schemeClr val="accent1"/>
                </a:solidFill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 </a:t>
            </a:r>
            <a:r>
              <a:rPr kumimoji="1" lang="zh-CN" altLang="zh-CN" dirty="0">
                <a:solidFill>
                  <a:schemeClr val="accent1"/>
                </a:solidFill>
              </a:rPr>
              <a:t> 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(</a:t>
            </a:r>
            <a:r>
              <a:rPr kumimoji="1" lang="en-US" altLang="zh-CN" dirty="0">
                <a:solidFill>
                  <a:schemeClr val="accent1"/>
                </a:solidFill>
              </a:rPr>
              <a:t>.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8)8-9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00035" y="1745825"/>
            <a:ext cx="6800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筹划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773643" y="1745825"/>
            <a:ext cx="680087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集合</a:t>
            </a:r>
          </a:p>
          <a:p>
            <a:r>
              <a:rPr kumimoji="1" lang="zh-CN" altLang="en-US" dirty="0" smtClean="0"/>
              <a:t>采购  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27545" y="1745825"/>
            <a:ext cx="6800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发起  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047251" y="1745825"/>
            <a:ext cx="6800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制作  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320859" y="1745825"/>
            <a:ext cx="6800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享用  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594467" y="1745825"/>
            <a:ext cx="680087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点评总结  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668575" y="2565082"/>
            <a:ext cx="676309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风险把控与处理</a:t>
            </a:r>
            <a:endParaRPr kumimoji="1"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1461734" y="3568594"/>
            <a:ext cx="7410780" cy="1285913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561172" y="3665919"/>
            <a:ext cx="680087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规划过程  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870726" y="3665919"/>
            <a:ext cx="313022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 执行</a:t>
            </a:r>
          </a:p>
          <a:p>
            <a:pPr algn="ctr"/>
            <a:r>
              <a:rPr kumimoji="1" lang="zh-CN" altLang="en-US" dirty="0" smtClean="0"/>
              <a:t>过程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488682" y="3665919"/>
            <a:ext cx="680087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启动过程  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594467" y="3665919"/>
            <a:ext cx="680087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收尾过程  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1729712" y="4485176"/>
            <a:ext cx="676309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风险把控与处理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1467542" y="5056584"/>
            <a:ext cx="7404972" cy="1321559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1716074" y="5225869"/>
            <a:ext cx="6418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统筹整合</a:t>
            </a:r>
            <a:r>
              <a:rPr lang="zh-CN" altLang="zh-CN" dirty="0" smtClean="0"/>
              <a:t>方面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同事间</a:t>
            </a:r>
            <a:r>
              <a:rPr lang="zh-CN" altLang="zh-CN" dirty="0"/>
              <a:t>的沟通协调，时间方面，采购方面，点评总结，风险把控</a:t>
            </a:r>
            <a:r>
              <a:rPr lang="zh-CN" altLang="zh-CN" dirty="0" smtClean="0"/>
              <a:t>方面</a:t>
            </a:r>
            <a:r>
              <a:rPr lang="zh-CN" altLang="en-US" dirty="0" smtClean="0"/>
              <a:t> 。。。</a:t>
            </a:r>
            <a:endParaRPr lang="zh-CN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479487" y="502683"/>
            <a:ext cx="54938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en-US" altLang="zh-CN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活动分析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&amp;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项目管理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五大过程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+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知识领域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9487" y="1128023"/>
            <a:ext cx="90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时间轴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96284" y="1937608"/>
            <a:ext cx="781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活动划分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24280" y="3743576"/>
            <a:ext cx="1076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（</a:t>
            </a:r>
            <a:r>
              <a:rPr kumimoji="1" lang="en-US" altLang="zh-CN" dirty="0">
                <a:solidFill>
                  <a:schemeClr val="bg1"/>
                </a:solidFill>
              </a:rPr>
              <a:t>X</a:t>
            </a:r>
            <a:r>
              <a:rPr kumimoji="1" lang="zh-CN" altLang="en-US" dirty="0" smtClean="0">
                <a:solidFill>
                  <a:schemeClr val="bg1"/>
                </a:solidFill>
              </a:rPr>
              <a:t>）  </a:t>
            </a:r>
            <a:r>
              <a:rPr kumimoji="1" lang="zh-CN" altLang="en-US" dirty="0" smtClean="0">
                <a:solidFill>
                  <a:schemeClr val="bg1"/>
                </a:solidFill>
              </a:rPr>
              <a:t>过程组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13081" y="5237608"/>
            <a:ext cx="764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rgbClr val="000000"/>
                </a:solidFill>
              </a:rPr>
              <a:t>（</a:t>
            </a:r>
            <a:r>
              <a:rPr kumimoji="1" lang="en-US" altLang="zh-CN" dirty="0" smtClean="0">
                <a:solidFill>
                  <a:srgbClr val="000000"/>
                </a:solidFill>
              </a:rPr>
              <a:t>Y</a:t>
            </a:r>
            <a:r>
              <a:rPr kumimoji="1" lang="zh-CN" altLang="en-US" dirty="0" smtClean="0">
                <a:solidFill>
                  <a:srgbClr val="000000"/>
                </a:solidFill>
              </a:rPr>
              <a:t>）  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pPr algn="ctr"/>
            <a:r>
              <a:rPr kumimoji="1" lang="zh-CN" altLang="en-US" dirty="0" smtClean="0">
                <a:solidFill>
                  <a:srgbClr val="000000"/>
                </a:solidFill>
              </a:rPr>
              <a:t>知识领域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268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67264" y="5281938"/>
            <a:ext cx="2124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dirty="0"/>
              <a:t>需求的收集与确认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67264" y="5754706"/>
            <a:ext cx="2334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dirty="0"/>
              <a:t>工作分解结构（</a:t>
            </a:r>
            <a:r>
              <a:rPr lang="en-US" altLang="zh-CN" dirty="0"/>
              <a:t>WBS</a:t>
            </a:r>
            <a:r>
              <a:rPr lang="zh-CN" altLang="zh-CN" dirty="0"/>
              <a:t>）</a:t>
            </a:r>
          </a:p>
        </p:txBody>
      </p:sp>
      <p:sp>
        <p:nvSpPr>
          <p:cNvPr id="7" name="矩形 6"/>
          <p:cNvSpPr/>
          <p:nvPr/>
        </p:nvSpPr>
        <p:spPr>
          <a:xfrm>
            <a:off x="5392027" y="6137517"/>
            <a:ext cx="2229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dirty="0"/>
              <a:t>需求跟踪矩阵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666369"/>
              </p:ext>
            </p:extLst>
          </p:nvPr>
        </p:nvGraphicFramePr>
        <p:xfrm>
          <a:off x="1038211" y="1285774"/>
          <a:ext cx="699970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552"/>
                <a:gridCol w="2487717"/>
                <a:gridCol w="1126020"/>
                <a:gridCol w="13224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日期</a:t>
                      </a:r>
                      <a:r>
                        <a:rPr lang="en-US" altLang="zh-CN" dirty="0" smtClean="0"/>
                        <a:t>(2019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活动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负责人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提议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发起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统计人数及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时间地点商议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预定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筹备2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T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菜谱的商议拟定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C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采购食材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采购组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M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麻辣小龙虾等美食制作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厨师组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享用美食、谈天说地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全部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美食点评、活动总结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点评组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.1</a:t>
                      </a:r>
                      <a:r>
                        <a:rPr lang="en-US" altLang="zh-CN" baseline="0" dirty="0" smtClean="0"/>
                        <a:t> - .8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风险把控与处理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风险组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479487" y="502683"/>
            <a:ext cx="35702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zh-CN" altLang="en-US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具体什么活动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&amp;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需求管理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" name="连接器 1"/>
          <p:cNvSpPr/>
          <p:nvPr/>
        </p:nvSpPr>
        <p:spPr>
          <a:xfrm>
            <a:off x="3050426" y="902793"/>
            <a:ext cx="2540908" cy="4410124"/>
          </a:xfrm>
          <a:prstGeom prst="flowChartConnector">
            <a:avLst/>
          </a:prstGeom>
          <a:noFill/>
          <a:ln w="25400" cmpd="sng">
            <a:solidFill>
              <a:srgbClr val="FF0000"/>
            </a:solidFill>
            <a:prstDash val="sysDot"/>
          </a:ln>
          <a:effectLst>
            <a:outerShdw blurRad="50800" dist="25400" dir="5400000" rotWithShape="0">
              <a:srgbClr val="FF0000">
                <a:alpha val="3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902443"/>
              </p:ext>
            </p:extLst>
          </p:nvPr>
        </p:nvGraphicFramePr>
        <p:xfrm>
          <a:off x="975773" y="1238714"/>
          <a:ext cx="716673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793"/>
                <a:gridCol w="2547080"/>
                <a:gridCol w="1152889"/>
                <a:gridCol w="13539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日期</a:t>
                      </a:r>
                      <a:r>
                        <a:rPr lang="en-US" altLang="zh-CN" dirty="0" smtClean="0"/>
                        <a:t>(2019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活动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负责人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提议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发起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统计人数及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时间地点商议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预定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筹备2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T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.1-.7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菜谱的商议拟定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筹备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C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采购食材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采购组</a:t>
                      </a:r>
                      <a:r>
                        <a:rPr lang="zh-CN" altLang="zh-CN" dirty="0" smtClean="0">
                          <a:effectLst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M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麻辣小龙虾等美食制作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厨师组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享用美食、谈天说地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全部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leader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日下午</a:t>
                      </a:r>
                      <a:r>
                        <a:rPr lang="zh-CN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美食点评、活动总结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点评组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.1</a:t>
                      </a:r>
                      <a:r>
                        <a:rPr lang="en-US" altLang="zh-CN" baseline="0" dirty="0" smtClean="0"/>
                        <a:t> - .8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风险把控与处理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风险组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</a:t>
                      </a:r>
                      <a:r>
                        <a:rPr lang="zh-CN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264650" y="545827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时间估算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33742" y="591519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里程碑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4650" y="591519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进度排序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01104" y="5915191"/>
            <a:ext cx="2059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dirty="0" smtClean="0"/>
              <a:t>责</a:t>
            </a:r>
            <a:r>
              <a:rPr lang="zh-CN" altLang="zh-CN" dirty="0"/>
              <a:t>任人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9487" y="502683"/>
            <a:ext cx="3826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en-US" altLang="zh-CN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活动的时间安排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&amp;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时间管理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连接器 7"/>
          <p:cNvSpPr/>
          <p:nvPr/>
        </p:nvSpPr>
        <p:spPr>
          <a:xfrm>
            <a:off x="971117" y="1011220"/>
            <a:ext cx="2080110" cy="4410124"/>
          </a:xfrm>
          <a:prstGeom prst="flowChartConnector">
            <a:avLst/>
          </a:prstGeom>
          <a:noFill/>
          <a:ln w="25400" cmpd="sng">
            <a:solidFill>
              <a:srgbClr val="FF0000"/>
            </a:solidFill>
            <a:prstDash val="sysDot"/>
          </a:ln>
          <a:effectLst>
            <a:outerShdw blurRad="50800" dist="25400" dir="5400000" rotWithShape="0">
              <a:srgbClr val="FF0000">
                <a:alpha val="3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190621_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49" y="2593467"/>
            <a:ext cx="8639302" cy="167106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2348" y="2137558"/>
            <a:ext cx="238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kumimoji="1" lang="zh-CN" altLang="en-US" dirty="0">
                <a:solidFill>
                  <a:srgbClr val="FF0000"/>
                </a:solidFill>
                <a:sym typeface="Wingdings"/>
              </a:rPr>
              <a:t> </a:t>
            </a:r>
            <a:r>
              <a:rPr kumimoji="1" lang="zh-CN" altLang="en-US" dirty="0" smtClean="0">
                <a:solidFill>
                  <a:srgbClr val="FF0000"/>
                </a:solidFill>
              </a:rPr>
              <a:t>横道图</a:t>
            </a:r>
            <a:r>
              <a:rPr kumimoji="1" lang="en-US" altLang="zh-CN" dirty="0" smtClean="0">
                <a:solidFill>
                  <a:srgbClr val="FF0000"/>
                </a:solidFill>
              </a:rPr>
              <a:t>/</a:t>
            </a:r>
            <a:r>
              <a:rPr kumimoji="1" lang="zh-CN" altLang="en-US" dirty="0" smtClean="0">
                <a:solidFill>
                  <a:srgbClr val="FF0000"/>
                </a:solidFill>
              </a:rPr>
              <a:t>甘特图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35153" y="1340377"/>
            <a:ext cx="4774316" cy="2467924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79178" y="1408969"/>
            <a:ext cx="46302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solidFill>
                  <a:srgbClr val="31B6FD"/>
                </a:solidFill>
              </a:rPr>
              <a:t>制作流</a:t>
            </a:r>
            <a:r>
              <a:rPr lang="zh-CN" altLang="zh-CN" dirty="0">
                <a:solidFill>
                  <a:srgbClr val="31B6FD"/>
                </a:solidFill>
              </a:rPr>
              <a:t>程</a:t>
            </a:r>
            <a:r>
              <a:rPr lang="zh-CN" altLang="zh-CN" dirty="0" smtClean="0">
                <a:solidFill>
                  <a:srgbClr val="31B6FD"/>
                </a:solidFill>
              </a:rPr>
              <a:t>：</a:t>
            </a:r>
            <a:endParaRPr lang="zh-CN" altLang="en-US" dirty="0" smtClean="0">
              <a:solidFill>
                <a:srgbClr val="31B6FD"/>
              </a:solidFill>
            </a:endParaRPr>
          </a:p>
          <a:p>
            <a:endParaRPr lang="zh-CN" altLang="en-US" dirty="0" smtClean="0">
              <a:solidFill>
                <a:srgbClr val="31B6FD"/>
              </a:solidFill>
            </a:endParaRPr>
          </a:p>
          <a:p>
            <a:r>
              <a:rPr lang="zh-CN" altLang="en-US" dirty="0" smtClean="0"/>
              <a:t>第一步：</a:t>
            </a:r>
            <a:r>
              <a:rPr lang="zh-CN" altLang="zh-CN" dirty="0" smtClean="0"/>
              <a:t>食用油入锅烧热，</a:t>
            </a:r>
            <a:r>
              <a:rPr lang="zh-CN" altLang="en-US" dirty="0" smtClean="0"/>
              <a:t>香料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第二步</a:t>
            </a:r>
            <a:r>
              <a:rPr lang="zh-CN" altLang="en-US" dirty="0"/>
              <a:t>：</a:t>
            </a:r>
            <a:r>
              <a:rPr lang="zh-CN" altLang="en-US" dirty="0" smtClean="0"/>
              <a:t>约 </a:t>
            </a:r>
            <a:r>
              <a:rPr lang="en-US" altLang="zh-CN" dirty="0"/>
              <a:t>1 min</a:t>
            </a:r>
            <a:r>
              <a:rPr lang="zh-CN" altLang="en-US" dirty="0" smtClean="0"/>
              <a:t>后，</a:t>
            </a:r>
            <a:r>
              <a:rPr lang="zh-CN" altLang="zh-CN" dirty="0" smtClean="0"/>
              <a:t>倒入小龙虾继续翻炒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 smtClean="0"/>
              <a:t>第三步</a:t>
            </a:r>
            <a:r>
              <a:rPr lang="zh-CN" altLang="en-US" dirty="0"/>
              <a:t>：</a:t>
            </a:r>
            <a:r>
              <a:rPr lang="zh-CN" altLang="zh-CN" dirty="0" smtClean="0"/>
              <a:t>约</a:t>
            </a:r>
            <a:r>
              <a:rPr lang="en-US" altLang="zh-CN" dirty="0"/>
              <a:t>3 min </a:t>
            </a:r>
            <a:r>
              <a:rPr lang="zh-CN" altLang="zh-CN" dirty="0"/>
              <a:t>后倒入适量啤酒，</a:t>
            </a:r>
            <a:r>
              <a:rPr lang="zh-CN" altLang="zh-CN" dirty="0" smtClean="0"/>
              <a:t>开始焖煮半小时</a:t>
            </a:r>
            <a:endParaRPr lang="zh-CN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985273"/>
              </p:ext>
            </p:extLst>
          </p:nvPr>
        </p:nvGraphicFramePr>
        <p:xfrm>
          <a:off x="703846" y="1408969"/>
          <a:ext cx="241706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982"/>
                <a:gridCol w="9950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材料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用量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小龙虾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r>
                        <a:rPr lang="zh-CN" altLang="zh-CN" dirty="0" smtClean="0"/>
                        <a:t>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朝天椒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0.25</a:t>
                      </a:r>
                      <a:r>
                        <a:rPr lang="zh-CN" altLang="zh-CN" dirty="0" smtClean="0"/>
                        <a:t>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干辣椒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0.25</a:t>
                      </a:r>
                      <a:r>
                        <a:rPr lang="zh-CN" altLang="zh-CN" dirty="0" smtClean="0"/>
                        <a:t>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香叶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r>
                        <a:rPr lang="zh-CN" altLang="zh-CN" dirty="0" smtClean="0"/>
                        <a:t>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桂皮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r>
                        <a:rPr lang="zh-CN" altLang="zh-CN" dirty="0" smtClean="0"/>
                        <a:t>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大蒜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r>
                        <a:rPr lang="zh-CN" altLang="zh-CN" dirty="0" smtClean="0"/>
                        <a:t>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啤酒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 </a:t>
                      </a:r>
                      <a:r>
                        <a:rPr lang="zh-CN" altLang="zh-CN" dirty="0" smtClean="0"/>
                        <a:t>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食用油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1斤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 smtClean="0">
                          <a:latin typeface="+mn-ea"/>
                          <a:ea typeface="+mn-ea"/>
                        </a:rPr>
                        <a:t>食用盐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r>
                        <a:rPr lang="zh-CN" altLang="en-US" dirty="0" smtClean="0"/>
                        <a:t>克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圆角矩形 6"/>
          <p:cNvSpPr/>
          <p:nvPr/>
        </p:nvSpPr>
        <p:spPr>
          <a:xfrm>
            <a:off x="3535178" y="4177054"/>
            <a:ext cx="4674291" cy="1110872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79203" y="4245646"/>
            <a:ext cx="43076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31B6FD"/>
                </a:solidFill>
              </a:rPr>
              <a:t>点评组</a:t>
            </a:r>
            <a:r>
              <a:rPr lang="en-US" altLang="zh-CN" dirty="0">
                <a:solidFill>
                  <a:srgbClr val="31B6FD"/>
                </a:solidFill>
              </a:rPr>
              <a:t>  </a:t>
            </a:r>
            <a:r>
              <a:rPr lang="zh-CN" altLang="zh-CN" dirty="0" smtClean="0">
                <a:solidFill>
                  <a:srgbClr val="31B6FD"/>
                </a:solidFill>
              </a:rPr>
              <a:t>：</a:t>
            </a:r>
            <a:endParaRPr lang="zh-CN" altLang="en-US" dirty="0" smtClean="0">
              <a:solidFill>
                <a:srgbClr val="31B6FD"/>
              </a:solidFill>
            </a:endParaRPr>
          </a:p>
          <a:p>
            <a:r>
              <a:rPr lang="zh-CN" altLang="zh-CN" dirty="0" smtClean="0"/>
              <a:t>味道还可以，</a:t>
            </a:r>
            <a:endParaRPr lang="zh-CN" altLang="en-US" dirty="0" smtClean="0"/>
          </a:p>
          <a:p>
            <a:r>
              <a:rPr lang="zh-CN" altLang="zh-CN" dirty="0" smtClean="0"/>
              <a:t>但有点太辣有点腥</a:t>
            </a:r>
            <a:r>
              <a:rPr lang="zh-CN" altLang="zh-CN" dirty="0"/>
              <a:t>、肉质吃起来有点老。</a:t>
            </a:r>
          </a:p>
        </p:txBody>
      </p:sp>
      <p:sp>
        <p:nvSpPr>
          <p:cNvPr id="9" name="矩形 8"/>
          <p:cNvSpPr/>
          <p:nvPr/>
        </p:nvSpPr>
        <p:spPr>
          <a:xfrm>
            <a:off x="479487" y="502683"/>
            <a:ext cx="77299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en-US" altLang="zh-CN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活动总结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&amp;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质量管理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---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麻辣小龙虾制作与点评   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90621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49" y="1085022"/>
            <a:ext cx="6799859" cy="44757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9487" y="502683"/>
            <a:ext cx="77299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en-US" altLang="zh-CN" sz="2000" b="1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活动总结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&amp;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质量管理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---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关于麻辣小龙虾口味问题的原因分析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4281" y="5963478"/>
            <a:ext cx="854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kumimoji="1" lang="zh-CN" altLang="en-US" dirty="0">
                <a:solidFill>
                  <a:srgbClr val="FF0000"/>
                </a:solidFill>
                <a:sym typeface="Wingdings"/>
              </a:rPr>
              <a:t> </a:t>
            </a:r>
            <a:r>
              <a:rPr kumimoji="1" lang="zh-CN" altLang="en-US" dirty="0" smtClean="0">
                <a:solidFill>
                  <a:srgbClr val="FF0000"/>
                </a:solidFill>
                <a:sym typeface="Wingdings"/>
              </a:rPr>
              <a:t>主要原因：辣椒不易过多、加大姜片用量且放入少许陈皮、应当采用清水虾 。。。</a:t>
            </a:r>
          </a:p>
          <a:p>
            <a:r>
              <a:rPr kumimoji="1" lang="zh-CN" altLang="en-US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kumimoji="1" lang="zh-CN" altLang="en-US" dirty="0">
                <a:solidFill>
                  <a:srgbClr val="FF0000"/>
                </a:solidFill>
                <a:sym typeface="Wingdings"/>
              </a:rPr>
              <a:t> </a:t>
            </a:r>
            <a:r>
              <a:rPr kumimoji="1" lang="zh-CN" altLang="en-US" dirty="0" smtClean="0">
                <a:solidFill>
                  <a:srgbClr val="FF0000"/>
                </a:solidFill>
                <a:sym typeface="Wingdings"/>
              </a:rPr>
              <a:t>可能原因：小龙虾未洗干净、香料炒太久、小龙虾如果太早、焖煮时间太久 。。。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58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1754</TotalTime>
  <Words>747</Words>
  <Application>Microsoft Macintosh PowerPoint</Application>
  <PresentationFormat>全屏显示(4:3)</PresentationFormat>
  <Paragraphs>234</Paragraphs>
  <Slides>14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波形</vt:lpstr>
      <vt:lpstr>CorelDRAW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hnb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 h</dc:creator>
  <cp:lastModifiedBy>y w</cp:lastModifiedBy>
  <cp:revision>66</cp:revision>
  <dcterms:created xsi:type="dcterms:W3CDTF">2019-06-20T06:03:10Z</dcterms:created>
  <dcterms:modified xsi:type="dcterms:W3CDTF">2019-07-03T00:42:53Z</dcterms:modified>
</cp:coreProperties>
</file>