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8" r:id="rId4"/>
    <p:sldId id="260" r:id="rId5"/>
    <p:sldId id="274" r:id="rId6"/>
    <p:sldId id="280" r:id="rId7"/>
    <p:sldId id="281" r:id="rId8"/>
    <p:sldId id="275" r:id="rId9"/>
    <p:sldId id="261" r:id="rId10"/>
    <p:sldId id="295" r:id="rId11"/>
    <p:sldId id="294" r:id="rId12"/>
    <p:sldId id="296" r:id="rId13"/>
    <p:sldId id="297" r:id="rId14"/>
    <p:sldId id="293" r:id="rId15"/>
    <p:sldId id="298" r:id="rId16"/>
    <p:sldId id="300" r:id="rId17"/>
    <p:sldId id="301" r:id="rId18"/>
    <p:sldId id="302" r:id="rId19"/>
    <p:sldId id="283" r:id="rId20"/>
    <p:sldId id="284" r:id="rId21"/>
    <p:sldId id="286" r:id="rId22"/>
    <p:sldId id="285" r:id="rId23"/>
    <p:sldId id="303" r:id="rId24"/>
    <p:sldId id="304" r:id="rId25"/>
    <p:sldId id="305" r:id="rId26"/>
    <p:sldId id="306" r:id="rId27"/>
    <p:sldId id="307" r:id="rId28"/>
    <p:sldId id="308" r:id="rId29"/>
    <p:sldId id="309" r:id="rId30"/>
    <p:sldId id="310" r:id="rId31"/>
    <p:sldId id="311" r:id="rId32"/>
    <p:sldId id="282" r:id="rId33"/>
    <p:sldId id="259" r:id="rId34"/>
    <p:sldId id="262" r:id="rId35"/>
    <p:sldId id="263" r:id="rId36"/>
    <p:sldId id="312" r:id="rId37"/>
    <p:sldId id="292" r:id="rId38"/>
    <p:sldId id="264" r:id="rId39"/>
    <p:sldId id="313" r:id="rId4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2" autoAdjust="0"/>
    <p:restoredTop sz="97701" autoAdjust="0"/>
  </p:normalViewPr>
  <p:slideViewPr>
    <p:cSldViewPr snapToGrid="0" snapToObjects="1">
      <p:cViewPr varScale="1">
        <p:scale>
          <a:sx n="101" d="100"/>
          <a:sy n="101" d="100"/>
        </p:scale>
        <p:origin x="-1072" y="-104"/>
      </p:cViewPr>
      <p:guideLst>
        <p:guide orient="horz" pos="2160"/>
        <p:guide pos="2880"/>
      </p:guideLst>
    </p:cSldViewPr>
  </p:slideViewPr>
  <p:outlineViewPr>
    <p:cViewPr>
      <p:scale>
        <a:sx n="33" d="100"/>
        <a:sy n="33" d="100"/>
      </p:scale>
      <p:origin x="0" y="78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199440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96795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134645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170839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251718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279687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212674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147822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169587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62925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BAC3E48-7ABA-D441-94D0-3B3C6F86371F}" type="datetimeFigureOut">
              <a:rPr kumimoji="1" lang="zh-CN" altLang="en-US" smtClean="0"/>
              <a:t>19/3/27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35446469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C3E48-7ABA-D441-94D0-3B3C6F86371F}" type="datetimeFigureOut">
              <a:rPr kumimoji="1" lang="zh-CN" altLang="en-US" smtClean="0"/>
              <a:t>19/3/27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10051-8CC2-114A-8248-71634D9E07EC}" type="slidenum">
              <a:rPr kumimoji="1" lang="zh-CN" altLang="en-US" smtClean="0"/>
              <a:t>‹#›</a:t>
            </a:fld>
            <a:endParaRPr kumimoji="1" lang="zh-CN" altLang="en-US"/>
          </a:p>
        </p:txBody>
      </p:sp>
    </p:spTree>
    <p:extLst>
      <p:ext uri="{BB962C8B-B14F-4D97-AF65-F5344CB8AC3E}">
        <p14:creationId xmlns:p14="http://schemas.microsoft.com/office/powerpoint/2010/main" val="509612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8.xml.rels><?xml version="1.0" encoding="UTF-8" standalone="yes"?>
<Relationships xmlns="http://schemas.openxmlformats.org/package/2006/relationships"><Relationship Id="rId3" Type="http://schemas.openxmlformats.org/officeDocument/2006/relationships/hyperlink" Target="https://zhuanlan.zhihu.com/p/20122762" TargetMode="External"/><Relationship Id="rId4" Type="http://schemas.openxmlformats.org/officeDocument/2006/relationships/hyperlink" Target="https://baijiahao.baidu.com/s?id=1616110980727375967&amp;wfr=spider&amp;for=pc" TargetMode="External"/><Relationship Id="rId5" Type="http://schemas.openxmlformats.org/officeDocument/2006/relationships/hyperlink" Target="https://baijiahao.baidu.com/s?id=1597788206566112487&amp;wfr=spider&amp;for=pc" TargetMode="External"/><Relationship Id="rId6" Type="http://schemas.openxmlformats.org/officeDocument/2006/relationships/hyperlink" Target="https://blog.csdn.net/qq_37887728/article/details/70934931" TargetMode="External"/><Relationship Id="rId7" Type="http://schemas.openxmlformats.org/officeDocument/2006/relationships/hyperlink" Target="https://baijiahao.baidu.com/s?id=1573635716121912&amp;wfr=spider&amp;for=pc" TargetMode="External"/><Relationship Id="rId8" Type="http://schemas.openxmlformats.org/officeDocument/2006/relationships/hyperlink" Target="https://www.cnblogs.com/liufei1983/p/7152013.html" TargetMode="External"/><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2713790" y="2272631"/>
            <a:ext cx="3262432" cy="1015663"/>
          </a:xfrm>
          <a:prstGeom prst="rect">
            <a:avLst/>
          </a:prstGeom>
          <a:noFill/>
        </p:spPr>
        <p:txBody>
          <a:bodyPr wrap="none" rtlCol="0">
            <a:spAutoFit/>
          </a:bodyPr>
          <a:lstStyle/>
          <a:p>
            <a:r>
              <a:rPr kumimoji="1" lang="zh-CN" altLang="en-US" sz="6000" dirty="0" smtClean="0">
                <a:solidFill>
                  <a:schemeClr val="accent6">
                    <a:lumMod val="75000"/>
                  </a:schemeClr>
                </a:solidFill>
                <a:ea typeface="+mj-ea"/>
              </a:rPr>
              <a:t>项目管理</a:t>
            </a:r>
            <a:endParaRPr kumimoji="1" lang="zh-CN" altLang="en-US" sz="6000" dirty="0">
              <a:solidFill>
                <a:schemeClr val="accent6">
                  <a:lumMod val="75000"/>
                </a:schemeClr>
              </a:solidFill>
              <a:ea typeface="+mj-ea"/>
            </a:endParaRPr>
          </a:p>
        </p:txBody>
      </p:sp>
    </p:spTree>
    <p:extLst>
      <p:ext uri="{BB962C8B-B14F-4D97-AF65-F5344CB8AC3E}">
        <p14:creationId xmlns:p14="http://schemas.microsoft.com/office/powerpoint/2010/main" val="268197179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a:solidFill>
              <a:schemeClr val="tx1"/>
            </a:solidFill>
          </a:ln>
        </p:spPr>
      </p:pic>
      <p:sp>
        <p:nvSpPr>
          <p:cNvPr id="7" name="文本框 6"/>
          <p:cNvSpPr txBox="1"/>
          <p:nvPr/>
        </p:nvSpPr>
        <p:spPr>
          <a:xfrm>
            <a:off x="1374673" y="1746812"/>
            <a:ext cx="1713997" cy="369332"/>
          </a:xfrm>
          <a:prstGeom prst="rect">
            <a:avLst/>
          </a:prstGeom>
          <a:solidFill>
            <a:schemeClr val="accent6">
              <a:lumMod val="60000"/>
              <a:lumOff val="40000"/>
            </a:schemeClr>
          </a:solidFill>
        </p:spPr>
        <p:txBody>
          <a:bodyPr wrap="square" rtlCol="0">
            <a:spAutoFit/>
          </a:bodyPr>
          <a:lstStyle/>
          <a:p>
            <a:r>
              <a:rPr kumimoji="1" lang="en-US" altLang="zh-CN" dirty="0" smtClean="0"/>
              <a:t> </a:t>
            </a:r>
            <a:r>
              <a:rPr kumimoji="1" lang="zh-CN" altLang="en-US" dirty="0" smtClean="0"/>
              <a:t>事业环境因素</a:t>
            </a:r>
            <a:endParaRPr kumimoji="1" lang="zh-CN" altLang="en-US" dirty="0"/>
          </a:p>
        </p:txBody>
      </p:sp>
      <p:sp>
        <p:nvSpPr>
          <p:cNvPr id="8" name="文本框 7"/>
          <p:cNvSpPr txBox="1"/>
          <p:nvPr/>
        </p:nvSpPr>
        <p:spPr>
          <a:xfrm>
            <a:off x="5662747" y="1761093"/>
            <a:ext cx="1645333" cy="369332"/>
          </a:xfrm>
          <a:prstGeom prst="rect">
            <a:avLst/>
          </a:prstGeom>
          <a:solidFill>
            <a:schemeClr val="accent6">
              <a:lumMod val="60000"/>
              <a:lumOff val="40000"/>
            </a:schemeClr>
          </a:solidFill>
        </p:spPr>
        <p:txBody>
          <a:bodyPr wrap="square" rtlCol="0">
            <a:spAutoFit/>
          </a:bodyPr>
          <a:lstStyle/>
          <a:p>
            <a:r>
              <a:rPr kumimoji="1" lang="zh-CN" altLang="en-US" dirty="0" smtClean="0"/>
              <a:t>组织过程资产</a:t>
            </a:r>
            <a:endParaRPr kumimoji="1" lang="zh-CN" altLang="en-US" dirty="0"/>
          </a:p>
        </p:txBody>
      </p:sp>
      <p:sp>
        <p:nvSpPr>
          <p:cNvPr id="11" name="左大括号 10"/>
          <p:cNvSpPr/>
          <p:nvPr/>
        </p:nvSpPr>
        <p:spPr>
          <a:xfrm rot="5400000">
            <a:off x="3786342" y="-713574"/>
            <a:ext cx="626558" cy="4155105"/>
          </a:xfrm>
          <a:prstGeom prst="leftBrace">
            <a:avLst/>
          </a:prstGeom>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2" name="左大括号 11"/>
          <p:cNvSpPr/>
          <p:nvPr/>
        </p:nvSpPr>
        <p:spPr>
          <a:xfrm rot="5400000">
            <a:off x="1965677" y="1113121"/>
            <a:ext cx="545410" cy="2551457"/>
          </a:xfrm>
          <a:prstGeom prst="leftBrace">
            <a:avLst/>
          </a:prstGeom>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4" name="文本框 13"/>
          <p:cNvSpPr txBox="1"/>
          <p:nvPr/>
        </p:nvSpPr>
        <p:spPr>
          <a:xfrm>
            <a:off x="343080" y="2661555"/>
            <a:ext cx="1039306" cy="338554"/>
          </a:xfrm>
          <a:prstGeom prst="rect">
            <a:avLst/>
          </a:prstGeom>
          <a:solidFill>
            <a:schemeClr val="accent6">
              <a:lumMod val="60000"/>
              <a:lumOff val="40000"/>
            </a:schemeClr>
          </a:solidFill>
        </p:spPr>
        <p:txBody>
          <a:bodyPr wrap="square" rtlCol="0">
            <a:spAutoFit/>
          </a:bodyPr>
          <a:lstStyle/>
          <a:p>
            <a:r>
              <a:rPr kumimoji="1" lang="en-US" altLang="zh-CN" sz="1600" dirty="0" smtClean="0"/>
              <a:t> </a:t>
            </a:r>
            <a:r>
              <a:rPr kumimoji="1" lang="zh-CN" altLang="en-US" sz="1600" dirty="0" smtClean="0"/>
              <a:t>员工能力</a:t>
            </a:r>
            <a:endParaRPr kumimoji="1" lang="zh-CN" altLang="en-US" sz="1600" dirty="0"/>
          </a:p>
        </p:txBody>
      </p:sp>
      <p:sp>
        <p:nvSpPr>
          <p:cNvPr id="24" name="文本框 23"/>
          <p:cNvSpPr txBox="1"/>
          <p:nvPr/>
        </p:nvSpPr>
        <p:spPr>
          <a:xfrm>
            <a:off x="345716" y="3152509"/>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基础设施</a:t>
            </a:r>
            <a:endParaRPr kumimoji="1" lang="zh-CN" altLang="en-US" sz="1600" dirty="0"/>
          </a:p>
        </p:txBody>
      </p:sp>
      <p:sp>
        <p:nvSpPr>
          <p:cNvPr id="25" name="文本框 24"/>
          <p:cNvSpPr txBox="1"/>
          <p:nvPr/>
        </p:nvSpPr>
        <p:spPr>
          <a:xfrm>
            <a:off x="339005" y="3643689"/>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地理位置</a:t>
            </a:r>
            <a:endParaRPr kumimoji="1" lang="zh-CN" altLang="en-US" sz="1600" dirty="0"/>
          </a:p>
        </p:txBody>
      </p:sp>
      <p:sp>
        <p:nvSpPr>
          <p:cNvPr id="27" name="文本框 26"/>
          <p:cNvSpPr txBox="1"/>
          <p:nvPr/>
        </p:nvSpPr>
        <p:spPr>
          <a:xfrm>
            <a:off x="345716" y="4155609"/>
            <a:ext cx="1039306" cy="584776"/>
          </a:xfrm>
          <a:prstGeom prst="rect">
            <a:avLst/>
          </a:prstGeom>
          <a:solidFill>
            <a:schemeClr val="accent6">
              <a:lumMod val="60000"/>
              <a:lumOff val="40000"/>
            </a:schemeClr>
          </a:solidFill>
        </p:spPr>
        <p:txBody>
          <a:bodyPr wrap="square" rtlCol="0">
            <a:spAutoFit/>
          </a:bodyPr>
          <a:lstStyle/>
          <a:p>
            <a:r>
              <a:rPr kumimoji="1" lang="zh-CN" altLang="en-US" sz="1600" dirty="0" smtClean="0"/>
              <a:t>组织文化与结构</a:t>
            </a:r>
            <a:endParaRPr kumimoji="1" lang="zh-CN" altLang="en-US" sz="1600" dirty="0"/>
          </a:p>
        </p:txBody>
      </p:sp>
      <p:sp>
        <p:nvSpPr>
          <p:cNvPr id="28" name="文本框 27"/>
          <p:cNvSpPr txBox="1"/>
          <p:nvPr/>
        </p:nvSpPr>
        <p:spPr>
          <a:xfrm>
            <a:off x="2575728" y="3142749"/>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政府政策</a:t>
            </a:r>
            <a:endParaRPr kumimoji="1" lang="zh-CN" altLang="en-US" sz="1600" dirty="0"/>
          </a:p>
        </p:txBody>
      </p:sp>
      <p:sp>
        <p:nvSpPr>
          <p:cNvPr id="29" name="文本框 28"/>
          <p:cNvSpPr txBox="1"/>
          <p:nvPr/>
        </p:nvSpPr>
        <p:spPr>
          <a:xfrm>
            <a:off x="2575728" y="2661555"/>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市场环境</a:t>
            </a:r>
            <a:endParaRPr kumimoji="1" lang="zh-CN" altLang="en-US" sz="1600" dirty="0"/>
          </a:p>
        </p:txBody>
      </p:sp>
      <p:sp>
        <p:nvSpPr>
          <p:cNvPr id="30" name="文本框 29"/>
          <p:cNvSpPr txBox="1"/>
          <p:nvPr/>
        </p:nvSpPr>
        <p:spPr>
          <a:xfrm>
            <a:off x="2575728" y="3649971"/>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行业标准</a:t>
            </a:r>
            <a:endParaRPr kumimoji="1" lang="zh-CN" altLang="en-US" sz="1600" dirty="0"/>
          </a:p>
        </p:txBody>
      </p:sp>
      <p:sp>
        <p:nvSpPr>
          <p:cNvPr id="31" name="文本框 30"/>
          <p:cNvSpPr txBox="1"/>
          <p:nvPr/>
        </p:nvSpPr>
        <p:spPr>
          <a:xfrm>
            <a:off x="2593828" y="4155609"/>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税务制服</a:t>
            </a:r>
            <a:endParaRPr kumimoji="1" lang="zh-CN" altLang="en-US" sz="1600" dirty="0"/>
          </a:p>
        </p:txBody>
      </p:sp>
      <p:sp>
        <p:nvSpPr>
          <p:cNvPr id="32" name="文本框 31"/>
          <p:cNvSpPr txBox="1"/>
          <p:nvPr/>
        </p:nvSpPr>
        <p:spPr>
          <a:xfrm>
            <a:off x="2593828" y="4740385"/>
            <a:ext cx="1039306" cy="584776"/>
          </a:xfrm>
          <a:prstGeom prst="rect">
            <a:avLst/>
          </a:prstGeom>
          <a:solidFill>
            <a:schemeClr val="accent6">
              <a:lumMod val="60000"/>
              <a:lumOff val="40000"/>
            </a:schemeClr>
          </a:solidFill>
        </p:spPr>
        <p:txBody>
          <a:bodyPr wrap="square" rtlCol="0">
            <a:spAutoFit/>
          </a:bodyPr>
          <a:lstStyle/>
          <a:p>
            <a:r>
              <a:rPr kumimoji="1" lang="zh-CN" altLang="en-US" sz="1600" dirty="0" smtClean="0"/>
              <a:t>法律与人文</a:t>
            </a:r>
            <a:endParaRPr kumimoji="1" lang="zh-CN" altLang="en-US" sz="1600" dirty="0"/>
          </a:p>
        </p:txBody>
      </p:sp>
      <p:sp>
        <p:nvSpPr>
          <p:cNvPr id="33" name="左大括号 32"/>
          <p:cNvSpPr/>
          <p:nvPr/>
        </p:nvSpPr>
        <p:spPr>
          <a:xfrm rot="5400000">
            <a:off x="6223967" y="1150553"/>
            <a:ext cx="545410" cy="2551457"/>
          </a:xfrm>
          <a:prstGeom prst="leftBrace">
            <a:avLst/>
          </a:prstGeom>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4" name="文本框 33"/>
          <p:cNvSpPr txBox="1"/>
          <p:nvPr/>
        </p:nvSpPr>
        <p:spPr>
          <a:xfrm>
            <a:off x="4601370" y="2698987"/>
            <a:ext cx="1039306" cy="338554"/>
          </a:xfrm>
          <a:prstGeom prst="rect">
            <a:avLst/>
          </a:prstGeom>
          <a:solidFill>
            <a:schemeClr val="accent6">
              <a:lumMod val="60000"/>
              <a:lumOff val="40000"/>
            </a:schemeClr>
          </a:solidFill>
        </p:spPr>
        <p:txBody>
          <a:bodyPr wrap="square" rtlCol="0">
            <a:spAutoFit/>
          </a:bodyPr>
          <a:lstStyle/>
          <a:p>
            <a:r>
              <a:rPr kumimoji="1" lang="en-US" altLang="zh-CN" sz="1600" dirty="0" smtClean="0"/>
              <a:t> </a:t>
            </a:r>
            <a:r>
              <a:rPr kumimoji="1" lang="zh-CN" altLang="en-US" sz="1600" dirty="0" smtClean="0"/>
              <a:t>公司制度</a:t>
            </a:r>
            <a:endParaRPr kumimoji="1" lang="zh-CN" altLang="en-US" sz="1600" dirty="0"/>
          </a:p>
        </p:txBody>
      </p:sp>
      <p:sp>
        <p:nvSpPr>
          <p:cNvPr id="35" name="文本框 34"/>
          <p:cNvSpPr txBox="1"/>
          <p:nvPr/>
        </p:nvSpPr>
        <p:spPr>
          <a:xfrm>
            <a:off x="4604006" y="3189941"/>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数据库</a:t>
            </a:r>
            <a:endParaRPr kumimoji="1" lang="zh-CN" altLang="en-US" sz="1600" dirty="0"/>
          </a:p>
        </p:txBody>
      </p:sp>
      <p:sp>
        <p:nvSpPr>
          <p:cNvPr id="36" name="文本框 35"/>
          <p:cNvSpPr txBox="1"/>
          <p:nvPr/>
        </p:nvSpPr>
        <p:spPr>
          <a:xfrm>
            <a:off x="4597295" y="3681121"/>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程序</a:t>
            </a:r>
            <a:endParaRPr kumimoji="1" lang="zh-CN" altLang="en-US" sz="1600" dirty="0"/>
          </a:p>
        </p:txBody>
      </p:sp>
      <p:sp>
        <p:nvSpPr>
          <p:cNvPr id="38" name="文本框 37"/>
          <p:cNvSpPr txBox="1"/>
          <p:nvPr/>
        </p:nvSpPr>
        <p:spPr>
          <a:xfrm>
            <a:off x="6834018" y="3180181"/>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文档</a:t>
            </a:r>
            <a:endParaRPr kumimoji="1" lang="zh-CN" altLang="en-US" sz="1600" dirty="0"/>
          </a:p>
        </p:txBody>
      </p:sp>
      <p:sp>
        <p:nvSpPr>
          <p:cNvPr id="39" name="文本框 38"/>
          <p:cNvSpPr txBox="1"/>
          <p:nvPr/>
        </p:nvSpPr>
        <p:spPr>
          <a:xfrm>
            <a:off x="6834018" y="2698987"/>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人事档案</a:t>
            </a:r>
            <a:endParaRPr kumimoji="1" lang="zh-CN" altLang="en-US" sz="1600" dirty="0"/>
          </a:p>
        </p:txBody>
      </p:sp>
      <p:sp>
        <p:nvSpPr>
          <p:cNvPr id="40" name="文本框 39"/>
          <p:cNvSpPr txBox="1"/>
          <p:nvPr/>
        </p:nvSpPr>
        <p:spPr>
          <a:xfrm>
            <a:off x="6834018" y="3687403"/>
            <a:ext cx="1039306" cy="338554"/>
          </a:xfrm>
          <a:prstGeom prst="rect">
            <a:avLst/>
          </a:prstGeom>
          <a:solidFill>
            <a:schemeClr val="accent6">
              <a:lumMod val="60000"/>
              <a:lumOff val="40000"/>
            </a:schemeClr>
          </a:solidFill>
        </p:spPr>
        <p:txBody>
          <a:bodyPr wrap="square" rtlCol="0">
            <a:spAutoFit/>
          </a:bodyPr>
          <a:lstStyle/>
          <a:p>
            <a:r>
              <a:rPr kumimoji="1" lang="zh-CN" altLang="en-US" sz="1600" dirty="0" smtClean="0"/>
              <a:t>会议纪要</a:t>
            </a:r>
            <a:endParaRPr kumimoji="1" lang="zh-CN" altLang="en-US" sz="1600" dirty="0"/>
          </a:p>
        </p:txBody>
      </p:sp>
      <p:sp>
        <p:nvSpPr>
          <p:cNvPr id="26" name="文本框 25"/>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a:t>2.1.1</a:t>
            </a:r>
            <a:r>
              <a:rPr kumimoji="1" lang="zh-CN" altLang="en-US" dirty="0"/>
              <a:t> </a:t>
            </a:r>
            <a:r>
              <a:rPr kumimoji="1" lang="zh-CN" altLang="en-US" dirty="0" smtClean="0"/>
              <a:t>事业环境因素与组织过程资产</a:t>
            </a:r>
            <a:endParaRPr kumimoji="1" lang="en-US" altLang="zh-CN" dirty="0"/>
          </a:p>
        </p:txBody>
      </p:sp>
      <p:sp>
        <p:nvSpPr>
          <p:cNvPr id="37" name="文本框 36"/>
          <p:cNvSpPr txBox="1"/>
          <p:nvPr/>
        </p:nvSpPr>
        <p:spPr>
          <a:xfrm>
            <a:off x="3241070" y="681367"/>
            <a:ext cx="1713997" cy="369332"/>
          </a:xfrm>
          <a:prstGeom prst="rect">
            <a:avLst/>
          </a:prstGeom>
          <a:solidFill>
            <a:schemeClr val="accent6">
              <a:lumMod val="60000"/>
              <a:lumOff val="40000"/>
            </a:schemeClr>
          </a:solidFill>
        </p:spPr>
        <p:txBody>
          <a:bodyPr wrap="square" rtlCol="0">
            <a:spAutoFit/>
          </a:bodyPr>
          <a:lstStyle/>
          <a:p>
            <a:pPr algn="ctr"/>
            <a:r>
              <a:rPr kumimoji="1" lang="zh-CN" altLang="en-US" dirty="0"/>
              <a:t>项目环境</a:t>
            </a:r>
            <a:endParaRPr kumimoji="1" lang="zh-CN" altLang="en-US" dirty="0"/>
          </a:p>
        </p:txBody>
      </p:sp>
    </p:spTree>
    <p:extLst>
      <p:ext uri="{BB962C8B-B14F-4D97-AF65-F5344CB8AC3E}">
        <p14:creationId xmlns:p14="http://schemas.microsoft.com/office/powerpoint/2010/main" val="32085154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文本框 6"/>
          <p:cNvSpPr txBox="1"/>
          <p:nvPr/>
        </p:nvSpPr>
        <p:spPr>
          <a:xfrm>
            <a:off x="3466694" y="816051"/>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总裁</a:t>
            </a:r>
            <a:endParaRPr kumimoji="1" lang="zh-CN" altLang="en-US" dirty="0"/>
          </a:p>
        </p:txBody>
      </p:sp>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a:t>2.1.2</a:t>
            </a:r>
            <a:r>
              <a:rPr kumimoji="1" lang="zh-CN" altLang="en-US" dirty="0"/>
              <a:t> </a:t>
            </a:r>
            <a:r>
              <a:rPr kumimoji="1" lang="zh-CN" altLang="en-US" dirty="0" smtClean="0"/>
              <a:t>组织类型</a:t>
            </a:r>
            <a:r>
              <a:rPr kumimoji="1" lang="en-US" altLang="zh-CN" dirty="0" smtClean="0"/>
              <a:t> </a:t>
            </a:r>
            <a:r>
              <a:rPr kumimoji="1" lang="mr-IN" altLang="zh-CN" dirty="0" smtClean="0"/>
              <a:t>–</a:t>
            </a:r>
            <a:r>
              <a:rPr kumimoji="1" lang="en-US" altLang="zh-CN" dirty="0" smtClean="0"/>
              <a:t> </a:t>
            </a:r>
            <a:r>
              <a:rPr kumimoji="1" lang="zh-CN" altLang="en-US" dirty="0" smtClean="0"/>
              <a:t>职能型</a:t>
            </a:r>
            <a:endParaRPr kumimoji="1" lang="zh-CN" altLang="en-US" dirty="0"/>
          </a:p>
        </p:txBody>
      </p:sp>
      <p:sp>
        <p:nvSpPr>
          <p:cNvPr id="13" name="文本框 12"/>
          <p:cNvSpPr txBox="1"/>
          <p:nvPr/>
        </p:nvSpPr>
        <p:spPr>
          <a:xfrm>
            <a:off x="652928" y="1761093"/>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职能部门经理</a:t>
            </a:r>
            <a:endParaRPr kumimoji="1" lang="zh-CN" altLang="en-US" dirty="0"/>
          </a:p>
        </p:txBody>
      </p:sp>
      <p:sp>
        <p:nvSpPr>
          <p:cNvPr id="14" name="文本框 13"/>
          <p:cNvSpPr txBox="1"/>
          <p:nvPr/>
        </p:nvSpPr>
        <p:spPr>
          <a:xfrm>
            <a:off x="1017494" y="238427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职员</a:t>
            </a:r>
            <a:endParaRPr kumimoji="1" lang="zh-CN" altLang="en-US" dirty="0"/>
          </a:p>
        </p:txBody>
      </p:sp>
      <p:sp>
        <p:nvSpPr>
          <p:cNvPr id="16" name="文本框 15"/>
          <p:cNvSpPr txBox="1"/>
          <p:nvPr/>
        </p:nvSpPr>
        <p:spPr>
          <a:xfrm>
            <a:off x="1017494" y="3133396"/>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17" name="文本框 16"/>
          <p:cNvSpPr txBox="1"/>
          <p:nvPr/>
        </p:nvSpPr>
        <p:spPr>
          <a:xfrm>
            <a:off x="1017494" y="388620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18" name="直线连接符 17"/>
          <p:cNvCxnSpPr/>
          <p:nvPr/>
        </p:nvCxnSpPr>
        <p:spPr>
          <a:xfrm>
            <a:off x="685800" y="2130425"/>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a:endCxn id="14" idx="1"/>
          </p:cNvCxnSpPr>
          <p:nvPr/>
        </p:nvCxnSpPr>
        <p:spPr>
          <a:xfrm>
            <a:off x="685800" y="2568936"/>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a:off x="685799" y="3329673"/>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685800" y="4140748"/>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3136152" y="1761093"/>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职能部门经理</a:t>
            </a:r>
            <a:endParaRPr kumimoji="1" lang="zh-CN" altLang="en-US" dirty="0"/>
          </a:p>
        </p:txBody>
      </p:sp>
      <p:sp>
        <p:nvSpPr>
          <p:cNvPr id="32" name="文本框 31"/>
          <p:cNvSpPr txBox="1"/>
          <p:nvPr/>
        </p:nvSpPr>
        <p:spPr>
          <a:xfrm>
            <a:off x="3500718" y="3133396"/>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33" name="文本框 32"/>
          <p:cNvSpPr txBox="1"/>
          <p:nvPr/>
        </p:nvSpPr>
        <p:spPr>
          <a:xfrm>
            <a:off x="3500718" y="388620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34" name="直线连接符 33"/>
          <p:cNvCxnSpPr/>
          <p:nvPr/>
        </p:nvCxnSpPr>
        <p:spPr>
          <a:xfrm>
            <a:off x="3169024" y="2130425"/>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3169024" y="2568936"/>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169023" y="3329673"/>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3169024" y="4140748"/>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8" name="文本框 37"/>
          <p:cNvSpPr txBox="1"/>
          <p:nvPr/>
        </p:nvSpPr>
        <p:spPr>
          <a:xfrm>
            <a:off x="6246905" y="1728827"/>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职能部门经理</a:t>
            </a:r>
            <a:endParaRPr kumimoji="1" lang="zh-CN" altLang="en-US" dirty="0"/>
          </a:p>
        </p:txBody>
      </p:sp>
      <p:sp>
        <p:nvSpPr>
          <p:cNvPr id="39" name="文本框 38"/>
          <p:cNvSpPr txBox="1"/>
          <p:nvPr/>
        </p:nvSpPr>
        <p:spPr>
          <a:xfrm>
            <a:off x="6611471" y="310113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40" name="文本框 39"/>
          <p:cNvSpPr txBox="1"/>
          <p:nvPr/>
        </p:nvSpPr>
        <p:spPr>
          <a:xfrm>
            <a:off x="6611471" y="3853934"/>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41" name="直线连接符 40"/>
          <p:cNvCxnSpPr/>
          <p:nvPr/>
        </p:nvCxnSpPr>
        <p:spPr>
          <a:xfrm>
            <a:off x="6279777" y="2098159"/>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2" name="直线连接符 41"/>
          <p:cNvCxnSpPr/>
          <p:nvPr/>
        </p:nvCxnSpPr>
        <p:spPr>
          <a:xfrm>
            <a:off x="6279777" y="2536670"/>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6279776" y="3297407"/>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a:off x="6279777" y="4108482"/>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6" name="直线连接符 45"/>
          <p:cNvCxnSpPr/>
          <p:nvPr/>
        </p:nvCxnSpPr>
        <p:spPr>
          <a:xfrm>
            <a:off x="1371600" y="1494118"/>
            <a:ext cx="5710518"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3989294" y="1185383"/>
            <a:ext cx="0" cy="543444"/>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1" name="直线连接符 50"/>
          <p:cNvCxnSpPr/>
          <p:nvPr/>
        </p:nvCxnSpPr>
        <p:spPr>
          <a:xfrm>
            <a:off x="1371600" y="1494118"/>
            <a:ext cx="0" cy="234709"/>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7082118" y="1494118"/>
            <a:ext cx="0" cy="234709"/>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351118" y="1359647"/>
            <a:ext cx="8292353" cy="929342"/>
          </a:xfrm>
          <a:prstGeom prst="roundRect">
            <a:avLst/>
          </a:prstGeom>
          <a:noFill/>
          <a:ln w="3810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文本框 53"/>
          <p:cNvSpPr txBox="1"/>
          <p:nvPr/>
        </p:nvSpPr>
        <p:spPr>
          <a:xfrm>
            <a:off x="3500718" y="2397002"/>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55" name="文本框 54"/>
          <p:cNvSpPr txBox="1"/>
          <p:nvPr/>
        </p:nvSpPr>
        <p:spPr>
          <a:xfrm>
            <a:off x="6611471" y="238427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57" name="文本框 56"/>
          <p:cNvSpPr txBox="1"/>
          <p:nvPr/>
        </p:nvSpPr>
        <p:spPr>
          <a:xfrm>
            <a:off x="6360290" y="950784"/>
            <a:ext cx="21050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项目经理协助</a:t>
            </a:r>
            <a:endParaRPr kumimoji="1" lang="zh-CN" altLang="en-US" dirty="0"/>
          </a:p>
        </p:txBody>
      </p:sp>
      <p:sp>
        <p:nvSpPr>
          <p:cNvPr id="58" name="文本框 57"/>
          <p:cNvSpPr txBox="1"/>
          <p:nvPr/>
        </p:nvSpPr>
        <p:spPr>
          <a:xfrm>
            <a:off x="579377" y="5315634"/>
            <a:ext cx="8292353" cy="646331"/>
          </a:xfrm>
          <a:prstGeom prst="rect">
            <a:avLst/>
          </a:prstGeom>
          <a:noFill/>
        </p:spPr>
        <p:txBody>
          <a:bodyPr wrap="square" rtlCol="0">
            <a:spAutoFit/>
          </a:bodyPr>
          <a:lstStyle/>
          <a:p>
            <a:r>
              <a:rPr kumimoji="1" lang="zh-CN" altLang="en-US" dirty="0" smtClean="0">
                <a:solidFill>
                  <a:srgbClr val="660066"/>
                </a:solidFill>
              </a:rPr>
              <a:t>红色虚线框内表示项目活动中项目经理需要协助的部门，项目经理的主要以协调不同职能部门资源的方式推进项目。</a:t>
            </a:r>
            <a:endParaRPr kumimoji="1" lang="zh-CN" altLang="en-US" dirty="0">
              <a:solidFill>
                <a:srgbClr val="660066"/>
              </a:solidFill>
            </a:endParaRPr>
          </a:p>
        </p:txBody>
      </p:sp>
    </p:spTree>
    <p:extLst>
      <p:ext uri="{BB962C8B-B14F-4D97-AF65-F5344CB8AC3E}">
        <p14:creationId xmlns:p14="http://schemas.microsoft.com/office/powerpoint/2010/main" val="32085154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文本框 6"/>
          <p:cNvSpPr txBox="1"/>
          <p:nvPr/>
        </p:nvSpPr>
        <p:spPr>
          <a:xfrm>
            <a:off x="3466694" y="816051"/>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总裁</a:t>
            </a:r>
            <a:endParaRPr kumimoji="1" lang="zh-CN" altLang="en-US" dirty="0"/>
          </a:p>
        </p:txBody>
      </p:sp>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a:t>2.1.2</a:t>
            </a:r>
            <a:r>
              <a:rPr kumimoji="1" lang="zh-CN" altLang="en-US" dirty="0"/>
              <a:t> </a:t>
            </a:r>
            <a:r>
              <a:rPr kumimoji="1" lang="zh-CN" altLang="en-US" dirty="0" smtClean="0"/>
              <a:t>组织类型</a:t>
            </a:r>
            <a:r>
              <a:rPr kumimoji="1" lang="en-US" altLang="zh-CN" dirty="0" smtClean="0"/>
              <a:t> </a:t>
            </a:r>
            <a:r>
              <a:rPr kumimoji="1" lang="mr-IN" altLang="zh-CN" dirty="0" smtClean="0"/>
              <a:t>–</a:t>
            </a:r>
            <a:r>
              <a:rPr kumimoji="1" lang="en-US" altLang="zh-CN" dirty="0" smtClean="0"/>
              <a:t> </a:t>
            </a:r>
            <a:r>
              <a:rPr kumimoji="1" lang="zh-CN" altLang="en-US" dirty="0" smtClean="0"/>
              <a:t>矩阵型</a:t>
            </a:r>
            <a:endParaRPr kumimoji="1" lang="zh-CN" altLang="en-US" dirty="0"/>
          </a:p>
        </p:txBody>
      </p:sp>
      <p:sp>
        <p:nvSpPr>
          <p:cNvPr id="13" name="文本框 12"/>
          <p:cNvSpPr txBox="1"/>
          <p:nvPr/>
        </p:nvSpPr>
        <p:spPr>
          <a:xfrm>
            <a:off x="652928" y="1761093"/>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项目部经理</a:t>
            </a:r>
            <a:endParaRPr kumimoji="1" lang="zh-CN" altLang="en-US" dirty="0"/>
          </a:p>
        </p:txBody>
      </p:sp>
      <p:sp>
        <p:nvSpPr>
          <p:cNvPr id="14" name="文本框 13"/>
          <p:cNvSpPr txBox="1"/>
          <p:nvPr/>
        </p:nvSpPr>
        <p:spPr>
          <a:xfrm>
            <a:off x="1017494" y="238427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项</a:t>
            </a:r>
            <a:r>
              <a:rPr kumimoji="1" lang="zh-CN" altLang="en-US" dirty="0" smtClean="0"/>
              <a:t>目经</a:t>
            </a:r>
            <a:r>
              <a:rPr kumimoji="1" lang="zh-CN" altLang="en-US" dirty="0"/>
              <a:t>理</a:t>
            </a:r>
            <a:endParaRPr kumimoji="1" lang="zh-CN" altLang="en-US" dirty="0"/>
          </a:p>
        </p:txBody>
      </p:sp>
      <p:sp>
        <p:nvSpPr>
          <p:cNvPr id="16" name="文本框 15"/>
          <p:cNvSpPr txBox="1"/>
          <p:nvPr/>
        </p:nvSpPr>
        <p:spPr>
          <a:xfrm>
            <a:off x="1017494" y="3133396"/>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项目经理</a:t>
            </a:r>
            <a:endParaRPr kumimoji="1" lang="zh-CN" altLang="en-US" dirty="0"/>
          </a:p>
        </p:txBody>
      </p:sp>
      <p:sp>
        <p:nvSpPr>
          <p:cNvPr id="17" name="文本框 16"/>
          <p:cNvSpPr txBox="1"/>
          <p:nvPr/>
        </p:nvSpPr>
        <p:spPr>
          <a:xfrm>
            <a:off x="1017494" y="388620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项目经理</a:t>
            </a:r>
            <a:endParaRPr kumimoji="1" lang="zh-CN" altLang="en-US" dirty="0"/>
          </a:p>
        </p:txBody>
      </p:sp>
      <p:cxnSp>
        <p:nvCxnSpPr>
          <p:cNvPr id="18" name="直线连接符 17"/>
          <p:cNvCxnSpPr/>
          <p:nvPr/>
        </p:nvCxnSpPr>
        <p:spPr>
          <a:xfrm>
            <a:off x="685800" y="2130425"/>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a:endCxn id="14" idx="1"/>
          </p:cNvCxnSpPr>
          <p:nvPr/>
        </p:nvCxnSpPr>
        <p:spPr>
          <a:xfrm>
            <a:off x="685800" y="2568936"/>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a:off x="685799" y="3329673"/>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685800" y="4140748"/>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3136152" y="1761093"/>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职能部门经理</a:t>
            </a:r>
            <a:endParaRPr kumimoji="1" lang="zh-CN" altLang="en-US" dirty="0"/>
          </a:p>
        </p:txBody>
      </p:sp>
      <p:sp>
        <p:nvSpPr>
          <p:cNvPr id="32" name="文本框 31"/>
          <p:cNvSpPr txBox="1"/>
          <p:nvPr/>
        </p:nvSpPr>
        <p:spPr>
          <a:xfrm>
            <a:off x="3500718" y="3133396"/>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33" name="文本框 32"/>
          <p:cNvSpPr txBox="1"/>
          <p:nvPr/>
        </p:nvSpPr>
        <p:spPr>
          <a:xfrm>
            <a:off x="3500718" y="388620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34" name="直线连接符 33"/>
          <p:cNvCxnSpPr/>
          <p:nvPr/>
        </p:nvCxnSpPr>
        <p:spPr>
          <a:xfrm>
            <a:off x="3169024" y="2130425"/>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3169024" y="2568936"/>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169023" y="3329673"/>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3169024" y="4140748"/>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8" name="文本框 37"/>
          <p:cNvSpPr txBox="1"/>
          <p:nvPr/>
        </p:nvSpPr>
        <p:spPr>
          <a:xfrm>
            <a:off x="6246905" y="1728827"/>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职能部门经理</a:t>
            </a:r>
            <a:endParaRPr kumimoji="1" lang="zh-CN" altLang="en-US" dirty="0"/>
          </a:p>
        </p:txBody>
      </p:sp>
      <p:sp>
        <p:nvSpPr>
          <p:cNvPr id="39" name="文本框 38"/>
          <p:cNvSpPr txBox="1"/>
          <p:nvPr/>
        </p:nvSpPr>
        <p:spPr>
          <a:xfrm>
            <a:off x="6611471" y="310113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40" name="文本框 39"/>
          <p:cNvSpPr txBox="1"/>
          <p:nvPr/>
        </p:nvSpPr>
        <p:spPr>
          <a:xfrm>
            <a:off x="6611471" y="3853934"/>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41" name="直线连接符 40"/>
          <p:cNvCxnSpPr/>
          <p:nvPr/>
        </p:nvCxnSpPr>
        <p:spPr>
          <a:xfrm>
            <a:off x="6279777" y="2098159"/>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2" name="直线连接符 41"/>
          <p:cNvCxnSpPr/>
          <p:nvPr/>
        </p:nvCxnSpPr>
        <p:spPr>
          <a:xfrm>
            <a:off x="6279777" y="2536670"/>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6279776" y="3297407"/>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a:off x="6279777" y="4108482"/>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6" name="直线连接符 45"/>
          <p:cNvCxnSpPr/>
          <p:nvPr/>
        </p:nvCxnSpPr>
        <p:spPr>
          <a:xfrm>
            <a:off x="1371600" y="1494118"/>
            <a:ext cx="5710518"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3989294" y="1185383"/>
            <a:ext cx="0" cy="543444"/>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1" name="直线连接符 50"/>
          <p:cNvCxnSpPr/>
          <p:nvPr/>
        </p:nvCxnSpPr>
        <p:spPr>
          <a:xfrm>
            <a:off x="1371600" y="1494118"/>
            <a:ext cx="0" cy="234709"/>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7082118" y="1494118"/>
            <a:ext cx="0" cy="234709"/>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545353" y="3676077"/>
            <a:ext cx="8292353" cy="929342"/>
          </a:xfrm>
          <a:prstGeom prst="roundRect">
            <a:avLst/>
          </a:prstGeom>
          <a:noFill/>
          <a:ln w="3810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文本框 53"/>
          <p:cNvSpPr txBox="1"/>
          <p:nvPr/>
        </p:nvSpPr>
        <p:spPr>
          <a:xfrm>
            <a:off x="3500718" y="2397002"/>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55" name="文本框 54"/>
          <p:cNvSpPr txBox="1"/>
          <p:nvPr/>
        </p:nvSpPr>
        <p:spPr>
          <a:xfrm>
            <a:off x="6611471" y="238427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58" name="文本框 57"/>
          <p:cNvSpPr txBox="1"/>
          <p:nvPr/>
        </p:nvSpPr>
        <p:spPr>
          <a:xfrm>
            <a:off x="367213" y="5454134"/>
            <a:ext cx="8292353" cy="369332"/>
          </a:xfrm>
          <a:prstGeom prst="rect">
            <a:avLst/>
          </a:prstGeom>
          <a:noFill/>
        </p:spPr>
        <p:txBody>
          <a:bodyPr wrap="square" rtlCol="0">
            <a:spAutoFit/>
          </a:bodyPr>
          <a:lstStyle/>
          <a:p>
            <a:r>
              <a:rPr kumimoji="1" lang="zh-CN" altLang="en-US" dirty="0" smtClean="0">
                <a:solidFill>
                  <a:srgbClr val="660066"/>
                </a:solidFill>
              </a:rPr>
              <a:t>由于项目部与职能部职责和目标不同，所以即便隶属同一项目也会存在较多冲突。</a:t>
            </a:r>
            <a:endParaRPr kumimoji="1" lang="zh-CN" altLang="en-US" dirty="0">
              <a:solidFill>
                <a:srgbClr val="660066"/>
              </a:solidFill>
            </a:endParaRPr>
          </a:p>
        </p:txBody>
      </p:sp>
    </p:spTree>
    <p:extLst>
      <p:ext uri="{BB962C8B-B14F-4D97-AF65-F5344CB8AC3E}">
        <p14:creationId xmlns:p14="http://schemas.microsoft.com/office/powerpoint/2010/main" val="42415876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文本框 6"/>
          <p:cNvSpPr txBox="1"/>
          <p:nvPr/>
        </p:nvSpPr>
        <p:spPr>
          <a:xfrm>
            <a:off x="3466694" y="816051"/>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总裁</a:t>
            </a:r>
            <a:endParaRPr kumimoji="1" lang="zh-CN" altLang="en-US" dirty="0"/>
          </a:p>
        </p:txBody>
      </p:sp>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a:t>2.1.2</a:t>
            </a:r>
            <a:r>
              <a:rPr kumimoji="1" lang="zh-CN" altLang="en-US" dirty="0"/>
              <a:t> </a:t>
            </a:r>
            <a:r>
              <a:rPr kumimoji="1" lang="zh-CN" altLang="en-US" dirty="0" smtClean="0"/>
              <a:t>组织类型</a:t>
            </a:r>
            <a:r>
              <a:rPr kumimoji="1" lang="en-US" altLang="zh-CN" dirty="0" smtClean="0"/>
              <a:t> </a:t>
            </a:r>
            <a:r>
              <a:rPr kumimoji="1" lang="mr-IN" altLang="zh-CN" dirty="0" smtClean="0"/>
              <a:t>–</a:t>
            </a:r>
            <a:r>
              <a:rPr kumimoji="1" lang="en-US" altLang="zh-CN" dirty="0" smtClean="0"/>
              <a:t> </a:t>
            </a:r>
            <a:r>
              <a:rPr kumimoji="1" lang="zh-CN" altLang="en-US" dirty="0" smtClean="0"/>
              <a:t>项目型</a:t>
            </a:r>
            <a:endParaRPr kumimoji="1" lang="zh-CN" altLang="en-US" dirty="0"/>
          </a:p>
        </p:txBody>
      </p:sp>
      <p:sp>
        <p:nvSpPr>
          <p:cNvPr id="13" name="文本框 12"/>
          <p:cNvSpPr txBox="1"/>
          <p:nvPr/>
        </p:nvSpPr>
        <p:spPr>
          <a:xfrm>
            <a:off x="652928" y="1761093"/>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项目</a:t>
            </a:r>
            <a:r>
              <a:rPr kumimoji="1" lang="zh-CN" altLang="en-US" dirty="0" smtClean="0"/>
              <a:t>经理</a:t>
            </a:r>
            <a:endParaRPr kumimoji="1" lang="zh-CN" altLang="en-US" dirty="0"/>
          </a:p>
        </p:txBody>
      </p:sp>
      <p:sp>
        <p:nvSpPr>
          <p:cNvPr id="14" name="文本框 13"/>
          <p:cNvSpPr txBox="1"/>
          <p:nvPr/>
        </p:nvSpPr>
        <p:spPr>
          <a:xfrm>
            <a:off x="1017494" y="238427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职员</a:t>
            </a:r>
            <a:endParaRPr kumimoji="1" lang="zh-CN" altLang="en-US" dirty="0"/>
          </a:p>
        </p:txBody>
      </p:sp>
      <p:sp>
        <p:nvSpPr>
          <p:cNvPr id="16" name="文本框 15"/>
          <p:cNvSpPr txBox="1"/>
          <p:nvPr/>
        </p:nvSpPr>
        <p:spPr>
          <a:xfrm>
            <a:off x="1017494" y="3133396"/>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17" name="文本框 16"/>
          <p:cNvSpPr txBox="1"/>
          <p:nvPr/>
        </p:nvSpPr>
        <p:spPr>
          <a:xfrm>
            <a:off x="1017494" y="388620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18" name="直线连接符 17"/>
          <p:cNvCxnSpPr/>
          <p:nvPr/>
        </p:nvCxnSpPr>
        <p:spPr>
          <a:xfrm>
            <a:off x="685800" y="2130425"/>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a:endCxn id="14" idx="1"/>
          </p:cNvCxnSpPr>
          <p:nvPr/>
        </p:nvCxnSpPr>
        <p:spPr>
          <a:xfrm>
            <a:off x="685800" y="2568936"/>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a:off x="685799" y="3329673"/>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685800" y="4140748"/>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3136152" y="1761093"/>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项目经理</a:t>
            </a:r>
            <a:endParaRPr kumimoji="1" lang="zh-CN" altLang="en-US" dirty="0"/>
          </a:p>
        </p:txBody>
      </p:sp>
      <p:sp>
        <p:nvSpPr>
          <p:cNvPr id="32" name="文本框 31"/>
          <p:cNvSpPr txBox="1"/>
          <p:nvPr/>
        </p:nvSpPr>
        <p:spPr>
          <a:xfrm>
            <a:off x="3500718" y="3133396"/>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33" name="文本框 32"/>
          <p:cNvSpPr txBox="1"/>
          <p:nvPr/>
        </p:nvSpPr>
        <p:spPr>
          <a:xfrm>
            <a:off x="3500718" y="388620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34" name="直线连接符 33"/>
          <p:cNvCxnSpPr/>
          <p:nvPr/>
        </p:nvCxnSpPr>
        <p:spPr>
          <a:xfrm>
            <a:off x="3169024" y="2130425"/>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3169024" y="2568936"/>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169023" y="3329673"/>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3169024" y="4140748"/>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8" name="文本框 37"/>
          <p:cNvSpPr txBox="1"/>
          <p:nvPr/>
        </p:nvSpPr>
        <p:spPr>
          <a:xfrm>
            <a:off x="6246905" y="1728827"/>
            <a:ext cx="1869141"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项目经理</a:t>
            </a:r>
            <a:endParaRPr kumimoji="1" lang="zh-CN" altLang="en-US" dirty="0"/>
          </a:p>
        </p:txBody>
      </p:sp>
      <p:sp>
        <p:nvSpPr>
          <p:cNvPr id="39" name="文本框 38"/>
          <p:cNvSpPr txBox="1"/>
          <p:nvPr/>
        </p:nvSpPr>
        <p:spPr>
          <a:xfrm>
            <a:off x="6611471" y="310113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40" name="文本框 39"/>
          <p:cNvSpPr txBox="1"/>
          <p:nvPr/>
        </p:nvSpPr>
        <p:spPr>
          <a:xfrm>
            <a:off x="6611471" y="3853934"/>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cxnSp>
        <p:nvCxnSpPr>
          <p:cNvPr id="41" name="直线连接符 40"/>
          <p:cNvCxnSpPr/>
          <p:nvPr/>
        </p:nvCxnSpPr>
        <p:spPr>
          <a:xfrm>
            <a:off x="6279777" y="2098159"/>
            <a:ext cx="0" cy="199334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2" name="直线连接符 41"/>
          <p:cNvCxnSpPr/>
          <p:nvPr/>
        </p:nvCxnSpPr>
        <p:spPr>
          <a:xfrm>
            <a:off x="6279777" y="2536670"/>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6279776" y="3297407"/>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a:off x="6279777" y="4108482"/>
            <a:ext cx="3316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6" name="直线连接符 45"/>
          <p:cNvCxnSpPr/>
          <p:nvPr/>
        </p:nvCxnSpPr>
        <p:spPr>
          <a:xfrm>
            <a:off x="1371600" y="1494118"/>
            <a:ext cx="5710518"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3989294" y="1185383"/>
            <a:ext cx="0" cy="543444"/>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1" name="直线连接符 50"/>
          <p:cNvCxnSpPr/>
          <p:nvPr/>
        </p:nvCxnSpPr>
        <p:spPr>
          <a:xfrm>
            <a:off x="1371600" y="1494118"/>
            <a:ext cx="0" cy="234709"/>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7082118" y="1494118"/>
            <a:ext cx="0" cy="234709"/>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5603294" y="1359647"/>
            <a:ext cx="3040177" cy="3302000"/>
          </a:xfrm>
          <a:prstGeom prst="roundRect">
            <a:avLst/>
          </a:prstGeom>
          <a:noFill/>
          <a:ln w="3810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文本框 53"/>
          <p:cNvSpPr txBox="1"/>
          <p:nvPr/>
        </p:nvSpPr>
        <p:spPr>
          <a:xfrm>
            <a:off x="3500718" y="2397002"/>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55" name="文本框 54"/>
          <p:cNvSpPr txBox="1"/>
          <p:nvPr/>
        </p:nvSpPr>
        <p:spPr>
          <a:xfrm>
            <a:off x="6611471" y="2384270"/>
            <a:ext cx="1224836" cy="369332"/>
          </a:xfrm>
          <a:prstGeom prst="rect">
            <a:avLst/>
          </a:prstGeom>
          <a:solidFill>
            <a:schemeClr val="accent6">
              <a:lumMod val="60000"/>
              <a:lumOff val="40000"/>
            </a:schemeClr>
          </a:solidFill>
        </p:spPr>
        <p:txBody>
          <a:bodyPr wrap="square" rtlCol="0">
            <a:spAutoFit/>
          </a:bodyPr>
          <a:lstStyle/>
          <a:p>
            <a:pPr algn="ctr"/>
            <a:r>
              <a:rPr kumimoji="1" lang="en-US" altLang="zh-CN" dirty="0"/>
              <a:t> </a:t>
            </a:r>
            <a:r>
              <a:rPr kumimoji="1" lang="zh-CN" altLang="en-US" dirty="0"/>
              <a:t>职员</a:t>
            </a:r>
            <a:endParaRPr kumimoji="1" lang="zh-CN" altLang="en-US" dirty="0"/>
          </a:p>
        </p:txBody>
      </p:sp>
      <p:sp>
        <p:nvSpPr>
          <p:cNvPr id="58" name="文本框 57"/>
          <p:cNvSpPr txBox="1"/>
          <p:nvPr/>
        </p:nvSpPr>
        <p:spPr>
          <a:xfrm>
            <a:off x="351118" y="5454134"/>
            <a:ext cx="8292353" cy="369332"/>
          </a:xfrm>
          <a:prstGeom prst="rect">
            <a:avLst/>
          </a:prstGeom>
          <a:noFill/>
        </p:spPr>
        <p:txBody>
          <a:bodyPr wrap="square" rtlCol="0">
            <a:spAutoFit/>
          </a:bodyPr>
          <a:lstStyle/>
          <a:p>
            <a:r>
              <a:rPr kumimoji="1" lang="zh-CN" altLang="en-US" dirty="0" smtClean="0">
                <a:solidFill>
                  <a:srgbClr val="660066"/>
                </a:solidFill>
              </a:rPr>
              <a:t>红色虚线框内表示参与项目活动的职员。</a:t>
            </a:r>
            <a:endParaRPr kumimoji="1" lang="zh-CN" altLang="en-US" dirty="0">
              <a:solidFill>
                <a:srgbClr val="660066"/>
              </a:solidFill>
            </a:endParaRPr>
          </a:p>
        </p:txBody>
      </p:sp>
    </p:spTree>
    <p:extLst>
      <p:ext uri="{BB962C8B-B14F-4D97-AF65-F5344CB8AC3E}">
        <p14:creationId xmlns:p14="http://schemas.microsoft.com/office/powerpoint/2010/main" val="42415876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 y="0"/>
            <a:ext cx="9144000" cy="6858000"/>
          </a:xfrm>
          <a:prstGeom prst="rect">
            <a:avLst/>
          </a:prstGeom>
        </p:spPr>
      </p:pic>
      <p:pic>
        <p:nvPicPr>
          <p:cNvPr id="7" name="图片 6" descr="软件开发瀑布模型.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34" y="1627322"/>
            <a:ext cx="6044207" cy="3843496"/>
          </a:xfrm>
          <a:prstGeom prst="rect">
            <a:avLst/>
          </a:prstGeom>
        </p:spPr>
      </p:pic>
      <p:sp>
        <p:nvSpPr>
          <p:cNvPr id="11" name="文本框 10"/>
          <p:cNvSpPr txBox="1"/>
          <p:nvPr/>
        </p:nvSpPr>
        <p:spPr>
          <a:xfrm>
            <a:off x="1575394" y="969800"/>
            <a:ext cx="3956802" cy="369332"/>
          </a:xfrm>
          <a:prstGeom prst="rect">
            <a:avLst/>
          </a:prstGeom>
          <a:noFill/>
        </p:spPr>
        <p:txBody>
          <a:bodyPr wrap="square" rtlCol="0">
            <a:spAutoFit/>
          </a:bodyPr>
          <a:lstStyle/>
          <a:p>
            <a:r>
              <a:rPr kumimoji="1" lang="zh-CN" altLang="en-US" dirty="0" smtClean="0">
                <a:solidFill>
                  <a:srgbClr val="660066"/>
                </a:solidFill>
              </a:rPr>
              <a:t>软件工程领域项目常见模式</a:t>
            </a:r>
            <a:r>
              <a:rPr kumimoji="1" lang="en-US" altLang="zh-CN" dirty="0" smtClean="0">
                <a:solidFill>
                  <a:srgbClr val="660066"/>
                </a:solidFill>
              </a:rPr>
              <a:t>/</a:t>
            </a:r>
            <a:r>
              <a:rPr kumimoji="1" lang="zh-CN" altLang="en-US" dirty="0" smtClean="0">
                <a:solidFill>
                  <a:srgbClr val="660066"/>
                </a:solidFill>
              </a:rPr>
              <a:t>流程：</a:t>
            </a:r>
            <a:endParaRPr kumimoji="1" lang="zh-CN" altLang="en-US" dirty="0">
              <a:solidFill>
                <a:srgbClr val="660066"/>
              </a:solidFill>
            </a:endParaRPr>
          </a:p>
        </p:txBody>
      </p:sp>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a:t>
            </a:r>
            <a:r>
              <a:rPr kumimoji="1" lang="zh-CN" altLang="en-US" dirty="0" smtClean="0">
                <a:solidFill>
                  <a:srgbClr val="660066"/>
                </a:solidFill>
              </a:rPr>
              <a:t>、</a:t>
            </a:r>
            <a:r>
              <a:rPr kumimoji="1" lang="zh-CN" altLang="en-US" dirty="0" smtClean="0">
                <a:solidFill>
                  <a:srgbClr val="660066"/>
                </a:solidFill>
              </a:rPr>
              <a:t>项目</a:t>
            </a:r>
            <a:r>
              <a:rPr kumimoji="1" lang="zh-CN" altLang="en-US" dirty="0">
                <a:solidFill>
                  <a:srgbClr val="660066"/>
                </a:solidFill>
              </a:rPr>
              <a:t>生命周期</a:t>
            </a:r>
            <a:r>
              <a:rPr kumimoji="1" lang="en-US" altLang="zh-CN" dirty="0">
                <a:solidFill>
                  <a:srgbClr val="660066"/>
                </a:solidFill>
              </a:rPr>
              <a:t>/</a:t>
            </a:r>
            <a:r>
              <a:rPr kumimoji="1" lang="zh-CN" altLang="en-US" dirty="0">
                <a:solidFill>
                  <a:srgbClr val="660066"/>
                </a:solidFill>
              </a:rPr>
              <a:t>开发模型</a:t>
            </a:r>
            <a:endParaRPr kumimoji="1" lang="en-US" altLang="zh-CN" dirty="0">
              <a:solidFill>
                <a:srgbClr val="660066"/>
              </a:solidFill>
            </a:endParaRPr>
          </a:p>
        </p:txBody>
      </p:sp>
    </p:spTree>
    <p:extLst>
      <p:ext uri="{BB962C8B-B14F-4D97-AF65-F5344CB8AC3E}">
        <p14:creationId xmlns:p14="http://schemas.microsoft.com/office/powerpoint/2010/main" val="39354843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a:t>
            </a:r>
            <a:r>
              <a:rPr kumimoji="1" lang="zh-CN" altLang="en-US" dirty="0" smtClean="0">
                <a:solidFill>
                  <a:srgbClr val="660066"/>
                </a:solidFill>
              </a:rPr>
              <a:t>、</a:t>
            </a:r>
            <a:r>
              <a:rPr kumimoji="1" lang="zh-CN" altLang="en-US" dirty="0" smtClean="0">
                <a:solidFill>
                  <a:srgbClr val="660066"/>
                </a:solidFill>
              </a:rPr>
              <a:t>项目</a:t>
            </a:r>
            <a:r>
              <a:rPr kumimoji="1" lang="zh-CN" altLang="en-US" dirty="0">
                <a:solidFill>
                  <a:srgbClr val="660066"/>
                </a:solidFill>
              </a:rPr>
              <a:t>生命周期</a:t>
            </a:r>
            <a:r>
              <a:rPr kumimoji="1" lang="en-US" altLang="zh-CN" dirty="0">
                <a:solidFill>
                  <a:srgbClr val="660066"/>
                </a:solidFill>
              </a:rPr>
              <a:t>/</a:t>
            </a:r>
            <a:r>
              <a:rPr kumimoji="1" lang="zh-CN" altLang="en-US" dirty="0">
                <a:solidFill>
                  <a:srgbClr val="660066"/>
                </a:solidFill>
              </a:rPr>
              <a:t>开发</a:t>
            </a:r>
            <a:r>
              <a:rPr kumimoji="1" lang="zh-CN" altLang="en-US" dirty="0" smtClean="0">
                <a:solidFill>
                  <a:srgbClr val="660066"/>
                </a:solidFill>
              </a:rPr>
              <a:t>模型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瀑布流</a:t>
            </a:r>
            <a:r>
              <a:rPr kumimoji="1" lang="en-US" altLang="zh-CN" dirty="0" smtClean="0">
                <a:solidFill>
                  <a:srgbClr val="660066"/>
                </a:solidFill>
              </a:rPr>
              <a:t>/</a:t>
            </a:r>
            <a:r>
              <a:rPr kumimoji="1" lang="zh-CN" altLang="en-US" dirty="0" smtClean="0">
                <a:solidFill>
                  <a:srgbClr val="660066"/>
                </a:solidFill>
              </a:rPr>
              <a:t>预测型</a:t>
            </a:r>
            <a:endParaRPr kumimoji="1" lang="en-US" altLang="zh-CN" dirty="0">
              <a:solidFill>
                <a:srgbClr val="660066"/>
              </a:solidFill>
            </a:endParaRPr>
          </a:p>
        </p:txBody>
      </p:sp>
      <p:sp>
        <p:nvSpPr>
          <p:cNvPr id="9" name="文本框 8"/>
          <p:cNvSpPr txBox="1"/>
          <p:nvPr/>
        </p:nvSpPr>
        <p:spPr>
          <a:xfrm>
            <a:off x="986554" y="1370049"/>
            <a:ext cx="937870"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需求</a:t>
            </a:r>
            <a:endParaRPr kumimoji="1" lang="zh-CN" altLang="en-US" dirty="0"/>
          </a:p>
        </p:txBody>
      </p:sp>
      <p:sp>
        <p:nvSpPr>
          <p:cNvPr id="10" name="文本框 9"/>
          <p:cNvSpPr txBox="1"/>
          <p:nvPr/>
        </p:nvSpPr>
        <p:spPr>
          <a:xfrm>
            <a:off x="1455489" y="1945759"/>
            <a:ext cx="1069352"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可行性</a:t>
            </a:r>
            <a:endParaRPr kumimoji="1" lang="zh-CN" altLang="en-US" dirty="0"/>
          </a:p>
        </p:txBody>
      </p:sp>
      <p:sp>
        <p:nvSpPr>
          <p:cNvPr id="12" name="文本框 11"/>
          <p:cNvSpPr txBox="1"/>
          <p:nvPr/>
        </p:nvSpPr>
        <p:spPr>
          <a:xfrm>
            <a:off x="1861234" y="2537240"/>
            <a:ext cx="1291136"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预测</a:t>
            </a:r>
            <a:r>
              <a:rPr kumimoji="1" lang="en-US" altLang="zh-CN" dirty="0" smtClean="0"/>
              <a:t>/</a:t>
            </a:r>
            <a:r>
              <a:rPr kumimoji="1" lang="zh-CN" altLang="en-US" dirty="0" smtClean="0"/>
              <a:t>规划</a:t>
            </a:r>
            <a:endParaRPr kumimoji="1" lang="zh-CN" altLang="en-US" dirty="0"/>
          </a:p>
        </p:txBody>
      </p:sp>
      <p:sp>
        <p:nvSpPr>
          <p:cNvPr id="13" name="文本框 12"/>
          <p:cNvSpPr txBox="1"/>
          <p:nvPr/>
        </p:nvSpPr>
        <p:spPr>
          <a:xfrm>
            <a:off x="2719076" y="3091238"/>
            <a:ext cx="937870"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设计</a:t>
            </a:r>
            <a:endParaRPr kumimoji="1" lang="zh-CN" altLang="en-US" dirty="0"/>
          </a:p>
        </p:txBody>
      </p:sp>
      <p:sp>
        <p:nvSpPr>
          <p:cNvPr id="14" name="文本框 13"/>
          <p:cNvSpPr txBox="1"/>
          <p:nvPr/>
        </p:nvSpPr>
        <p:spPr>
          <a:xfrm>
            <a:off x="3462711" y="3615018"/>
            <a:ext cx="937870"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建造</a:t>
            </a:r>
            <a:endParaRPr kumimoji="1" lang="zh-CN" altLang="en-US" dirty="0"/>
          </a:p>
        </p:txBody>
      </p:sp>
      <p:sp>
        <p:nvSpPr>
          <p:cNvPr id="15" name="文本框 14"/>
          <p:cNvSpPr txBox="1"/>
          <p:nvPr/>
        </p:nvSpPr>
        <p:spPr>
          <a:xfrm>
            <a:off x="3976385" y="4284060"/>
            <a:ext cx="937870"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测试</a:t>
            </a:r>
            <a:endParaRPr kumimoji="1" lang="zh-CN" altLang="en-US" dirty="0"/>
          </a:p>
        </p:txBody>
      </p:sp>
      <p:sp>
        <p:nvSpPr>
          <p:cNvPr id="16" name="文本框 15"/>
          <p:cNvSpPr txBox="1"/>
          <p:nvPr/>
        </p:nvSpPr>
        <p:spPr>
          <a:xfrm>
            <a:off x="4665424" y="4918880"/>
            <a:ext cx="937870"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移交</a:t>
            </a:r>
            <a:endParaRPr kumimoji="1" lang="zh-CN" altLang="en-US" dirty="0"/>
          </a:p>
        </p:txBody>
      </p:sp>
      <p:cxnSp>
        <p:nvCxnSpPr>
          <p:cNvPr id="19" name="直线箭头连接符 18"/>
          <p:cNvCxnSpPr/>
          <p:nvPr/>
        </p:nvCxnSpPr>
        <p:spPr>
          <a:xfrm>
            <a:off x="2524841" y="1120588"/>
            <a:ext cx="3571159" cy="37982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876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a:t>
            </a:r>
            <a:r>
              <a:rPr kumimoji="1" lang="zh-CN" altLang="en-US" dirty="0" smtClean="0">
                <a:solidFill>
                  <a:srgbClr val="660066"/>
                </a:solidFill>
              </a:rPr>
              <a:t>、</a:t>
            </a:r>
            <a:r>
              <a:rPr kumimoji="1" lang="zh-CN" altLang="en-US" dirty="0" smtClean="0">
                <a:solidFill>
                  <a:srgbClr val="660066"/>
                </a:solidFill>
              </a:rPr>
              <a:t>项目</a:t>
            </a:r>
            <a:r>
              <a:rPr kumimoji="1" lang="zh-CN" altLang="en-US" dirty="0">
                <a:solidFill>
                  <a:srgbClr val="660066"/>
                </a:solidFill>
              </a:rPr>
              <a:t>生命周期</a:t>
            </a:r>
            <a:r>
              <a:rPr kumimoji="1" lang="en-US" altLang="zh-CN" dirty="0">
                <a:solidFill>
                  <a:srgbClr val="660066"/>
                </a:solidFill>
              </a:rPr>
              <a:t>/</a:t>
            </a:r>
            <a:r>
              <a:rPr kumimoji="1" lang="zh-CN" altLang="en-US" dirty="0">
                <a:solidFill>
                  <a:srgbClr val="660066"/>
                </a:solidFill>
              </a:rPr>
              <a:t>开发</a:t>
            </a:r>
            <a:r>
              <a:rPr kumimoji="1" lang="zh-CN" altLang="en-US" dirty="0" smtClean="0">
                <a:solidFill>
                  <a:srgbClr val="660066"/>
                </a:solidFill>
              </a:rPr>
              <a:t>模型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迭代型</a:t>
            </a:r>
            <a:endParaRPr kumimoji="1" lang="en-US" altLang="zh-CN" dirty="0">
              <a:solidFill>
                <a:srgbClr val="660066"/>
              </a:solidFill>
            </a:endParaRPr>
          </a:p>
        </p:txBody>
      </p:sp>
      <p:pic>
        <p:nvPicPr>
          <p:cNvPr id="4" name="图片 3" descr="meng_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9" y="1256552"/>
            <a:ext cx="9144000" cy="3128211"/>
          </a:xfrm>
          <a:prstGeom prst="rect">
            <a:avLst/>
          </a:prstGeom>
        </p:spPr>
      </p:pic>
    </p:spTree>
    <p:extLst>
      <p:ext uri="{BB962C8B-B14F-4D97-AF65-F5344CB8AC3E}">
        <p14:creationId xmlns:p14="http://schemas.microsoft.com/office/powerpoint/2010/main" val="23573358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a:t>
            </a:r>
            <a:r>
              <a:rPr kumimoji="1" lang="zh-CN" altLang="en-US" dirty="0" smtClean="0">
                <a:solidFill>
                  <a:srgbClr val="660066"/>
                </a:solidFill>
              </a:rPr>
              <a:t>、</a:t>
            </a:r>
            <a:r>
              <a:rPr kumimoji="1" lang="zh-CN" altLang="en-US" dirty="0" smtClean="0">
                <a:solidFill>
                  <a:srgbClr val="660066"/>
                </a:solidFill>
              </a:rPr>
              <a:t>项目</a:t>
            </a:r>
            <a:r>
              <a:rPr kumimoji="1" lang="zh-CN" altLang="en-US" dirty="0">
                <a:solidFill>
                  <a:srgbClr val="660066"/>
                </a:solidFill>
              </a:rPr>
              <a:t>生命周期</a:t>
            </a:r>
            <a:r>
              <a:rPr kumimoji="1" lang="en-US" altLang="zh-CN" dirty="0">
                <a:solidFill>
                  <a:srgbClr val="660066"/>
                </a:solidFill>
              </a:rPr>
              <a:t>/</a:t>
            </a:r>
            <a:r>
              <a:rPr kumimoji="1" lang="zh-CN" altLang="en-US" dirty="0">
                <a:solidFill>
                  <a:srgbClr val="660066"/>
                </a:solidFill>
              </a:rPr>
              <a:t>开发</a:t>
            </a:r>
            <a:r>
              <a:rPr kumimoji="1" lang="zh-CN" altLang="en-US" dirty="0" smtClean="0">
                <a:solidFill>
                  <a:srgbClr val="660066"/>
                </a:solidFill>
              </a:rPr>
              <a:t>模型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增量型</a:t>
            </a:r>
            <a:endParaRPr kumimoji="1" lang="en-US" altLang="zh-CN" dirty="0">
              <a:solidFill>
                <a:srgbClr val="660066"/>
              </a:solidFill>
            </a:endParaRPr>
          </a:p>
        </p:txBody>
      </p:sp>
      <p:pic>
        <p:nvPicPr>
          <p:cNvPr id="6" name="图片 5" descr="meng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9" y="1150471"/>
            <a:ext cx="9144000" cy="3800741"/>
          </a:xfrm>
          <a:prstGeom prst="rect">
            <a:avLst/>
          </a:prstGeom>
        </p:spPr>
      </p:pic>
    </p:spTree>
    <p:extLst>
      <p:ext uri="{BB962C8B-B14F-4D97-AF65-F5344CB8AC3E}">
        <p14:creationId xmlns:p14="http://schemas.microsoft.com/office/powerpoint/2010/main" val="38920848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a:t>
            </a:r>
            <a:r>
              <a:rPr kumimoji="1" lang="zh-CN" altLang="en-US" dirty="0" smtClean="0">
                <a:solidFill>
                  <a:srgbClr val="660066"/>
                </a:solidFill>
              </a:rPr>
              <a:t>、</a:t>
            </a:r>
            <a:r>
              <a:rPr kumimoji="1" lang="zh-CN" altLang="en-US" dirty="0" smtClean="0">
                <a:solidFill>
                  <a:srgbClr val="660066"/>
                </a:solidFill>
              </a:rPr>
              <a:t>项目</a:t>
            </a:r>
            <a:r>
              <a:rPr kumimoji="1" lang="zh-CN" altLang="en-US" dirty="0">
                <a:solidFill>
                  <a:srgbClr val="660066"/>
                </a:solidFill>
              </a:rPr>
              <a:t>生命周期</a:t>
            </a:r>
            <a:r>
              <a:rPr kumimoji="1" lang="en-US" altLang="zh-CN" dirty="0">
                <a:solidFill>
                  <a:srgbClr val="660066"/>
                </a:solidFill>
              </a:rPr>
              <a:t>/</a:t>
            </a:r>
            <a:r>
              <a:rPr kumimoji="1" lang="zh-CN" altLang="en-US" dirty="0">
                <a:solidFill>
                  <a:srgbClr val="660066"/>
                </a:solidFill>
              </a:rPr>
              <a:t>开发</a:t>
            </a:r>
            <a:r>
              <a:rPr kumimoji="1" lang="zh-CN" altLang="en-US" dirty="0" smtClean="0">
                <a:solidFill>
                  <a:srgbClr val="660066"/>
                </a:solidFill>
              </a:rPr>
              <a:t>模型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混合型</a:t>
            </a:r>
            <a:endParaRPr kumimoji="1" lang="en-US" altLang="zh-CN" dirty="0">
              <a:solidFill>
                <a:srgbClr val="660066"/>
              </a:solidFill>
            </a:endParaRPr>
          </a:p>
        </p:txBody>
      </p:sp>
      <p:sp>
        <p:nvSpPr>
          <p:cNvPr id="7" name="椭圆 6"/>
          <p:cNvSpPr/>
          <p:nvPr/>
        </p:nvSpPr>
        <p:spPr>
          <a:xfrm>
            <a:off x="1049319" y="1094142"/>
            <a:ext cx="1278069" cy="1161976"/>
          </a:xfrm>
          <a:prstGeom prst="ellipse">
            <a:avLst/>
          </a:prstGeom>
          <a:solidFill>
            <a:schemeClr val="accent6">
              <a:lumMod val="60000"/>
              <a:lumOff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8" name="文本框 17"/>
          <p:cNvSpPr txBox="1"/>
          <p:nvPr/>
        </p:nvSpPr>
        <p:spPr>
          <a:xfrm>
            <a:off x="1180354" y="1502512"/>
            <a:ext cx="1030940" cy="369332"/>
          </a:xfrm>
          <a:prstGeom prst="rect">
            <a:avLst/>
          </a:prstGeom>
          <a:noFill/>
        </p:spPr>
        <p:txBody>
          <a:bodyPr wrap="square" rtlCol="0">
            <a:spAutoFit/>
          </a:bodyPr>
          <a:lstStyle/>
          <a:p>
            <a:pPr algn="ctr"/>
            <a:r>
              <a:rPr kumimoji="1" lang="zh-CN" altLang="en-US" dirty="0" smtClean="0"/>
              <a:t>预测型</a:t>
            </a:r>
            <a:endParaRPr kumimoji="1" lang="zh-CN" altLang="en-US" dirty="0"/>
          </a:p>
        </p:txBody>
      </p:sp>
      <p:sp>
        <p:nvSpPr>
          <p:cNvPr id="19" name="椭圆 18"/>
          <p:cNvSpPr/>
          <p:nvPr/>
        </p:nvSpPr>
        <p:spPr>
          <a:xfrm>
            <a:off x="1085625" y="2920938"/>
            <a:ext cx="1278069" cy="1161976"/>
          </a:xfrm>
          <a:prstGeom prst="ellipse">
            <a:avLst/>
          </a:prstGeom>
          <a:solidFill>
            <a:schemeClr val="accent6">
              <a:lumMod val="60000"/>
              <a:lumOff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0" name="文本框 19"/>
          <p:cNvSpPr txBox="1"/>
          <p:nvPr/>
        </p:nvSpPr>
        <p:spPr>
          <a:xfrm>
            <a:off x="1216660" y="3329308"/>
            <a:ext cx="1030940" cy="369332"/>
          </a:xfrm>
          <a:prstGeom prst="rect">
            <a:avLst/>
          </a:prstGeom>
          <a:noFill/>
        </p:spPr>
        <p:txBody>
          <a:bodyPr wrap="square" rtlCol="0">
            <a:spAutoFit/>
          </a:bodyPr>
          <a:lstStyle/>
          <a:p>
            <a:pPr algn="ctr"/>
            <a:r>
              <a:rPr kumimoji="1" lang="zh-CN" altLang="en-US" dirty="0" smtClean="0"/>
              <a:t>迭代型</a:t>
            </a:r>
            <a:endParaRPr kumimoji="1" lang="zh-CN" altLang="en-US" dirty="0"/>
          </a:p>
        </p:txBody>
      </p:sp>
      <p:sp>
        <p:nvSpPr>
          <p:cNvPr id="21" name="椭圆 20"/>
          <p:cNvSpPr/>
          <p:nvPr/>
        </p:nvSpPr>
        <p:spPr>
          <a:xfrm>
            <a:off x="1085625" y="4722871"/>
            <a:ext cx="1278069" cy="1161976"/>
          </a:xfrm>
          <a:prstGeom prst="ellipse">
            <a:avLst/>
          </a:prstGeom>
          <a:solidFill>
            <a:schemeClr val="accent6">
              <a:lumMod val="60000"/>
              <a:lumOff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2" name="文本框 21"/>
          <p:cNvSpPr txBox="1"/>
          <p:nvPr/>
        </p:nvSpPr>
        <p:spPr>
          <a:xfrm>
            <a:off x="1216660" y="5131241"/>
            <a:ext cx="1030940" cy="369332"/>
          </a:xfrm>
          <a:prstGeom prst="rect">
            <a:avLst/>
          </a:prstGeom>
          <a:noFill/>
        </p:spPr>
        <p:txBody>
          <a:bodyPr wrap="square" rtlCol="0">
            <a:spAutoFit/>
          </a:bodyPr>
          <a:lstStyle/>
          <a:p>
            <a:pPr algn="ctr"/>
            <a:r>
              <a:rPr kumimoji="1" lang="zh-CN" altLang="en-US" dirty="0" smtClean="0"/>
              <a:t>增量型</a:t>
            </a:r>
            <a:endParaRPr kumimoji="1" lang="zh-CN" altLang="en-US" dirty="0"/>
          </a:p>
        </p:txBody>
      </p:sp>
      <p:sp>
        <p:nvSpPr>
          <p:cNvPr id="23" name="正偏差 22"/>
          <p:cNvSpPr/>
          <p:nvPr/>
        </p:nvSpPr>
        <p:spPr>
          <a:xfrm>
            <a:off x="1371600" y="2340175"/>
            <a:ext cx="620656" cy="580763"/>
          </a:xfrm>
          <a:prstGeom prst="mathPlus">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5" name="正偏差 24"/>
          <p:cNvSpPr/>
          <p:nvPr/>
        </p:nvSpPr>
        <p:spPr>
          <a:xfrm>
            <a:off x="1371600" y="4082914"/>
            <a:ext cx="620656" cy="580763"/>
          </a:xfrm>
          <a:prstGeom prst="mathPlus">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6" name="右箭头 25"/>
          <p:cNvSpPr/>
          <p:nvPr/>
        </p:nvSpPr>
        <p:spPr>
          <a:xfrm>
            <a:off x="2644588" y="3114638"/>
            <a:ext cx="2480236" cy="822960"/>
          </a:xfrm>
          <a:prstGeom prst="rightArrow">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8" name="椭圆 27"/>
          <p:cNvSpPr/>
          <p:nvPr/>
        </p:nvSpPr>
        <p:spPr>
          <a:xfrm>
            <a:off x="5420212" y="2441639"/>
            <a:ext cx="2270611" cy="2211070"/>
          </a:xfrm>
          <a:prstGeom prst="ellipse">
            <a:avLst/>
          </a:prstGeom>
          <a:solidFill>
            <a:schemeClr val="accent6">
              <a:lumMod val="60000"/>
              <a:lumOff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9" name="文本框 28"/>
          <p:cNvSpPr txBox="1"/>
          <p:nvPr/>
        </p:nvSpPr>
        <p:spPr>
          <a:xfrm>
            <a:off x="5603294" y="3329308"/>
            <a:ext cx="1971435" cy="369332"/>
          </a:xfrm>
          <a:prstGeom prst="rect">
            <a:avLst/>
          </a:prstGeom>
          <a:noFill/>
        </p:spPr>
        <p:txBody>
          <a:bodyPr wrap="square" rtlCol="0">
            <a:spAutoFit/>
          </a:bodyPr>
          <a:lstStyle/>
          <a:p>
            <a:pPr algn="ctr"/>
            <a:r>
              <a:rPr kumimoji="1" lang="zh-CN" altLang="en-US" dirty="0" smtClean="0"/>
              <a:t>混合型</a:t>
            </a:r>
            <a:endParaRPr kumimoji="1" lang="zh-CN" altLang="en-US" dirty="0"/>
          </a:p>
        </p:txBody>
      </p:sp>
    </p:spTree>
    <p:extLst>
      <p:ext uri="{BB962C8B-B14F-4D97-AF65-F5344CB8AC3E}">
        <p14:creationId xmlns:p14="http://schemas.microsoft.com/office/powerpoint/2010/main" val="256297400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矩形 13"/>
          <p:cNvSpPr/>
          <p:nvPr/>
        </p:nvSpPr>
        <p:spPr>
          <a:xfrm>
            <a:off x="1381319" y="1167255"/>
            <a:ext cx="6398432" cy="166182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1381320" y="1369721"/>
            <a:ext cx="6398430"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监控过程组</a:t>
            </a:r>
            <a:endParaRPr kumimoji="1" lang="zh-CN" altLang="en-US" dirty="0"/>
          </a:p>
        </p:txBody>
      </p:sp>
      <p:sp>
        <p:nvSpPr>
          <p:cNvPr id="7" name="文本框 6"/>
          <p:cNvSpPr txBox="1"/>
          <p:nvPr/>
        </p:nvSpPr>
        <p:spPr>
          <a:xfrm>
            <a:off x="4684792" y="1998168"/>
            <a:ext cx="1443222" cy="369332"/>
          </a:xfrm>
          <a:prstGeom prst="rect">
            <a:avLst/>
          </a:prstGeom>
          <a:solidFill>
            <a:schemeClr val="accent6">
              <a:lumMod val="60000"/>
              <a:lumOff val="40000"/>
            </a:schemeClr>
          </a:solidFill>
        </p:spPr>
        <p:txBody>
          <a:bodyPr wrap="square" rtlCol="0">
            <a:spAutoFit/>
          </a:bodyPr>
          <a:lstStyle/>
          <a:p>
            <a:pPr algn="ctr"/>
            <a:r>
              <a:rPr kumimoji="1" lang="en-US" altLang="zh-CN" dirty="0" smtClean="0"/>
              <a:t> </a:t>
            </a:r>
            <a:r>
              <a:rPr kumimoji="1" lang="zh-CN" altLang="en-US" dirty="0" smtClean="0"/>
              <a:t>执行</a:t>
            </a:r>
            <a:r>
              <a:rPr kumimoji="1" lang="zh-CN" altLang="en-US" dirty="0" smtClean="0"/>
              <a:t>过程组</a:t>
            </a:r>
            <a:endParaRPr kumimoji="1" lang="zh-CN" altLang="en-US" dirty="0"/>
          </a:p>
        </p:txBody>
      </p:sp>
      <p:sp>
        <p:nvSpPr>
          <p:cNvPr id="11" name="文本框 10"/>
          <p:cNvSpPr txBox="1"/>
          <p:nvPr/>
        </p:nvSpPr>
        <p:spPr>
          <a:xfrm>
            <a:off x="6336529" y="2005818"/>
            <a:ext cx="1443222" cy="369332"/>
          </a:xfrm>
          <a:prstGeom prst="rect">
            <a:avLst/>
          </a:prstGeom>
          <a:solidFill>
            <a:schemeClr val="accent6">
              <a:lumMod val="60000"/>
              <a:lumOff val="40000"/>
            </a:schemeClr>
          </a:solidFill>
        </p:spPr>
        <p:txBody>
          <a:bodyPr wrap="square" rtlCol="0">
            <a:spAutoFit/>
          </a:bodyPr>
          <a:lstStyle/>
          <a:p>
            <a:pPr algn="ctr"/>
            <a:r>
              <a:rPr kumimoji="1" lang="zh-CN" altLang="en-US" dirty="0"/>
              <a:t>收尾</a:t>
            </a:r>
            <a:r>
              <a:rPr kumimoji="1" lang="zh-CN" altLang="en-US" dirty="0" smtClean="0"/>
              <a:t>过程组</a:t>
            </a:r>
            <a:endParaRPr kumimoji="1" lang="zh-CN" altLang="en-US" dirty="0"/>
          </a:p>
        </p:txBody>
      </p:sp>
      <p:sp>
        <p:nvSpPr>
          <p:cNvPr id="12" name="文本框 11"/>
          <p:cNvSpPr txBox="1"/>
          <p:nvPr/>
        </p:nvSpPr>
        <p:spPr>
          <a:xfrm>
            <a:off x="1416867" y="2005818"/>
            <a:ext cx="1443222" cy="369332"/>
          </a:xfrm>
          <a:prstGeom prst="rect">
            <a:avLst/>
          </a:prstGeom>
          <a:solidFill>
            <a:schemeClr val="accent6">
              <a:lumMod val="60000"/>
              <a:lumOff val="40000"/>
            </a:schemeClr>
          </a:solidFill>
        </p:spPr>
        <p:txBody>
          <a:bodyPr wrap="square" rtlCol="0">
            <a:spAutoFit/>
          </a:bodyPr>
          <a:lstStyle/>
          <a:p>
            <a:pPr algn="ctr"/>
            <a:r>
              <a:rPr kumimoji="1" lang="zh-CN" altLang="en-US" dirty="0"/>
              <a:t>启动</a:t>
            </a:r>
            <a:r>
              <a:rPr kumimoji="1" lang="zh-CN" altLang="en-US" dirty="0" smtClean="0"/>
              <a:t>过程组</a:t>
            </a:r>
            <a:endParaRPr kumimoji="1" lang="zh-CN" altLang="en-US" dirty="0"/>
          </a:p>
        </p:txBody>
      </p:sp>
      <p:sp>
        <p:nvSpPr>
          <p:cNvPr id="13" name="文本框 12"/>
          <p:cNvSpPr txBox="1"/>
          <p:nvPr/>
        </p:nvSpPr>
        <p:spPr>
          <a:xfrm>
            <a:off x="3033056" y="2005818"/>
            <a:ext cx="1443222"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规划</a:t>
            </a:r>
            <a:r>
              <a:rPr kumimoji="1" lang="zh-CN" altLang="en-US" dirty="0" smtClean="0"/>
              <a:t>过程组</a:t>
            </a:r>
            <a:endParaRPr kumimoji="1" lang="zh-CN" altLang="en-US" dirty="0"/>
          </a:p>
        </p:txBody>
      </p:sp>
      <p:cxnSp>
        <p:nvCxnSpPr>
          <p:cNvPr id="16" name="直线箭头连接符 15"/>
          <p:cNvCxnSpPr/>
          <p:nvPr/>
        </p:nvCxnSpPr>
        <p:spPr>
          <a:xfrm flipV="1">
            <a:off x="0" y="3274687"/>
            <a:ext cx="9144000" cy="14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3645971" y="3386105"/>
            <a:ext cx="1443222"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时间</a:t>
            </a:r>
            <a:r>
              <a:rPr kumimoji="1" lang="en-US" altLang="zh-CN" dirty="0" smtClean="0"/>
              <a:t>/</a:t>
            </a:r>
            <a:r>
              <a:rPr kumimoji="1" lang="zh-CN" altLang="en-US" dirty="0" smtClean="0"/>
              <a:t>日期</a:t>
            </a:r>
            <a:endParaRPr kumimoji="1" lang="zh-CN" altLang="en-US" dirty="0"/>
          </a:p>
        </p:txBody>
      </p:sp>
      <p:sp>
        <p:nvSpPr>
          <p:cNvPr id="19" name="右箭头 18"/>
          <p:cNvSpPr/>
          <p:nvPr/>
        </p:nvSpPr>
        <p:spPr>
          <a:xfrm>
            <a:off x="121326" y="1739053"/>
            <a:ext cx="1259993" cy="8367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右箭头 19"/>
          <p:cNvSpPr/>
          <p:nvPr/>
        </p:nvSpPr>
        <p:spPr>
          <a:xfrm>
            <a:off x="7779751" y="1739053"/>
            <a:ext cx="1259993" cy="8367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21326" y="1986298"/>
            <a:ext cx="1167667" cy="338554"/>
          </a:xfrm>
          <a:prstGeom prst="rect">
            <a:avLst/>
          </a:prstGeom>
          <a:noFill/>
        </p:spPr>
        <p:txBody>
          <a:bodyPr wrap="square" rtlCol="0">
            <a:spAutoFit/>
          </a:bodyPr>
          <a:lstStyle/>
          <a:p>
            <a:pPr algn="ctr"/>
            <a:r>
              <a:rPr kumimoji="1" lang="zh-CN" altLang="en-US" sz="1600" dirty="0" smtClean="0"/>
              <a:t>进入</a:t>
            </a:r>
            <a:endParaRPr kumimoji="1" lang="zh-CN" altLang="en-US" sz="1600" dirty="0"/>
          </a:p>
        </p:txBody>
      </p:sp>
      <p:sp>
        <p:nvSpPr>
          <p:cNvPr id="23" name="文本框 22"/>
          <p:cNvSpPr txBox="1"/>
          <p:nvPr/>
        </p:nvSpPr>
        <p:spPr>
          <a:xfrm>
            <a:off x="7779750" y="1986298"/>
            <a:ext cx="1167667" cy="338554"/>
          </a:xfrm>
          <a:prstGeom prst="rect">
            <a:avLst/>
          </a:prstGeom>
          <a:noFill/>
        </p:spPr>
        <p:txBody>
          <a:bodyPr wrap="square" rtlCol="0">
            <a:spAutoFit/>
          </a:bodyPr>
          <a:lstStyle/>
          <a:p>
            <a:r>
              <a:rPr kumimoji="1" lang="zh-CN" altLang="en-US" sz="1600" dirty="0" smtClean="0"/>
              <a:t>退出</a:t>
            </a:r>
            <a:r>
              <a:rPr kumimoji="1" lang="en-US" altLang="zh-CN" sz="1600" dirty="0" smtClean="0"/>
              <a:t>/</a:t>
            </a:r>
            <a:r>
              <a:rPr kumimoji="1" lang="zh-CN" altLang="en-US" sz="1600" dirty="0" smtClean="0"/>
              <a:t>结束</a:t>
            </a:r>
            <a:endParaRPr kumimoji="1" lang="zh-CN" altLang="en-US" sz="1600" dirty="0"/>
          </a:p>
        </p:txBody>
      </p:sp>
      <p:sp>
        <p:nvSpPr>
          <p:cNvPr id="24" name="矩形 23"/>
          <p:cNvSpPr/>
          <p:nvPr/>
        </p:nvSpPr>
        <p:spPr>
          <a:xfrm>
            <a:off x="174393" y="690735"/>
            <a:ext cx="8603770" cy="369332"/>
          </a:xfrm>
          <a:prstGeom prst="rect">
            <a:avLst/>
          </a:prstGeom>
        </p:spPr>
        <p:txBody>
          <a:bodyPr wrap="square">
            <a:spAutoFit/>
          </a:bodyPr>
          <a:lstStyle/>
          <a:p>
            <a:r>
              <a:rPr lang="en-US" altLang="zh-CN" dirty="0"/>
              <a:t>PMBOK</a:t>
            </a:r>
            <a:r>
              <a:rPr lang="zh-CN" altLang="en-US" dirty="0"/>
              <a:t>五大过程组是：启动过程、规划过程、执行过程、监控过程、收尾过程。</a:t>
            </a:r>
          </a:p>
        </p:txBody>
      </p:sp>
      <p:sp>
        <p:nvSpPr>
          <p:cNvPr id="25" name="矩形 24"/>
          <p:cNvSpPr/>
          <p:nvPr/>
        </p:nvSpPr>
        <p:spPr>
          <a:xfrm>
            <a:off x="174393" y="4062070"/>
            <a:ext cx="8773024" cy="2031325"/>
          </a:xfrm>
          <a:prstGeom prst="rect">
            <a:avLst/>
          </a:prstGeom>
        </p:spPr>
        <p:txBody>
          <a:bodyPr wrap="square">
            <a:spAutoFit/>
          </a:bodyPr>
          <a:lstStyle/>
          <a:p>
            <a:r>
              <a:rPr lang="en-US" altLang="zh-CN" dirty="0" smtClean="0"/>
              <a:t>1</a:t>
            </a:r>
            <a:r>
              <a:rPr lang="zh-CN" altLang="en-US" dirty="0" smtClean="0"/>
              <a:t>、启动过程组：作用是设定项目目标，让项目团队有事可做；</a:t>
            </a:r>
            <a:endParaRPr lang="en-US" altLang="zh-CN" dirty="0"/>
          </a:p>
          <a:p>
            <a:r>
              <a:rPr lang="zh-CN" altLang="zh-CN" dirty="0" smtClean="0"/>
              <a:t>2</a:t>
            </a:r>
            <a:r>
              <a:rPr lang="zh-CN" altLang="en-US" dirty="0" smtClean="0"/>
              <a:t>、</a:t>
            </a:r>
            <a:r>
              <a:rPr lang="zh-CN" altLang="en-US" dirty="0" smtClean="0"/>
              <a:t>规划过程组</a:t>
            </a:r>
            <a:r>
              <a:rPr lang="zh-CN" altLang="en-US" dirty="0"/>
              <a:t>：作用是制定工作路线，让项目团队“有法可依”</a:t>
            </a:r>
            <a:r>
              <a:rPr lang="zh-CN" altLang="en-US" dirty="0" smtClean="0"/>
              <a:t>；</a:t>
            </a:r>
            <a:endParaRPr lang="en-US" altLang="zh-CN" dirty="0"/>
          </a:p>
          <a:p>
            <a:r>
              <a:rPr lang="en-US" altLang="zh-CN" dirty="0"/>
              <a:t>3</a:t>
            </a:r>
            <a:r>
              <a:rPr lang="zh-CN" altLang="en-US" dirty="0"/>
              <a:t>、执行过程组：作用是“按图索骥”，让项目团队“有法必依”；</a:t>
            </a:r>
          </a:p>
          <a:p>
            <a:r>
              <a:rPr lang="zh-CN" altLang="en-US" dirty="0"/>
              <a:t> </a:t>
            </a:r>
            <a:r>
              <a:rPr lang="en-US" altLang="zh-CN" dirty="0" smtClean="0"/>
              <a:t>4</a:t>
            </a:r>
            <a:r>
              <a:rPr lang="zh-CN" altLang="en-US" dirty="0"/>
              <a:t>、监控过程组：作用是测量项目绩效，让项目团队“违法必究”，并且尽量做到“防患于未然”；</a:t>
            </a:r>
          </a:p>
          <a:p>
            <a:r>
              <a:rPr lang="zh-CN" altLang="en-US" dirty="0" smtClean="0"/>
              <a:t> </a:t>
            </a:r>
            <a:r>
              <a:rPr lang="en-US" altLang="zh-CN" dirty="0"/>
              <a:t>5</a:t>
            </a:r>
            <a:r>
              <a:rPr lang="zh-CN" altLang="en-US" dirty="0"/>
              <a:t>、收尾过程组：作用是了结项目（阶段）“恩怨”，让一切圆满。</a:t>
            </a:r>
          </a:p>
          <a:p>
            <a:endParaRPr lang="zh-CN" altLang="en-US" dirty="0"/>
          </a:p>
        </p:txBody>
      </p:sp>
      <p:sp>
        <p:nvSpPr>
          <p:cNvPr id="27" name="文本框 26"/>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2.3.1 </a:t>
            </a:r>
            <a:r>
              <a:rPr kumimoji="1" lang="zh-CN" altLang="en-US" dirty="0" smtClean="0">
                <a:solidFill>
                  <a:srgbClr val="660066"/>
                </a:solidFill>
              </a:rPr>
              <a:t>管理</a:t>
            </a:r>
            <a:r>
              <a:rPr kumimoji="1" lang="zh-CN" altLang="en-US" dirty="0">
                <a:solidFill>
                  <a:srgbClr val="660066"/>
                </a:solidFill>
              </a:rPr>
              <a:t>体系</a:t>
            </a:r>
            <a:r>
              <a:rPr kumimoji="1" lang="en-US" altLang="zh-CN" dirty="0">
                <a:solidFill>
                  <a:srgbClr val="660066"/>
                </a:solidFill>
              </a:rPr>
              <a:t> </a:t>
            </a:r>
            <a:r>
              <a:rPr kumimoji="1" lang="zh-CN" altLang="zh-CN" dirty="0">
                <a:solidFill>
                  <a:srgbClr val="660066"/>
                </a:solidFill>
              </a:rPr>
              <a:t>-</a:t>
            </a:r>
            <a:r>
              <a:rPr kumimoji="1" lang="en-US" altLang="zh-CN" dirty="0">
                <a:solidFill>
                  <a:srgbClr val="660066"/>
                </a:solidFill>
              </a:rPr>
              <a:t> </a:t>
            </a:r>
            <a:r>
              <a:rPr kumimoji="1" lang="zh-CN" altLang="en-US" dirty="0" smtClean="0">
                <a:solidFill>
                  <a:srgbClr val="660066"/>
                </a:solidFill>
              </a:rPr>
              <a:t>五大过程组</a:t>
            </a:r>
            <a:endParaRPr kumimoji="1" lang="en-US" altLang="zh-CN" dirty="0">
              <a:solidFill>
                <a:srgbClr val="660066"/>
              </a:solidFill>
            </a:endParaRPr>
          </a:p>
        </p:txBody>
      </p:sp>
    </p:spTree>
    <p:extLst>
      <p:ext uri="{BB962C8B-B14F-4D97-AF65-F5344CB8AC3E}">
        <p14:creationId xmlns:p14="http://schemas.microsoft.com/office/powerpoint/2010/main" val="41544262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背景.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6" name="图片 5" descr="circ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0104"/>
            <a:ext cx="6858000" cy="6858000"/>
          </a:xfrm>
          <a:prstGeom prst="rect">
            <a:avLst/>
          </a:prstGeom>
        </p:spPr>
      </p:pic>
      <p:sp>
        <p:nvSpPr>
          <p:cNvPr id="7" name="文本框 6"/>
          <p:cNvSpPr txBox="1"/>
          <p:nvPr/>
        </p:nvSpPr>
        <p:spPr>
          <a:xfrm>
            <a:off x="1054421" y="1804736"/>
            <a:ext cx="800219" cy="3007895"/>
          </a:xfrm>
          <a:prstGeom prst="rect">
            <a:avLst/>
          </a:prstGeom>
          <a:noFill/>
        </p:spPr>
        <p:txBody>
          <a:bodyPr vert="eaVert" wrap="square" rtlCol="0">
            <a:spAutoFit/>
          </a:bodyPr>
          <a:lstStyle/>
          <a:p>
            <a:r>
              <a:rPr kumimoji="1" lang="zh-CN" altLang="en-US" sz="4000" kern="3000" dirty="0" smtClean="0">
                <a:solidFill>
                  <a:schemeClr val="accent6">
                    <a:lumMod val="60000"/>
                    <a:lumOff val="40000"/>
                  </a:schemeClr>
                </a:solidFill>
              </a:rPr>
              <a:t>目      录</a:t>
            </a:r>
            <a:endParaRPr kumimoji="1" lang="zh-CN" altLang="en-US" sz="4000" kern="3000" dirty="0">
              <a:solidFill>
                <a:schemeClr val="accent6">
                  <a:lumMod val="60000"/>
                  <a:lumOff val="40000"/>
                </a:schemeClr>
              </a:solidFill>
            </a:endParaRPr>
          </a:p>
        </p:txBody>
      </p:sp>
      <p:sp>
        <p:nvSpPr>
          <p:cNvPr id="8" name="文本框 7"/>
          <p:cNvSpPr txBox="1"/>
          <p:nvPr/>
        </p:nvSpPr>
        <p:spPr>
          <a:xfrm>
            <a:off x="3855697" y="3275088"/>
            <a:ext cx="4519186" cy="400110"/>
          </a:xfrm>
          <a:prstGeom prst="rect">
            <a:avLst/>
          </a:prstGeom>
          <a:noFill/>
        </p:spPr>
        <p:txBody>
          <a:bodyPr wrap="none" rtlCol="0">
            <a:spAutoFit/>
          </a:bodyPr>
          <a:lstStyle/>
          <a:p>
            <a:r>
              <a:rPr kumimoji="1" lang="zh-CN" altLang="en-US" sz="2000" dirty="0" smtClean="0">
                <a:solidFill>
                  <a:schemeClr val="accent6">
                    <a:lumMod val="60000"/>
                    <a:lumOff val="40000"/>
                  </a:schemeClr>
                </a:solidFill>
              </a:rPr>
              <a:t>第</a:t>
            </a:r>
            <a:r>
              <a:rPr kumimoji="1" lang="zh-CN" altLang="en-US" sz="2000" dirty="0" smtClean="0">
                <a:solidFill>
                  <a:schemeClr val="accent6">
                    <a:lumMod val="60000"/>
                    <a:lumOff val="40000"/>
                  </a:schemeClr>
                </a:solidFill>
              </a:rPr>
              <a:t>三</a:t>
            </a:r>
            <a:r>
              <a:rPr kumimoji="1" lang="zh-CN" altLang="en-US" sz="2000" dirty="0" smtClean="0">
                <a:solidFill>
                  <a:schemeClr val="accent6">
                    <a:lumMod val="60000"/>
                    <a:lumOff val="40000"/>
                  </a:schemeClr>
                </a:solidFill>
              </a:rPr>
              <a:t>部分</a:t>
            </a:r>
            <a:r>
              <a:rPr kumimoji="1" lang="en-US" altLang="zh-CN" sz="2000" dirty="0" smtClean="0">
                <a:solidFill>
                  <a:schemeClr val="accent6">
                    <a:lumMod val="60000"/>
                    <a:lumOff val="40000"/>
                  </a:schemeClr>
                </a:solidFill>
              </a:rPr>
              <a:t> </a:t>
            </a:r>
            <a:r>
              <a:rPr kumimoji="1" lang="zh-CN" altLang="en-US" sz="2000" dirty="0" smtClean="0">
                <a:solidFill>
                  <a:schemeClr val="accent6">
                    <a:lumMod val="60000"/>
                    <a:lumOff val="40000"/>
                  </a:schemeClr>
                </a:solidFill>
              </a:rPr>
              <a:t>关于移动端项</a:t>
            </a:r>
            <a:r>
              <a:rPr kumimoji="1" lang="zh-CN" altLang="en-US" sz="2000" dirty="0" smtClean="0">
                <a:solidFill>
                  <a:schemeClr val="accent6">
                    <a:lumMod val="60000"/>
                    <a:lumOff val="40000"/>
                  </a:schemeClr>
                </a:solidFill>
              </a:rPr>
              <a:t>目可优化过程</a:t>
            </a:r>
            <a:endParaRPr kumimoji="1" lang="zh-CN" altLang="en-US" sz="2000" dirty="0">
              <a:solidFill>
                <a:schemeClr val="accent6">
                  <a:lumMod val="60000"/>
                  <a:lumOff val="40000"/>
                </a:schemeClr>
              </a:solidFill>
            </a:endParaRPr>
          </a:p>
        </p:txBody>
      </p:sp>
      <p:sp>
        <p:nvSpPr>
          <p:cNvPr id="13" name="文本框 12"/>
          <p:cNvSpPr txBox="1"/>
          <p:nvPr/>
        </p:nvSpPr>
        <p:spPr>
          <a:xfrm>
            <a:off x="3869274" y="686665"/>
            <a:ext cx="3389169" cy="400110"/>
          </a:xfrm>
          <a:prstGeom prst="rect">
            <a:avLst/>
          </a:prstGeom>
          <a:noFill/>
        </p:spPr>
        <p:txBody>
          <a:bodyPr wrap="none" rtlCol="0">
            <a:spAutoFit/>
          </a:bodyPr>
          <a:lstStyle/>
          <a:p>
            <a:r>
              <a:rPr kumimoji="1" lang="zh-CN" altLang="en-US" sz="2000" dirty="0" smtClean="0">
                <a:solidFill>
                  <a:schemeClr val="accent6">
                    <a:lumMod val="60000"/>
                    <a:lumOff val="40000"/>
                  </a:schemeClr>
                </a:solidFill>
              </a:rPr>
              <a:t>第一部分</a:t>
            </a:r>
            <a:r>
              <a:rPr kumimoji="1" lang="en-US" altLang="zh-CN" sz="2000" dirty="0" smtClean="0">
                <a:solidFill>
                  <a:schemeClr val="accent6">
                    <a:lumMod val="60000"/>
                    <a:lumOff val="40000"/>
                  </a:schemeClr>
                </a:solidFill>
              </a:rPr>
              <a:t> </a:t>
            </a:r>
            <a:r>
              <a:rPr kumimoji="1" lang="zh-CN" altLang="en-US" sz="2000" dirty="0" smtClean="0">
                <a:solidFill>
                  <a:schemeClr val="accent6">
                    <a:lumMod val="60000"/>
                    <a:lumOff val="40000"/>
                  </a:schemeClr>
                </a:solidFill>
              </a:rPr>
              <a:t>项</a:t>
            </a:r>
            <a:r>
              <a:rPr kumimoji="1" lang="zh-CN" altLang="en-US" sz="2000" dirty="0" smtClean="0">
                <a:solidFill>
                  <a:schemeClr val="accent6">
                    <a:lumMod val="60000"/>
                    <a:lumOff val="40000"/>
                  </a:schemeClr>
                </a:solidFill>
              </a:rPr>
              <a:t>目的理解与认识</a:t>
            </a:r>
            <a:endParaRPr kumimoji="1" lang="zh-CN" altLang="en-US" sz="2000" dirty="0">
              <a:solidFill>
                <a:schemeClr val="accent6">
                  <a:lumMod val="60000"/>
                  <a:lumOff val="40000"/>
                </a:schemeClr>
              </a:solidFill>
            </a:endParaRPr>
          </a:p>
        </p:txBody>
      </p:sp>
      <p:sp>
        <p:nvSpPr>
          <p:cNvPr id="14" name="文本框 13"/>
          <p:cNvSpPr txBox="1"/>
          <p:nvPr/>
        </p:nvSpPr>
        <p:spPr>
          <a:xfrm>
            <a:off x="3869274" y="1965944"/>
            <a:ext cx="3390672" cy="400110"/>
          </a:xfrm>
          <a:prstGeom prst="rect">
            <a:avLst/>
          </a:prstGeom>
          <a:noFill/>
        </p:spPr>
        <p:txBody>
          <a:bodyPr wrap="none" rtlCol="0">
            <a:spAutoFit/>
          </a:bodyPr>
          <a:lstStyle/>
          <a:p>
            <a:r>
              <a:rPr kumimoji="1" lang="zh-CN" altLang="en-US" sz="2000" dirty="0" smtClean="0">
                <a:solidFill>
                  <a:schemeClr val="accent6">
                    <a:lumMod val="60000"/>
                    <a:lumOff val="40000"/>
                  </a:schemeClr>
                </a:solidFill>
              </a:rPr>
              <a:t>第</a:t>
            </a:r>
            <a:r>
              <a:rPr kumimoji="1" lang="zh-CN" altLang="en-US" sz="2000" dirty="0" smtClean="0">
                <a:solidFill>
                  <a:schemeClr val="accent6">
                    <a:lumMod val="60000"/>
                    <a:lumOff val="40000"/>
                  </a:schemeClr>
                </a:solidFill>
              </a:rPr>
              <a:t>二</a:t>
            </a:r>
            <a:r>
              <a:rPr kumimoji="1" lang="zh-CN" altLang="en-US" sz="2000" dirty="0" smtClean="0">
                <a:solidFill>
                  <a:schemeClr val="accent6">
                    <a:lumMod val="60000"/>
                    <a:lumOff val="40000"/>
                  </a:schemeClr>
                </a:solidFill>
              </a:rPr>
              <a:t>部分</a:t>
            </a:r>
            <a:r>
              <a:rPr kumimoji="1" lang="en-US" altLang="zh-CN" sz="2000" dirty="0" smtClean="0">
                <a:solidFill>
                  <a:schemeClr val="accent6">
                    <a:lumMod val="60000"/>
                    <a:lumOff val="40000"/>
                  </a:schemeClr>
                </a:solidFill>
              </a:rPr>
              <a:t> </a:t>
            </a:r>
            <a:r>
              <a:rPr kumimoji="1" lang="zh-CN" altLang="en-US" sz="2000" dirty="0" smtClean="0">
                <a:solidFill>
                  <a:schemeClr val="accent6">
                    <a:lumMod val="60000"/>
                    <a:lumOff val="40000"/>
                  </a:schemeClr>
                </a:solidFill>
              </a:rPr>
              <a:t>项</a:t>
            </a:r>
            <a:r>
              <a:rPr kumimoji="1" lang="zh-CN" altLang="en-US" sz="2000" dirty="0" smtClean="0">
                <a:solidFill>
                  <a:schemeClr val="accent6">
                    <a:lumMod val="60000"/>
                    <a:lumOff val="40000"/>
                  </a:schemeClr>
                </a:solidFill>
              </a:rPr>
              <a:t>目管理知识体系</a:t>
            </a:r>
            <a:endParaRPr kumimoji="1" lang="zh-CN" altLang="en-US" sz="2000" dirty="0">
              <a:solidFill>
                <a:schemeClr val="accent6">
                  <a:lumMod val="60000"/>
                  <a:lumOff val="40000"/>
                </a:schemeClr>
              </a:solidFill>
            </a:endParaRPr>
          </a:p>
        </p:txBody>
      </p:sp>
      <p:sp>
        <p:nvSpPr>
          <p:cNvPr id="15" name="文本框 14"/>
          <p:cNvSpPr txBox="1"/>
          <p:nvPr/>
        </p:nvSpPr>
        <p:spPr>
          <a:xfrm>
            <a:off x="3855697" y="4412521"/>
            <a:ext cx="3390347" cy="400110"/>
          </a:xfrm>
          <a:prstGeom prst="rect">
            <a:avLst/>
          </a:prstGeom>
          <a:noFill/>
        </p:spPr>
        <p:txBody>
          <a:bodyPr wrap="square" rtlCol="0">
            <a:spAutoFit/>
          </a:bodyPr>
          <a:lstStyle/>
          <a:p>
            <a:r>
              <a:rPr kumimoji="1" lang="zh-CN" altLang="en-US" sz="2000" dirty="0" smtClean="0">
                <a:solidFill>
                  <a:schemeClr val="accent6">
                    <a:lumMod val="60000"/>
                    <a:lumOff val="40000"/>
                  </a:schemeClr>
                </a:solidFill>
              </a:rPr>
              <a:t>第</a:t>
            </a:r>
            <a:r>
              <a:rPr kumimoji="1" lang="zh-CN" altLang="en-US" sz="2000" dirty="0" smtClean="0">
                <a:solidFill>
                  <a:schemeClr val="accent6">
                    <a:lumMod val="60000"/>
                    <a:lumOff val="40000"/>
                  </a:schemeClr>
                </a:solidFill>
              </a:rPr>
              <a:t>四</a:t>
            </a:r>
            <a:r>
              <a:rPr kumimoji="1" lang="zh-CN" altLang="en-US" sz="2000" dirty="0" smtClean="0">
                <a:solidFill>
                  <a:schemeClr val="accent6">
                    <a:lumMod val="60000"/>
                    <a:lumOff val="40000"/>
                  </a:schemeClr>
                </a:solidFill>
              </a:rPr>
              <a:t>部分</a:t>
            </a:r>
            <a:r>
              <a:rPr kumimoji="1" lang="en-US" altLang="zh-CN" sz="2000" dirty="0" smtClean="0">
                <a:solidFill>
                  <a:schemeClr val="accent6">
                    <a:lumMod val="60000"/>
                    <a:lumOff val="40000"/>
                  </a:schemeClr>
                </a:solidFill>
              </a:rPr>
              <a:t> </a:t>
            </a:r>
            <a:r>
              <a:rPr kumimoji="1" lang="zh-CN" altLang="en-US" sz="2000" dirty="0" smtClean="0">
                <a:solidFill>
                  <a:schemeClr val="accent6">
                    <a:lumMod val="60000"/>
                    <a:lumOff val="40000"/>
                  </a:schemeClr>
                </a:solidFill>
              </a:rPr>
              <a:t>敏捷开发</a:t>
            </a:r>
            <a:r>
              <a:rPr kumimoji="1" lang="en-US" altLang="zh-CN" sz="2000" dirty="0" smtClean="0">
                <a:solidFill>
                  <a:schemeClr val="accent6">
                    <a:lumMod val="60000"/>
                    <a:lumOff val="40000"/>
                  </a:schemeClr>
                </a:solidFill>
              </a:rPr>
              <a:t>/</a:t>
            </a:r>
            <a:r>
              <a:rPr kumimoji="1" lang="zh-CN" altLang="en-US" sz="2000" dirty="0" smtClean="0">
                <a:solidFill>
                  <a:schemeClr val="accent6">
                    <a:lumMod val="60000"/>
                    <a:lumOff val="40000"/>
                  </a:schemeClr>
                </a:solidFill>
              </a:rPr>
              <a:t>管理</a:t>
            </a:r>
            <a:endParaRPr kumimoji="1" lang="zh-CN" altLang="en-US" sz="2000" dirty="0">
              <a:solidFill>
                <a:schemeClr val="accent6">
                  <a:lumMod val="60000"/>
                  <a:lumOff val="40000"/>
                </a:schemeClr>
              </a:solidFill>
            </a:endParaRPr>
          </a:p>
        </p:txBody>
      </p:sp>
      <p:sp>
        <p:nvSpPr>
          <p:cNvPr id="16" name="文本框 15"/>
          <p:cNvSpPr txBox="1"/>
          <p:nvPr/>
        </p:nvSpPr>
        <p:spPr>
          <a:xfrm>
            <a:off x="3869274" y="5610331"/>
            <a:ext cx="2206579" cy="400110"/>
          </a:xfrm>
          <a:prstGeom prst="rect">
            <a:avLst/>
          </a:prstGeom>
          <a:noFill/>
        </p:spPr>
        <p:txBody>
          <a:bodyPr wrap="none" rtlCol="0">
            <a:spAutoFit/>
          </a:bodyPr>
          <a:lstStyle/>
          <a:p>
            <a:r>
              <a:rPr kumimoji="1" lang="zh-CN" altLang="en-US" sz="2000" dirty="0" smtClean="0">
                <a:solidFill>
                  <a:schemeClr val="accent6">
                    <a:lumMod val="60000"/>
                    <a:lumOff val="40000"/>
                  </a:schemeClr>
                </a:solidFill>
              </a:rPr>
              <a:t>第</a:t>
            </a:r>
            <a:r>
              <a:rPr kumimoji="1" lang="zh-CN" altLang="en-US" sz="2000" dirty="0" smtClean="0">
                <a:solidFill>
                  <a:schemeClr val="accent6">
                    <a:lumMod val="60000"/>
                    <a:lumOff val="40000"/>
                  </a:schemeClr>
                </a:solidFill>
              </a:rPr>
              <a:t>五</a:t>
            </a:r>
            <a:r>
              <a:rPr kumimoji="1" lang="zh-CN" altLang="en-US" sz="2000" dirty="0" smtClean="0">
                <a:solidFill>
                  <a:schemeClr val="accent6">
                    <a:lumMod val="60000"/>
                    <a:lumOff val="40000"/>
                  </a:schemeClr>
                </a:solidFill>
              </a:rPr>
              <a:t>部分</a:t>
            </a:r>
            <a:r>
              <a:rPr kumimoji="1" lang="en-US" altLang="zh-CN" sz="2000" dirty="0" smtClean="0">
                <a:solidFill>
                  <a:schemeClr val="accent6">
                    <a:lumMod val="60000"/>
                    <a:lumOff val="40000"/>
                  </a:schemeClr>
                </a:solidFill>
              </a:rPr>
              <a:t> </a:t>
            </a:r>
            <a:r>
              <a:rPr kumimoji="1" lang="en-US" altLang="zh-CN" sz="2000" dirty="0" err="1" smtClean="0">
                <a:solidFill>
                  <a:schemeClr val="accent6">
                    <a:lumMod val="60000"/>
                    <a:lumOff val="40000"/>
                  </a:schemeClr>
                </a:solidFill>
              </a:rPr>
              <a:t>DevOps</a:t>
            </a:r>
            <a:endParaRPr kumimoji="1" lang="zh-CN" altLang="en-US" sz="2000" dirty="0">
              <a:solidFill>
                <a:schemeClr val="accent6">
                  <a:lumMod val="60000"/>
                  <a:lumOff val="40000"/>
                </a:schemeClr>
              </a:solidFill>
            </a:endParaRPr>
          </a:p>
        </p:txBody>
      </p:sp>
    </p:spTree>
    <p:extLst>
      <p:ext uri="{BB962C8B-B14F-4D97-AF65-F5344CB8AC3E}">
        <p14:creationId xmlns:p14="http://schemas.microsoft.com/office/powerpoint/2010/main" val="28458206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ppt_y</p:attrName>
                                        </p:attrNameLst>
                                      </p:cBhvr>
                                      <p:tavLst>
                                        <p:tav tm="0">
                                          <p:val>
                                            <p:strVal val="#ppt_y+#ppt_h*1.125000"/>
                                          </p:val>
                                        </p:tav>
                                        <p:tav tm="100000">
                                          <p:val>
                                            <p:strVal val="#ppt_y"/>
                                          </p:val>
                                        </p:tav>
                                      </p:tavLst>
                                    </p:anim>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ppt_y</p:attrName>
                                        </p:attrNameLst>
                                      </p:cBhvr>
                                      <p:tavLst>
                                        <p:tav tm="0">
                                          <p:val>
                                            <p:strVal val="#ppt_y+#ppt_h*1.125000"/>
                                          </p:val>
                                        </p:tav>
                                        <p:tav tm="100000">
                                          <p:val>
                                            <p:strVal val="#ppt_y"/>
                                          </p:val>
                                        </p:tav>
                                      </p:tavLst>
                                    </p:anim>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41"/>
            <a:ext cx="9144000" cy="6858000"/>
          </a:xfrm>
          <a:prstGeom prst="rect">
            <a:avLst/>
          </a:prstGeom>
        </p:spPr>
      </p:pic>
      <p:sp>
        <p:nvSpPr>
          <p:cNvPr id="7" name="文本框 6"/>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2.3.1 </a:t>
            </a:r>
            <a:r>
              <a:rPr kumimoji="1" lang="zh-CN" altLang="en-US" dirty="0" smtClean="0">
                <a:solidFill>
                  <a:srgbClr val="660066"/>
                </a:solidFill>
              </a:rPr>
              <a:t>管理</a:t>
            </a:r>
            <a:r>
              <a:rPr kumimoji="1" lang="zh-CN" altLang="en-US" dirty="0">
                <a:solidFill>
                  <a:srgbClr val="660066"/>
                </a:solidFill>
              </a:rPr>
              <a:t>体系</a:t>
            </a:r>
            <a:r>
              <a:rPr kumimoji="1" lang="en-US" altLang="zh-CN" dirty="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十大知识领域</a:t>
            </a:r>
            <a:endParaRPr kumimoji="1" lang="en-US" altLang="zh-CN" dirty="0">
              <a:solidFill>
                <a:srgbClr val="660066"/>
              </a:solidFill>
            </a:endParaRPr>
          </a:p>
        </p:txBody>
      </p:sp>
      <p:pic>
        <p:nvPicPr>
          <p:cNvPr id="4" name="图片 3" descr="过程组与知识领域.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471" y="0"/>
            <a:ext cx="5063529" cy="6858000"/>
          </a:xfrm>
          <a:prstGeom prst="rect">
            <a:avLst/>
          </a:prstGeom>
          <a:effectLst/>
        </p:spPr>
      </p:pic>
      <p:sp>
        <p:nvSpPr>
          <p:cNvPr id="8" name="文本框 7"/>
          <p:cNvSpPr txBox="1"/>
          <p:nvPr/>
        </p:nvSpPr>
        <p:spPr>
          <a:xfrm>
            <a:off x="493058" y="1150471"/>
            <a:ext cx="3137647" cy="5078314"/>
          </a:xfrm>
          <a:prstGeom prst="rect">
            <a:avLst/>
          </a:prstGeom>
          <a:noFill/>
        </p:spPr>
        <p:txBody>
          <a:bodyPr wrap="square" rtlCol="0">
            <a:spAutoFit/>
          </a:bodyPr>
          <a:lstStyle/>
          <a:p>
            <a:pPr marL="342900" indent="-342900">
              <a:buAutoNum type="arabicPeriod"/>
            </a:pPr>
            <a:r>
              <a:rPr lang="zh-CN" altLang="en-US" dirty="0" smtClean="0"/>
              <a:t>项目</a:t>
            </a:r>
            <a:r>
              <a:rPr lang="zh-CN" altLang="en-US" dirty="0"/>
              <a:t>整合</a:t>
            </a:r>
            <a:r>
              <a:rPr lang="zh-CN" altLang="en-US" dirty="0" smtClean="0"/>
              <a:t>管理</a:t>
            </a:r>
            <a:endParaRPr lang="en-US" altLang="zh-CN" dirty="0" smtClean="0"/>
          </a:p>
          <a:p>
            <a:r>
              <a:rPr lang="zh-CN" altLang="zh-CN" dirty="0"/>
              <a:t>2</a:t>
            </a:r>
            <a:r>
              <a:rPr lang="en-US" altLang="zh-CN" dirty="0" smtClean="0"/>
              <a:t>. </a:t>
            </a:r>
            <a:r>
              <a:rPr lang="zh-CN" altLang="en-US" dirty="0" smtClean="0"/>
              <a:t>项</a:t>
            </a:r>
            <a:r>
              <a:rPr lang="zh-CN" altLang="en-US" dirty="0"/>
              <a:t>目范围</a:t>
            </a:r>
            <a:r>
              <a:rPr lang="zh-CN" altLang="en-US" dirty="0" smtClean="0"/>
              <a:t>管理</a:t>
            </a:r>
            <a:endParaRPr lang="en-US" altLang="zh-CN" dirty="0" smtClean="0"/>
          </a:p>
          <a:p>
            <a:r>
              <a:rPr lang="zh-CN" altLang="zh-CN" dirty="0" smtClean="0"/>
              <a:t>3</a:t>
            </a:r>
            <a:r>
              <a:rPr lang="en-US" altLang="zh-CN" dirty="0" smtClean="0"/>
              <a:t>. </a:t>
            </a:r>
            <a:r>
              <a:rPr lang="zh-CN" altLang="en-US" dirty="0" smtClean="0"/>
              <a:t>项</a:t>
            </a:r>
            <a:r>
              <a:rPr lang="zh-CN" altLang="en-US" dirty="0"/>
              <a:t>目进度管理</a:t>
            </a:r>
            <a:endParaRPr kumimoji="1" lang="en-US" altLang="zh-CN" dirty="0">
              <a:solidFill>
                <a:srgbClr val="660066"/>
              </a:solidFill>
            </a:endParaRPr>
          </a:p>
          <a:p>
            <a:r>
              <a:rPr lang="zh-CN" altLang="zh-CN" dirty="0" smtClean="0"/>
              <a:t>4</a:t>
            </a:r>
            <a:r>
              <a:rPr lang="en-US" altLang="zh-CN" dirty="0" smtClean="0"/>
              <a:t>. </a:t>
            </a:r>
            <a:r>
              <a:rPr lang="zh-CN" altLang="en-US" dirty="0" smtClean="0"/>
              <a:t>项目</a:t>
            </a:r>
            <a:r>
              <a:rPr lang="zh-CN" altLang="en-US" dirty="0"/>
              <a:t>成本管理</a:t>
            </a:r>
            <a:endParaRPr kumimoji="1" lang="en-US" altLang="zh-CN" dirty="0" smtClean="0">
              <a:solidFill>
                <a:srgbClr val="660066"/>
              </a:solidFill>
            </a:endParaRPr>
          </a:p>
          <a:p>
            <a:r>
              <a:rPr lang="zh-CN" altLang="zh-CN" dirty="0" smtClean="0"/>
              <a:t>5</a:t>
            </a:r>
            <a:r>
              <a:rPr lang="en-US" altLang="zh-CN" dirty="0" smtClean="0"/>
              <a:t>. </a:t>
            </a:r>
            <a:r>
              <a:rPr lang="zh-CN" altLang="en-US" dirty="0" smtClean="0"/>
              <a:t>项</a:t>
            </a:r>
            <a:r>
              <a:rPr lang="zh-CN" altLang="en-US" dirty="0"/>
              <a:t>目质量管理</a:t>
            </a:r>
            <a:endParaRPr kumimoji="1" lang="en-US" altLang="zh-CN" dirty="0">
              <a:solidFill>
                <a:srgbClr val="660066"/>
              </a:solidFill>
            </a:endParaRPr>
          </a:p>
          <a:p>
            <a:r>
              <a:rPr lang="zh-CN" altLang="zh-CN" dirty="0" smtClean="0"/>
              <a:t>6</a:t>
            </a:r>
            <a:r>
              <a:rPr lang="en-US" altLang="zh-CN" dirty="0" smtClean="0"/>
              <a:t>. </a:t>
            </a:r>
            <a:r>
              <a:rPr lang="zh-CN" altLang="en-US" dirty="0" smtClean="0"/>
              <a:t>项</a:t>
            </a:r>
            <a:r>
              <a:rPr lang="zh-CN" altLang="en-US" dirty="0"/>
              <a:t>目资源管理</a:t>
            </a:r>
            <a:endParaRPr kumimoji="1" lang="en-US" altLang="zh-CN" dirty="0" smtClean="0">
              <a:solidFill>
                <a:srgbClr val="660066"/>
              </a:solidFill>
            </a:endParaRPr>
          </a:p>
          <a:p>
            <a:r>
              <a:rPr lang="zh-CN" altLang="zh-CN" dirty="0" smtClean="0"/>
              <a:t>7</a:t>
            </a:r>
            <a:r>
              <a:rPr lang="en-US" altLang="zh-CN" dirty="0" smtClean="0"/>
              <a:t>. </a:t>
            </a:r>
            <a:r>
              <a:rPr lang="zh-CN" altLang="en-US" dirty="0" smtClean="0"/>
              <a:t>项</a:t>
            </a:r>
            <a:r>
              <a:rPr lang="zh-CN" altLang="en-US" dirty="0"/>
              <a:t>目沟通管理</a:t>
            </a:r>
            <a:endParaRPr kumimoji="1" lang="en-US" altLang="zh-CN" dirty="0">
              <a:solidFill>
                <a:srgbClr val="660066"/>
              </a:solidFill>
            </a:endParaRPr>
          </a:p>
          <a:p>
            <a:r>
              <a:rPr lang="zh-CN" altLang="zh-CN" dirty="0" smtClean="0"/>
              <a:t>8</a:t>
            </a:r>
            <a:r>
              <a:rPr lang="en-US" altLang="zh-CN" dirty="0" smtClean="0"/>
              <a:t>. </a:t>
            </a:r>
            <a:r>
              <a:rPr lang="zh-CN" altLang="en-US" dirty="0" smtClean="0"/>
              <a:t>项</a:t>
            </a:r>
            <a:r>
              <a:rPr lang="zh-CN" altLang="en-US" dirty="0"/>
              <a:t>目风险管理</a:t>
            </a:r>
            <a:endParaRPr kumimoji="1" lang="en-US" altLang="zh-CN" dirty="0" smtClean="0">
              <a:solidFill>
                <a:srgbClr val="660066"/>
              </a:solidFill>
            </a:endParaRPr>
          </a:p>
          <a:p>
            <a:r>
              <a:rPr lang="zh-CN" altLang="zh-CN" dirty="0" smtClean="0"/>
              <a:t>9</a:t>
            </a:r>
            <a:r>
              <a:rPr lang="en-US" altLang="zh-CN" dirty="0" smtClean="0"/>
              <a:t>. </a:t>
            </a:r>
            <a:r>
              <a:rPr lang="zh-CN" altLang="en-US" dirty="0" smtClean="0"/>
              <a:t>项</a:t>
            </a:r>
            <a:r>
              <a:rPr lang="zh-CN" altLang="en-US" dirty="0"/>
              <a:t>目采购管理</a:t>
            </a:r>
            <a:endParaRPr kumimoji="1" lang="en-US" altLang="zh-CN" dirty="0">
              <a:solidFill>
                <a:srgbClr val="660066"/>
              </a:solidFill>
            </a:endParaRPr>
          </a:p>
          <a:p>
            <a:r>
              <a:rPr lang="en-US" altLang="zh-CN" dirty="0" smtClean="0"/>
              <a:t>1</a:t>
            </a:r>
            <a:r>
              <a:rPr lang="en-US" altLang="zh-CN" dirty="0" smtClean="0"/>
              <a:t>0</a:t>
            </a:r>
            <a:r>
              <a:rPr lang="en-US" altLang="zh-CN" dirty="0" smtClean="0"/>
              <a:t>. </a:t>
            </a:r>
            <a:r>
              <a:rPr lang="zh-CN" altLang="en-US" dirty="0" smtClean="0"/>
              <a:t>项</a:t>
            </a:r>
            <a:r>
              <a:rPr lang="zh-CN" altLang="en-US" dirty="0"/>
              <a:t>目相关方管理</a:t>
            </a:r>
            <a:endParaRPr kumimoji="1" lang="en-US" altLang="zh-CN" dirty="0" smtClean="0">
              <a:solidFill>
                <a:srgbClr val="660066"/>
              </a:solidFill>
            </a:endParaRPr>
          </a:p>
          <a:p>
            <a:endParaRPr kumimoji="1" lang="en-US" altLang="zh-CN" dirty="0">
              <a:solidFill>
                <a:srgbClr val="660066"/>
              </a:solidFill>
            </a:endParaRPr>
          </a:p>
          <a:p>
            <a:endParaRPr kumimoji="1" lang="en-US" altLang="zh-CN" dirty="0" smtClean="0">
              <a:solidFill>
                <a:srgbClr val="660066"/>
              </a:solidFill>
            </a:endParaRPr>
          </a:p>
          <a:p>
            <a:endParaRPr kumimoji="1" lang="en-US" altLang="zh-CN" dirty="0">
              <a:solidFill>
                <a:srgbClr val="660066"/>
              </a:solidFill>
            </a:endParaRPr>
          </a:p>
          <a:p>
            <a:endParaRPr kumimoji="1" lang="en-US" altLang="zh-CN" dirty="0" smtClean="0">
              <a:solidFill>
                <a:srgbClr val="660066"/>
              </a:solidFill>
            </a:endParaRPr>
          </a:p>
          <a:p>
            <a:endParaRPr kumimoji="1" lang="en-US" altLang="zh-CN" dirty="0">
              <a:solidFill>
                <a:srgbClr val="660066"/>
              </a:solidFill>
            </a:endParaRPr>
          </a:p>
          <a:p>
            <a:endParaRPr kumimoji="1" lang="en-US" altLang="zh-CN" dirty="0" smtClean="0">
              <a:solidFill>
                <a:srgbClr val="660066"/>
              </a:solidFill>
            </a:endParaRPr>
          </a:p>
          <a:p>
            <a:endParaRPr kumimoji="1" lang="en-US" altLang="zh-CN" dirty="0">
              <a:solidFill>
                <a:srgbClr val="660066"/>
              </a:solidFill>
            </a:endParaRPr>
          </a:p>
          <a:p>
            <a:endParaRPr kumimoji="1" lang="zh-CN" altLang="en-US" dirty="0">
              <a:solidFill>
                <a:srgbClr val="660066"/>
              </a:solidFill>
            </a:endParaRPr>
          </a:p>
        </p:txBody>
      </p:sp>
    </p:spTree>
    <p:extLst>
      <p:ext uri="{BB962C8B-B14F-4D97-AF65-F5344CB8AC3E}">
        <p14:creationId xmlns:p14="http://schemas.microsoft.com/office/powerpoint/2010/main" val="33299616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矩形 3"/>
          <p:cNvSpPr/>
          <p:nvPr/>
        </p:nvSpPr>
        <p:spPr>
          <a:xfrm>
            <a:off x="254000" y="438760"/>
            <a:ext cx="8591176" cy="6186310"/>
          </a:xfrm>
          <a:prstGeom prst="rect">
            <a:avLst/>
          </a:prstGeom>
        </p:spPr>
        <p:txBody>
          <a:bodyPr wrap="square">
            <a:spAutoFit/>
          </a:bodyPr>
          <a:lstStyle/>
          <a:p>
            <a:r>
              <a:rPr lang="en-US" altLang="zh-CN" dirty="0"/>
              <a:t>PMBOK</a:t>
            </a:r>
            <a:r>
              <a:rPr lang="zh-CN" altLang="en-US" dirty="0"/>
              <a:t>十大知识领域是：整合管理、范围管理、时间管理、成本管理、质量管理、人力资源管理、沟通管理、风险管理、采购管理、干系人管理</a:t>
            </a:r>
            <a:r>
              <a:rPr lang="zh-CN" altLang="en-US" dirty="0" smtClean="0"/>
              <a:t>。</a:t>
            </a:r>
            <a:endParaRPr lang="en-US" altLang="zh-CN" dirty="0" smtClean="0"/>
          </a:p>
          <a:p>
            <a:r>
              <a:rPr lang="en-US" altLang="zh-CN" dirty="0" smtClean="0"/>
              <a:t>	1</a:t>
            </a:r>
            <a:r>
              <a:rPr lang="zh-CN" altLang="en-US" dirty="0"/>
              <a:t>、整合管理：其作用犹如项链中的那根线；</a:t>
            </a:r>
          </a:p>
          <a:p>
            <a:r>
              <a:rPr lang="zh-CN" altLang="en-US" dirty="0"/>
              <a:t>    </a:t>
            </a:r>
            <a:endParaRPr lang="en-US" altLang="zh-CN" dirty="0" smtClean="0"/>
          </a:p>
          <a:p>
            <a:r>
              <a:rPr lang="en-US" altLang="zh-CN" dirty="0"/>
              <a:t>	</a:t>
            </a:r>
            <a:r>
              <a:rPr lang="en-US" altLang="zh-CN" dirty="0" smtClean="0"/>
              <a:t>2</a:t>
            </a:r>
            <a:r>
              <a:rPr lang="zh-CN" altLang="en-US" dirty="0"/>
              <a:t>、范围管理：做且只做该做的事；</a:t>
            </a:r>
          </a:p>
          <a:p>
            <a:r>
              <a:rPr lang="zh-CN" altLang="en-US" dirty="0"/>
              <a:t>    </a:t>
            </a:r>
            <a:endParaRPr lang="en-US" altLang="zh-CN" dirty="0" smtClean="0"/>
          </a:p>
          <a:p>
            <a:r>
              <a:rPr lang="en-US" altLang="zh-CN" dirty="0"/>
              <a:t>	</a:t>
            </a:r>
            <a:r>
              <a:rPr lang="en-US" altLang="zh-CN" dirty="0" smtClean="0"/>
              <a:t>3</a:t>
            </a:r>
            <a:r>
              <a:rPr lang="zh-CN" altLang="en-US" dirty="0"/>
              <a:t>、时间管理：让一切按既定的进度进行；</a:t>
            </a:r>
          </a:p>
          <a:p>
            <a:r>
              <a:rPr lang="zh-CN" altLang="en-US" dirty="0"/>
              <a:t>    </a:t>
            </a:r>
            <a:endParaRPr lang="en-US" altLang="zh-CN" dirty="0" smtClean="0"/>
          </a:p>
          <a:p>
            <a:r>
              <a:rPr lang="en-US" altLang="zh-CN" dirty="0"/>
              <a:t>	</a:t>
            </a:r>
            <a:r>
              <a:rPr lang="en-US" altLang="zh-CN" dirty="0" smtClean="0"/>
              <a:t>4</a:t>
            </a:r>
            <a:r>
              <a:rPr lang="zh-CN" altLang="en-US" dirty="0"/>
              <a:t>、成本管理：算准钱和花好钱；</a:t>
            </a:r>
          </a:p>
          <a:p>
            <a:r>
              <a:rPr lang="zh-CN" altLang="en-US" dirty="0"/>
              <a:t>    </a:t>
            </a:r>
            <a:endParaRPr lang="en-US" altLang="zh-CN" dirty="0" smtClean="0"/>
          </a:p>
          <a:p>
            <a:r>
              <a:rPr lang="en-US" altLang="zh-CN" dirty="0"/>
              <a:t>	</a:t>
            </a:r>
            <a:r>
              <a:rPr lang="en-US" altLang="zh-CN" dirty="0" smtClean="0"/>
              <a:t>5</a:t>
            </a:r>
            <a:r>
              <a:rPr lang="zh-CN" altLang="en-US" dirty="0"/>
              <a:t>、质量管理：目的是满足需求；</a:t>
            </a:r>
          </a:p>
          <a:p>
            <a:r>
              <a:rPr lang="zh-CN" altLang="en-US" dirty="0"/>
              <a:t>    </a:t>
            </a:r>
            <a:endParaRPr lang="en-US" altLang="zh-CN" dirty="0" smtClean="0"/>
          </a:p>
          <a:p>
            <a:r>
              <a:rPr lang="en-US" altLang="zh-CN" dirty="0"/>
              <a:t>	</a:t>
            </a:r>
            <a:r>
              <a:rPr lang="en-US" altLang="zh-CN" dirty="0" smtClean="0"/>
              <a:t>6</a:t>
            </a:r>
            <a:r>
              <a:rPr lang="zh-CN" altLang="en-US" dirty="0"/>
              <a:t>、人力资源管理：让团队成员高效率地和你一起干；</a:t>
            </a:r>
          </a:p>
          <a:p>
            <a:r>
              <a:rPr lang="zh-CN" altLang="en-US" dirty="0"/>
              <a:t>    </a:t>
            </a:r>
            <a:endParaRPr lang="en-US" altLang="zh-CN" dirty="0" smtClean="0"/>
          </a:p>
          <a:p>
            <a:r>
              <a:rPr lang="en-US" altLang="zh-CN" dirty="0"/>
              <a:t>	</a:t>
            </a:r>
            <a:r>
              <a:rPr lang="en-US" altLang="zh-CN" dirty="0" smtClean="0"/>
              <a:t>7</a:t>
            </a:r>
            <a:r>
              <a:rPr lang="zh-CN" altLang="en-US" dirty="0"/>
              <a:t>、沟通管理：在合适的时间让合适的人通过合适的方式把合适的信息传达给合适的人；</a:t>
            </a:r>
          </a:p>
          <a:p>
            <a:r>
              <a:rPr lang="zh-CN" altLang="en-US" dirty="0"/>
              <a:t>    </a:t>
            </a:r>
            <a:endParaRPr lang="en-US" altLang="zh-CN" dirty="0"/>
          </a:p>
          <a:p>
            <a:r>
              <a:rPr lang="en-US" altLang="zh-CN" dirty="0" smtClean="0"/>
              <a:t>	8</a:t>
            </a:r>
            <a:r>
              <a:rPr lang="zh-CN" altLang="en-US" dirty="0"/>
              <a:t>、风险管理：“无事找事”，从而让项目“无险事”；</a:t>
            </a:r>
          </a:p>
          <a:p>
            <a:r>
              <a:rPr lang="zh-CN" altLang="en-US" dirty="0"/>
              <a:t>    </a:t>
            </a:r>
            <a:endParaRPr lang="en-US" altLang="zh-CN" dirty="0" smtClean="0"/>
          </a:p>
          <a:p>
            <a:r>
              <a:rPr lang="en-US" altLang="zh-CN" dirty="0"/>
              <a:t>	</a:t>
            </a:r>
            <a:r>
              <a:rPr lang="en-US" altLang="zh-CN" dirty="0" smtClean="0"/>
              <a:t>9</a:t>
            </a:r>
            <a:r>
              <a:rPr lang="zh-CN" altLang="en-US" dirty="0"/>
              <a:t>、采购管理：当好甲方；</a:t>
            </a:r>
          </a:p>
          <a:p>
            <a:r>
              <a:rPr lang="zh-CN" altLang="en-US" dirty="0"/>
              <a:t>    </a:t>
            </a:r>
            <a:endParaRPr lang="en-US" altLang="zh-CN" dirty="0" smtClean="0"/>
          </a:p>
          <a:p>
            <a:r>
              <a:rPr lang="en-US" altLang="zh-CN" dirty="0"/>
              <a:t>	</a:t>
            </a:r>
            <a:r>
              <a:rPr lang="en-US" altLang="zh-CN" dirty="0" smtClean="0"/>
              <a:t>10</a:t>
            </a:r>
            <a:r>
              <a:rPr lang="zh-CN" altLang="en-US" dirty="0"/>
              <a:t>、干系人管理：和项目干系人搞好关系并令其满意。</a:t>
            </a:r>
          </a:p>
        </p:txBody>
      </p:sp>
    </p:spTree>
    <p:extLst>
      <p:ext uri="{BB962C8B-B14F-4D97-AF65-F5344CB8AC3E}">
        <p14:creationId xmlns:p14="http://schemas.microsoft.com/office/powerpoint/2010/main" val="26798949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522941" y="1030941"/>
            <a:ext cx="7249459" cy="4247317"/>
          </a:xfrm>
          <a:prstGeom prst="rect">
            <a:avLst/>
          </a:prstGeom>
          <a:noFill/>
        </p:spPr>
        <p:txBody>
          <a:bodyPr wrap="square" rtlCol="0">
            <a:spAutoFit/>
          </a:bodyPr>
          <a:lstStyle/>
          <a:p>
            <a:r>
              <a:rPr lang="zh-CN" altLang="en-US" dirty="0" smtClean="0">
                <a:solidFill>
                  <a:srgbClr val="660066"/>
                </a:solidFill>
              </a:rPr>
              <a:t>项目整合管理是项目管理的核心。</a:t>
            </a:r>
            <a:endParaRPr lang="en-US" altLang="zh-CN" dirty="0" smtClean="0">
              <a:solidFill>
                <a:srgbClr val="660066"/>
              </a:solidFill>
            </a:endParaRPr>
          </a:p>
          <a:p>
            <a:endParaRPr lang="en-US" altLang="zh-CN" dirty="0" smtClean="0">
              <a:solidFill>
                <a:srgbClr val="660066"/>
              </a:solidFill>
            </a:endParaRPr>
          </a:p>
          <a:p>
            <a:r>
              <a:rPr lang="zh-CN" altLang="en-US" dirty="0">
                <a:solidFill>
                  <a:srgbClr val="660066"/>
                </a:solidFill>
              </a:rPr>
              <a:t>项</a:t>
            </a:r>
            <a:r>
              <a:rPr lang="zh-CN" altLang="en-US" dirty="0" smtClean="0">
                <a:solidFill>
                  <a:srgbClr val="660066"/>
                </a:solidFill>
              </a:rPr>
              <a:t>目整合管理过程</a:t>
            </a:r>
            <a:r>
              <a:rPr lang="zh-CN" altLang="en-US" dirty="0" smtClean="0">
                <a:solidFill>
                  <a:srgbClr val="660066"/>
                </a:solidFill>
              </a:rPr>
              <a:t>是为了实现项目各要素之间的相互协调，在变化的项目环境中寻找项目目标的最佳平衡点。对其他九大管理知识领域进行裁剪、整合，实现项目的综合最优。</a:t>
            </a:r>
            <a:endParaRPr lang="en-US" altLang="zh-CN" dirty="0" smtClean="0">
              <a:solidFill>
                <a:srgbClr val="660066"/>
              </a:solidFill>
            </a:endParaRPr>
          </a:p>
          <a:p>
            <a:endParaRPr lang="en-US" altLang="zh-CN" dirty="0">
              <a:solidFill>
                <a:srgbClr val="660066"/>
              </a:solidFill>
            </a:endParaRPr>
          </a:p>
          <a:p>
            <a:r>
              <a:rPr lang="zh-CN" altLang="en-US" dirty="0" smtClean="0">
                <a:solidFill>
                  <a:srgbClr val="660066"/>
                </a:solidFill>
              </a:rPr>
              <a:t>在项目</a:t>
            </a:r>
            <a:r>
              <a:rPr lang="zh-CN" altLang="en-US" dirty="0">
                <a:solidFill>
                  <a:srgbClr val="660066"/>
                </a:solidFill>
              </a:rPr>
              <a:t>管理中，整合兼具统一、合并、沟通和建立联系的性质，这些行动应该贯穿项目始终</a:t>
            </a:r>
            <a:r>
              <a:rPr lang="zh-CN" altLang="en-US" dirty="0" smtClean="0">
                <a:solidFill>
                  <a:srgbClr val="660066"/>
                </a:solidFill>
              </a:rPr>
              <a:t>。</a:t>
            </a:r>
            <a:endParaRPr lang="en-US" altLang="zh-CN" dirty="0" smtClean="0">
              <a:solidFill>
                <a:srgbClr val="660066"/>
              </a:solidFill>
            </a:endParaRPr>
          </a:p>
          <a:p>
            <a:endParaRPr lang="en-US" altLang="zh-CN" dirty="0">
              <a:solidFill>
                <a:srgbClr val="660066"/>
              </a:solidFill>
            </a:endParaRPr>
          </a:p>
          <a:p>
            <a:r>
              <a:rPr lang="zh-CN" altLang="en-US" dirty="0" smtClean="0">
                <a:solidFill>
                  <a:srgbClr val="660066"/>
                </a:solidFill>
              </a:rPr>
              <a:t>项</a:t>
            </a:r>
            <a:r>
              <a:rPr lang="zh-CN" altLang="en-US" dirty="0">
                <a:solidFill>
                  <a:srgbClr val="660066"/>
                </a:solidFill>
              </a:rPr>
              <a:t>目整合管理包括以下选择</a:t>
            </a:r>
            <a:r>
              <a:rPr lang="zh-CN" altLang="en-US" dirty="0" smtClean="0">
                <a:solidFill>
                  <a:srgbClr val="660066"/>
                </a:solidFill>
              </a:rPr>
              <a:t>：</a:t>
            </a:r>
            <a:endParaRPr lang="en-US" altLang="zh-CN" dirty="0" smtClean="0">
              <a:solidFill>
                <a:srgbClr val="660066"/>
              </a:solidFill>
            </a:endParaRPr>
          </a:p>
          <a:p>
            <a:r>
              <a:rPr lang="en-US" altLang="zh-CN" dirty="0" smtClean="0">
                <a:solidFill>
                  <a:srgbClr val="660066"/>
                </a:solidFill>
              </a:rPr>
              <a:t>1</a:t>
            </a:r>
            <a:r>
              <a:rPr lang="en-US" altLang="zh-CN" dirty="0">
                <a:solidFill>
                  <a:srgbClr val="660066"/>
                </a:solidFill>
              </a:rPr>
              <a:t>&gt; </a:t>
            </a:r>
            <a:r>
              <a:rPr lang="zh-CN" altLang="en-US" dirty="0">
                <a:solidFill>
                  <a:srgbClr val="660066"/>
                </a:solidFill>
              </a:rPr>
              <a:t>资源分配  </a:t>
            </a:r>
            <a:endParaRPr lang="en-US" altLang="zh-CN" dirty="0" smtClean="0">
              <a:solidFill>
                <a:srgbClr val="660066"/>
              </a:solidFill>
            </a:endParaRPr>
          </a:p>
          <a:p>
            <a:r>
              <a:rPr lang="en-US" altLang="zh-CN" dirty="0" smtClean="0">
                <a:solidFill>
                  <a:srgbClr val="660066"/>
                </a:solidFill>
              </a:rPr>
              <a:t>2&gt; </a:t>
            </a:r>
            <a:r>
              <a:rPr lang="zh-CN" altLang="en-US" dirty="0" smtClean="0">
                <a:solidFill>
                  <a:srgbClr val="660066"/>
                </a:solidFill>
              </a:rPr>
              <a:t>平衡竞争</a:t>
            </a:r>
            <a:r>
              <a:rPr lang="zh-CN" altLang="en-US" dirty="0">
                <a:solidFill>
                  <a:srgbClr val="660066"/>
                </a:solidFill>
              </a:rPr>
              <a:t>性需求  </a:t>
            </a:r>
            <a:endParaRPr lang="en-US" altLang="zh-CN" dirty="0" smtClean="0">
              <a:solidFill>
                <a:srgbClr val="660066"/>
              </a:solidFill>
            </a:endParaRPr>
          </a:p>
          <a:p>
            <a:r>
              <a:rPr lang="en-US" altLang="zh-CN" dirty="0" smtClean="0">
                <a:solidFill>
                  <a:srgbClr val="660066"/>
                </a:solidFill>
              </a:rPr>
              <a:t>3&gt; </a:t>
            </a:r>
            <a:r>
              <a:rPr lang="zh-CN" altLang="en-US" dirty="0" smtClean="0">
                <a:solidFill>
                  <a:srgbClr val="660066"/>
                </a:solidFill>
              </a:rPr>
              <a:t>研究各种备选</a:t>
            </a:r>
            <a:r>
              <a:rPr lang="zh-CN" altLang="en-US" dirty="0">
                <a:solidFill>
                  <a:srgbClr val="660066"/>
                </a:solidFill>
              </a:rPr>
              <a:t>方法 </a:t>
            </a:r>
            <a:endParaRPr lang="en-US" altLang="zh-CN" dirty="0" smtClean="0">
              <a:solidFill>
                <a:srgbClr val="660066"/>
              </a:solidFill>
            </a:endParaRPr>
          </a:p>
          <a:p>
            <a:r>
              <a:rPr lang="en-US" altLang="zh-CN" dirty="0" smtClean="0">
                <a:solidFill>
                  <a:srgbClr val="660066"/>
                </a:solidFill>
              </a:rPr>
              <a:t>4&gt; </a:t>
            </a:r>
            <a:r>
              <a:rPr lang="zh-CN" altLang="en-US" dirty="0" smtClean="0">
                <a:solidFill>
                  <a:srgbClr val="660066"/>
                </a:solidFill>
              </a:rPr>
              <a:t>为实现项目</a:t>
            </a:r>
            <a:r>
              <a:rPr lang="zh-CN" altLang="en-US" dirty="0">
                <a:solidFill>
                  <a:srgbClr val="660066"/>
                </a:solidFill>
              </a:rPr>
              <a:t>目标而裁剪项目过程 </a:t>
            </a:r>
            <a:endParaRPr lang="en-US" altLang="zh-CN" dirty="0" smtClean="0">
              <a:solidFill>
                <a:srgbClr val="660066"/>
              </a:solidFill>
            </a:endParaRPr>
          </a:p>
          <a:p>
            <a:r>
              <a:rPr lang="en-US" altLang="zh-CN" dirty="0" smtClean="0">
                <a:solidFill>
                  <a:srgbClr val="660066"/>
                </a:solidFill>
              </a:rPr>
              <a:t>5&gt; </a:t>
            </a:r>
            <a:r>
              <a:rPr lang="zh-CN" altLang="en-US" dirty="0" smtClean="0">
                <a:solidFill>
                  <a:srgbClr val="660066"/>
                </a:solidFill>
              </a:rPr>
              <a:t>管理各个项</a:t>
            </a:r>
            <a:r>
              <a:rPr lang="zh-CN" altLang="en-US" dirty="0">
                <a:solidFill>
                  <a:srgbClr val="660066"/>
                </a:solidFill>
              </a:rPr>
              <a:t>目管理知识领域之间的依赖关系。</a:t>
            </a:r>
            <a:endParaRPr kumimoji="1" lang="zh-CN" altLang="en-US" dirty="0">
              <a:solidFill>
                <a:srgbClr val="660066"/>
              </a:solidFill>
            </a:endParaRPr>
          </a:p>
        </p:txBody>
      </p:sp>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2.3.2 </a:t>
            </a:r>
            <a:r>
              <a:rPr kumimoji="1" lang="zh-CN" altLang="en-US" dirty="0" smtClean="0">
                <a:solidFill>
                  <a:srgbClr val="660066"/>
                </a:solidFill>
              </a:rPr>
              <a:t>部分知识领域与管理过程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项目整理管理</a:t>
            </a:r>
            <a:endParaRPr kumimoji="1" lang="zh-CN" altLang="en-US" dirty="0">
              <a:solidFill>
                <a:srgbClr val="660066"/>
              </a:solidFill>
            </a:endParaRPr>
          </a:p>
        </p:txBody>
      </p:sp>
    </p:spTree>
    <p:extLst>
      <p:ext uri="{BB962C8B-B14F-4D97-AF65-F5344CB8AC3E}">
        <p14:creationId xmlns:p14="http://schemas.microsoft.com/office/powerpoint/2010/main" val="1012456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6" descr="项目整合管理.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219" y="0"/>
            <a:ext cx="5756781" cy="6858000"/>
          </a:xfrm>
          <a:prstGeom prst="rect">
            <a:avLst/>
          </a:prstGeom>
        </p:spPr>
      </p:pic>
      <p:sp>
        <p:nvSpPr>
          <p:cNvPr id="8" name="文本框 7"/>
          <p:cNvSpPr txBox="1"/>
          <p:nvPr/>
        </p:nvSpPr>
        <p:spPr>
          <a:xfrm>
            <a:off x="63542" y="193858"/>
            <a:ext cx="4986576"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2.3.2 </a:t>
            </a:r>
            <a:r>
              <a:rPr kumimoji="1" lang="zh-CN" altLang="en-US" dirty="0" smtClean="0">
                <a:solidFill>
                  <a:srgbClr val="660066"/>
                </a:solidFill>
              </a:rPr>
              <a:t>部分知识领域与管理过程</a:t>
            </a:r>
            <a:r>
              <a:rPr kumimoji="1" lang="mr-IN" altLang="zh-CN" dirty="0" smtClean="0">
                <a:solidFill>
                  <a:srgbClr val="660066"/>
                </a:solidFill>
              </a:rPr>
              <a:t>–</a:t>
            </a:r>
            <a:r>
              <a:rPr kumimoji="1" lang="zh-CN" altLang="en-US" dirty="0" smtClean="0">
                <a:solidFill>
                  <a:srgbClr val="660066"/>
                </a:solidFill>
              </a:rPr>
              <a:t>项目整合管理</a:t>
            </a:r>
            <a:endParaRPr kumimoji="1" lang="zh-CN" altLang="en-US" dirty="0">
              <a:solidFill>
                <a:srgbClr val="660066"/>
              </a:solidFill>
            </a:endParaRPr>
          </a:p>
        </p:txBody>
      </p:sp>
    </p:spTree>
    <p:extLst>
      <p:ext uri="{BB962C8B-B14F-4D97-AF65-F5344CB8AC3E}">
        <p14:creationId xmlns:p14="http://schemas.microsoft.com/office/powerpoint/2010/main" val="104648338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p:cNvSpPr txBox="1"/>
          <p:nvPr/>
        </p:nvSpPr>
        <p:spPr>
          <a:xfrm>
            <a:off x="63542" y="193858"/>
            <a:ext cx="7481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a:solidFill>
                  <a:srgbClr val="660066"/>
                </a:solidFill>
              </a:rPr>
              <a:t>2.3.2 </a:t>
            </a:r>
            <a:r>
              <a:rPr kumimoji="1" lang="zh-CN" altLang="en-US" dirty="0">
                <a:solidFill>
                  <a:srgbClr val="660066"/>
                </a:solidFill>
              </a:rPr>
              <a:t>部分知识领域与管理过程</a:t>
            </a:r>
            <a:r>
              <a:rPr kumimoji="1" lang="mr-IN" altLang="zh-CN" dirty="0">
                <a:solidFill>
                  <a:srgbClr val="660066"/>
                </a:solidFill>
              </a:rPr>
              <a:t>–</a:t>
            </a:r>
            <a:r>
              <a:rPr kumimoji="1" lang="zh-CN" altLang="en-US" dirty="0">
                <a:solidFill>
                  <a:srgbClr val="660066"/>
                </a:solidFill>
              </a:rPr>
              <a:t>项目整合</a:t>
            </a:r>
            <a:r>
              <a:rPr kumimoji="1" lang="zh-CN" altLang="en-US" dirty="0" smtClean="0">
                <a:solidFill>
                  <a:srgbClr val="660066"/>
                </a:solidFill>
              </a:rPr>
              <a:t>管理</a:t>
            </a:r>
            <a:r>
              <a:rPr kumimoji="1" lang="zh-C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实施整体变更控制</a:t>
            </a:r>
            <a:endParaRPr kumimoji="1" lang="zh-CN" altLang="en-US" dirty="0">
              <a:solidFill>
                <a:srgbClr val="660066"/>
              </a:solidFill>
            </a:endParaRPr>
          </a:p>
        </p:txBody>
      </p:sp>
      <p:sp>
        <p:nvSpPr>
          <p:cNvPr id="4" name="文本框 3"/>
          <p:cNvSpPr txBox="1"/>
          <p:nvPr/>
        </p:nvSpPr>
        <p:spPr>
          <a:xfrm>
            <a:off x="298824" y="926352"/>
            <a:ext cx="8441764" cy="646331"/>
          </a:xfrm>
          <a:prstGeom prst="rect">
            <a:avLst/>
          </a:prstGeom>
          <a:noFill/>
        </p:spPr>
        <p:txBody>
          <a:bodyPr wrap="square" rtlCol="0">
            <a:spAutoFit/>
          </a:bodyPr>
          <a:lstStyle/>
          <a:p>
            <a:r>
              <a:rPr kumimoji="1" lang="zh-CN" altLang="en-US" dirty="0">
                <a:solidFill>
                  <a:srgbClr val="660066"/>
                </a:solidFill>
              </a:rPr>
              <a:t>实施整体变更控制是审查所有变更请求、批准变更，管理对可交付成果、项目文件和项目管理计划的变更，并对变更处理结果进行沟通的过程。</a:t>
            </a:r>
          </a:p>
        </p:txBody>
      </p:sp>
      <p:sp>
        <p:nvSpPr>
          <p:cNvPr id="9" name="圆角矩形 8"/>
          <p:cNvSpPr/>
          <p:nvPr/>
        </p:nvSpPr>
        <p:spPr>
          <a:xfrm>
            <a:off x="484990" y="1784872"/>
            <a:ext cx="1039009" cy="471245"/>
          </a:xfrm>
          <a:prstGeom prst="round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开始</a:t>
            </a:r>
            <a:endParaRPr lang="zh-CN" altLang="en-US" dirty="0">
              <a:solidFill>
                <a:schemeClr val="tx1"/>
              </a:solidFill>
            </a:endParaRPr>
          </a:p>
        </p:txBody>
      </p:sp>
      <p:sp>
        <p:nvSpPr>
          <p:cNvPr id="10" name="矩形 9"/>
          <p:cNvSpPr/>
          <p:nvPr/>
        </p:nvSpPr>
        <p:spPr>
          <a:xfrm>
            <a:off x="407893" y="2651461"/>
            <a:ext cx="1758575" cy="710303"/>
          </a:xfrm>
          <a:prstGeom prst="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解决可能引起变更的影响</a:t>
            </a:r>
            <a:endParaRPr lang="zh-CN" altLang="en-US" dirty="0">
              <a:solidFill>
                <a:schemeClr val="tx1"/>
              </a:solidFill>
            </a:endParaRPr>
          </a:p>
        </p:txBody>
      </p:sp>
      <p:sp>
        <p:nvSpPr>
          <p:cNvPr id="14" name="矩形 13"/>
          <p:cNvSpPr/>
          <p:nvPr/>
        </p:nvSpPr>
        <p:spPr>
          <a:xfrm>
            <a:off x="451224" y="3876189"/>
            <a:ext cx="1780987" cy="411480"/>
          </a:xfrm>
          <a:prstGeom prst="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提出变更请求</a:t>
            </a:r>
            <a:endParaRPr lang="zh-CN" altLang="en-US" dirty="0">
              <a:solidFill>
                <a:schemeClr val="tx1"/>
              </a:solidFill>
            </a:endParaRPr>
          </a:p>
        </p:txBody>
      </p:sp>
      <p:sp>
        <p:nvSpPr>
          <p:cNvPr id="15" name="矩形 14"/>
          <p:cNvSpPr/>
          <p:nvPr/>
        </p:nvSpPr>
        <p:spPr>
          <a:xfrm>
            <a:off x="446142" y="4689439"/>
            <a:ext cx="2796987" cy="629620"/>
          </a:xfrm>
          <a:prstGeom prst="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评估变更的影响</a:t>
            </a:r>
            <a:r>
              <a:rPr lang="en-US" altLang="zh-CN" dirty="0" smtClean="0">
                <a:solidFill>
                  <a:schemeClr val="tx1"/>
                </a:solidFill>
              </a:rPr>
              <a:t>(</a:t>
            </a:r>
            <a:r>
              <a:rPr lang="zh-CN" altLang="en-US" dirty="0" smtClean="0">
                <a:solidFill>
                  <a:schemeClr val="tx1"/>
                </a:solidFill>
              </a:rPr>
              <a:t>对范围、进度、成本等的影响</a:t>
            </a:r>
            <a:r>
              <a:rPr lang="en-US" altLang="zh-CN" dirty="0" smtClean="0">
                <a:solidFill>
                  <a:schemeClr val="tx1"/>
                </a:solidFill>
              </a:rPr>
              <a:t>)</a:t>
            </a:r>
            <a:endParaRPr lang="zh-CN" altLang="en-US" dirty="0">
              <a:solidFill>
                <a:schemeClr val="tx1"/>
              </a:solidFill>
            </a:endParaRPr>
          </a:p>
        </p:txBody>
      </p:sp>
      <p:sp>
        <p:nvSpPr>
          <p:cNvPr id="16" name="矩形 15"/>
          <p:cNvSpPr/>
          <p:nvPr/>
        </p:nvSpPr>
        <p:spPr>
          <a:xfrm>
            <a:off x="451224" y="5839011"/>
            <a:ext cx="2716304" cy="585694"/>
          </a:xfrm>
          <a:prstGeom prst="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将评估结果发给客户或变更发起人</a:t>
            </a:r>
            <a:endParaRPr lang="zh-CN" altLang="en-US" dirty="0">
              <a:solidFill>
                <a:schemeClr val="tx1"/>
              </a:solidFill>
            </a:endParaRPr>
          </a:p>
        </p:txBody>
      </p:sp>
      <p:cxnSp>
        <p:nvCxnSpPr>
          <p:cNvPr id="18" name="直线箭头连接符 17"/>
          <p:cNvCxnSpPr/>
          <p:nvPr/>
        </p:nvCxnSpPr>
        <p:spPr>
          <a:xfrm>
            <a:off x="1001059" y="2256117"/>
            <a:ext cx="14941" cy="395344"/>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a:off x="986118" y="3368637"/>
            <a:ext cx="14941" cy="395344"/>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p:nvPr/>
        </p:nvCxnSpPr>
        <p:spPr>
          <a:xfrm>
            <a:off x="1007036" y="4287669"/>
            <a:ext cx="14941" cy="395344"/>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p:nvPr/>
        </p:nvCxnSpPr>
        <p:spPr>
          <a:xfrm>
            <a:off x="1016000" y="5361791"/>
            <a:ext cx="14941" cy="395344"/>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25" name="菱形 24"/>
          <p:cNvSpPr/>
          <p:nvPr/>
        </p:nvSpPr>
        <p:spPr>
          <a:xfrm>
            <a:off x="5169646" y="1718945"/>
            <a:ext cx="2271060" cy="822960"/>
          </a:xfrm>
          <a:prstGeom prst="diamond">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endParaRPr lang="zh-CN" altLang="en-US" dirty="0"/>
          </a:p>
        </p:txBody>
      </p:sp>
      <p:sp>
        <p:nvSpPr>
          <p:cNvPr id="26" name="文本框 25"/>
          <p:cNvSpPr txBox="1"/>
          <p:nvPr/>
        </p:nvSpPr>
        <p:spPr>
          <a:xfrm>
            <a:off x="5528236" y="1932951"/>
            <a:ext cx="1628588" cy="646331"/>
          </a:xfrm>
          <a:prstGeom prst="rect">
            <a:avLst/>
          </a:prstGeom>
          <a:noFill/>
        </p:spPr>
        <p:txBody>
          <a:bodyPr wrap="square" rtlCol="0">
            <a:spAutoFit/>
          </a:bodyPr>
          <a:lstStyle/>
          <a:p>
            <a:pPr algn="ctr"/>
            <a:r>
              <a:rPr lang="zh-CN" altLang="en-US" dirty="0"/>
              <a:t>是否取消变更</a:t>
            </a:r>
          </a:p>
          <a:p>
            <a:pPr algn="ctr"/>
            <a:endParaRPr kumimoji="1" lang="zh-CN" altLang="en-US" dirty="0"/>
          </a:p>
        </p:txBody>
      </p:sp>
      <p:sp>
        <p:nvSpPr>
          <p:cNvPr id="27" name="菱形 26"/>
          <p:cNvSpPr/>
          <p:nvPr/>
        </p:nvSpPr>
        <p:spPr>
          <a:xfrm>
            <a:off x="5169646" y="2855368"/>
            <a:ext cx="2271060" cy="822960"/>
          </a:xfrm>
          <a:prstGeom prst="diamond">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endParaRPr lang="zh-CN" altLang="en-US" dirty="0"/>
          </a:p>
        </p:txBody>
      </p:sp>
      <p:sp>
        <p:nvSpPr>
          <p:cNvPr id="28" name="文本框 27"/>
          <p:cNvSpPr txBox="1"/>
          <p:nvPr/>
        </p:nvSpPr>
        <p:spPr>
          <a:xfrm>
            <a:off x="5528236" y="3023064"/>
            <a:ext cx="1628588" cy="369332"/>
          </a:xfrm>
          <a:prstGeom prst="rect">
            <a:avLst/>
          </a:prstGeom>
          <a:noFill/>
        </p:spPr>
        <p:txBody>
          <a:bodyPr wrap="square" rtlCol="0">
            <a:spAutoFit/>
          </a:bodyPr>
          <a:lstStyle/>
          <a:p>
            <a:pPr algn="ctr"/>
            <a:r>
              <a:rPr lang="en-US" altLang="zh-CN" dirty="0" smtClean="0"/>
              <a:t>CCB </a:t>
            </a:r>
            <a:r>
              <a:rPr lang="zh-CN" altLang="en-US" dirty="0" smtClean="0"/>
              <a:t>批准</a:t>
            </a:r>
            <a:endParaRPr lang="zh-CN" altLang="en-US" dirty="0"/>
          </a:p>
        </p:txBody>
      </p:sp>
      <p:sp>
        <p:nvSpPr>
          <p:cNvPr id="29" name="矩形 28"/>
          <p:cNvSpPr/>
          <p:nvPr/>
        </p:nvSpPr>
        <p:spPr>
          <a:xfrm>
            <a:off x="5106893" y="4081929"/>
            <a:ext cx="2513107" cy="411480"/>
          </a:xfrm>
          <a:prstGeom prst="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更新项目管计划</a:t>
            </a:r>
            <a:endParaRPr lang="zh-CN" altLang="en-US" dirty="0">
              <a:solidFill>
                <a:schemeClr val="tx1"/>
              </a:solidFill>
            </a:endParaRPr>
          </a:p>
        </p:txBody>
      </p:sp>
      <p:sp>
        <p:nvSpPr>
          <p:cNvPr id="30" name="矩形 29"/>
          <p:cNvSpPr/>
          <p:nvPr/>
        </p:nvSpPr>
        <p:spPr>
          <a:xfrm>
            <a:off x="5106893" y="5113319"/>
            <a:ext cx="2513107" cy="411480"/>
          </a:xfrm>
          <a:prstGeom prst="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执行并跟踪变更</a:t>
            </a:r>
            <a:endParaRPr lang="zh-CN" altLang="en-US" dirty="0">
              <a:solidFill>
                <a:schemeClr val="tx1"/>
              </a:solidFill>
            </a:endParaRPr>
          </a:p>
        </p:txBody>
      </p:sp>
      <p:sp>
        <p:nvSpPr>
          <p:cNvPr id="31" name="圆角矩形 30"/>
          <p:cNvSpPr/>
          <p:nvPr/>
        </p:nvSpPr>
        <p:spPr>
          <a:xfrm>
            <a:off x="6001273" y="5953460"/>
            <a:ext cx="1039009" cy="471245"/>
          </a:xfrm>
          <a:prstGeom prst="round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dirty="0" smtClean="0">
                <a:solidFill>
                  <a:schemeClr val="tx1"/>
                </a:solidFill>
              </a:rPr>
              <a:t>结束</a:t>
            </a:r>
            <a:endParaRPr lang="zh-CN" altLang="en-US" dirty="0">
              <a:solidFill>
                <a:schemeClr val="tx1"/>
              </a:solidFill>
            </a:endParaRPr>
          </a:p>
        </p:txBody>
      </p:sp>
      <p:cxnSp>
        <p:nvCxnSpPr>
          <p:cNvPr id="36" name="肘形连接符 35"/>
          <p:cNvCxnSpPr>
            <a:stCxn id="16" idx="3"/>
          </p:cNvCxnSpPr>
          <p:nvPr/>
        </p:nvCxnSpPr>
        <p:spPr>
          <a:xfrm flipV="1">
            <a:off x="3167528" y="2130425"/>
            <a:ext cx="806825" cy="4001433"/>
          </a:xfrm>
          <a:prstGeom prst="bentConnector2">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endCxn id="25" idx="1"/>
          </p:cNvCxnSpPr>
          <p:nvPr/>
        </p:nvCxnSpPr>
        <p:spPr>
          <a:xfrm>
            <a:off x="3974353" y="2130425"/>
            <a:ext cx="1195293" cy="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直线连接符 39"/>
          <p:cNvCxnSpPr>
            <a:stCxn id="25" idx="3"/>
          </p:cNvCxnSpPr>
          <p:nvPr/>
        </p:nvCxnSpPr>
        <p:spPr>
          <a:xfrm>
            <a:off x="7440706" y="2130425"/>
            <a:ext cx="1017494"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2" name="直线连接符 41"/>
          <p:cNvCxnSpPr/>
          <p:nvPr/>
        </p:nvCxnSpPr>
        <p:spPr>
          <a:xfrm>
            <a:off x="8458200" y="2130425"/>
            <a:ext cx="0" cy="4001433"/>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4" name="直线箭头连接符 43"/>
          <p:cNvCxnSpPr/>
          <p:nvPr/>
        </p:nvCxnSpPr>
        <p:spPr>
          <a:xfrm flipH="1">
            <a:off x="7040282" y="6131858"/>
            <a:ext cx="1417918" cy="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直线连接符 45"/>
          <p:cNvCxnSpPr>
            <a:stCxn id="27" idx="3"/>
          </p:cNvCxnSpPr>
          <p:nvPr/>
        </p:nvCxnSpPr>
        <p:spPr>
          <a:xfrm flipV="1">
            <a:off x="7440706" y="3242235"/>
            <a:ext cx="1017494" cy="24613"/>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2" name="直线箭头连接符 51"/>
          <p:cNvCxnSpPr/>
          <p:nvPr/>
        </p:nvCxnSpPr>
        <p:spPr>
          <a:xfrm>
            <a:off x="6305176" y="2579282"/>
            <a:ext cx="14942" cy="276086"/>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 name="直线箭头连接符 53"/>
          <p:cNvCxnSpPr>
            <a:endCxn id="29" idx="0"/>
          </p:cNvCxnSpPr>
          <p:nvPr/>
        </p:nvCxnSpPr>
        <p:spPr>
          <a:xfrm>
            <a:off x="6320118" y="3678328"/>
            <a:ext cx="43329" cy="403601"/>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29" idx="2"/>
            <a:endCxn id="30" idx="0"/>
          </p:cNvCxnSpPr>
          <p:nvPr/>
        </p:nvCxnSpPr>
        <p:spPr>
          <a:xfrm>
            <a:off x="6363447" y="4493409"/>
            <a:ext cx="0" cy="61991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p:nvPr/>
        </p:nvCxnSpPr>
        <p:spPr>
          <a:xfrm>
            <a:off x="6363447" y="5524799"/>
            <a:ext cx="0" cy="428661"/>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59" name="文本框 58"/>
          <p:cNvSpPr txBox="1"/>
          <p:nvPr/>
        </p:nvSpPr>
        <p:spPr>
          <a:xfrm>
            <a:off x="7620000" y="1600206"/>
            <a:ext cx="672353" cy="369332"/>
          </a:xfrm>
          <a:prstGeom prst="rect">
            <a:avLst/>
          </a:prstGeom>
          <a:noFill/>
        </p:spPr>
        <p:txBody>
          <a:bodyPr wrap="square" rtlCol="0">
            <a:spAutoFit/>
          </a:bodyPr>
          <a:lstStyle/>
          <a:p>
            <a:r>
              <a:rPr kumimoji="1" lang="zh-CN" altLang="en-US" dirty="0" smtClean="0"/>
              <a:t>是</a:t>
            </a:r>
            <a:endParaRPr kumimoji="1" lang="zh-CN" altLang="en-US" dirty="0"/>
          </a:p>
        </p:txBody>
      </p:sp>
      <p:sp>
        <p:nvSpPr>
          <p:cNvPr id="60" name="文本框 59"/>
          <p:cNvSpPr txBox="1"/>
          <p:nvPr/>
        </p:nvSpPr>
        <p:spPr>
          <a:xfrm>
            <a:off x="6484471" y="3701534"/>
            <a:ext cx="672353" cy="369332"/>
          </a:xfrm>
          <a:prstGeom prst="rect">
            <a:avLst/>
          </a:prstGeom>
          <a:noFill/>
        </p:spPr>
        <p:txBody>
          <a:bodyPr wrap="square" rtlCol="0">
            <a:spAutoFit/>
          </a:bodyPr>
          <a:lstStyle/>
          <a:p>
            <a:r>
              <a:rPr kumimoji="1" lang="zh-CN" altLang="en-US" dirty="0" smtClean="0"/>
              <a:t>是</a:t>
            </a:r>
            <a:endParaRPr kumimoji="1" lang="zh-CN" altLang="en-US" dirty="0"/>
          </a:p>
        </p:txBody>
      </p:sp>
      <p:sp>
        <p:nvSpPr>
          <p:cNvPr id="61" name="文本框 60"/>
          <p:cNvSpPr txBox="1"/>
          <p:nvPr/>
        </p:nvSpPr>
        <p:spPr>
          <a:xfrm>
            <a:off x="7605059" y="2832670"/>
            <a:ext cx="672353" cy="369332"/>
          </a:xfrm>
          <a:prstGeom prst="rect">
            <a:avLst/>
          </a:prstGeom>
          <a:noFill/>
        </p:spPr>
        <p:txBody>
          <a:bodyPr wrap="square" rtlCol="0">
            <a:spAutoFit/>
          </a:bodyPr>
          <a:lstStyle/>
          <a:p>
            <a:r>
              <a:rPr kumimoji="1" lang="zh-CN" altLang="en-US" dirty="0" smtClean="0"/>
              <a:t>否</a:t>
            </a:r>
            <a:endParaRPr kumimoji="1" lang="zh-CN" altLang="en-US" dirty="0"/>
          </a:p>
        </p:txBody>
      </p:sp>
      <p:sp>
        <p:nvSpPr>
          <p:cNvPr id="62" name="文本框 61"/>
          <p:cNvSpPr txBox="1"/>
          <p:nvPr/>
        </p:nvSpPr>
        <p:spPr>
          <a:xfrm>
            <a:off x="6367929" y="2541905"/>
            <a:ext cx="672353" cy="369332"/>
          </a:xfrm>
          <a:prstGeom prst="rect">
            <a:avLst/>
          </a:prstGeom>
          <a:noFill/>
        </p:spPr>
        <p:txBody>
          <a:bodyPr wrap="square" rtlCol="0">
            <a:spAutoFit/>
          </a:bodyPr>
          <a:lstStyle/>
          <a:p>
            <a:r>
              <a:rPr kumimoji="1" lang="zh-CN" altLang="en-US" dirty="0" smtClean="0"/>
              <a:t>否</a:t>
            </a:r>
            <a:endParaRPr kumimoji="1" lang="zh-CN" altLang="en-US" dirty="0"/>
          </a:p>
        </p:txBody>
      </p:sp>
    </p:spTree>
    <p:extLst>
      <p:ext uri="{BB962C8B-B14F-4D97-AF65-F5344CB8AC3E}">
        <p14:creationId xmlns:p14="http://schemas.microsoft.com/office/powerpoint/2010/main" val="29507548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5"/>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2.3.2 </a:t>
            </a:r>
            <a:r>
              <a:rPr kumimoji="1" lang="zh-CN" altLang="en-US" dirty="0" smtClean="0">
                <a:solidFill>
                  <a:srgbClr val="660066"/>
                </a:solidFill>
              </a:rPr>
              <a:t>部分知识领域与管理过程</a:t>
            </a:r>
            <a:r>
              <a:rPr kumimoji="1" lang="en-US" altLang="zh-CN" dirty="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范围管理</a:t>
            </a:r>
            <a:r>
              <a:rPr kumimoji="1" lang="en-US" altLang="zh-CN" dirty="0" smtClean="0">
                <a:solidFill>
                  <a:srgbClr val="660066"/>
                </a:solidFill>
              </a:rPr>
              <a:t>  </a:t>
            </a:r>
            <a:endParaRPr kumimoji="1" lang="zh-CN" altLang="en-US" dirty="0">
              <a:solidFill>
                <a:srgbClr val="660066"/>
              </a:solidFill>
            </a:endParaRPr>
          </a:p>
        </p:txBody>
      </p:sp>
      <p:pic>
        <p:nvPicPr>
          <p:cNvPr id="7" name="图片 6" descr="项目范围管理.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137" y="2530078"/>
            <a:ext cx="7217739" cy="3977577"/>
          </a:xfrm>
          <a:prstGeom prst="rect">
            <a:avLst/>
          </a:prstGeom>
        </p:spPr>
      </p:pic>
      <p:sp>
        <p:nvSpPr>
          <p:cNvPr id="6" name="文本框 5"/>
          <p:cNvSpPr txBox="1"/>
          <p:nvPr/>
        </p:nvSpPr>
        <p:spPr>
          <a:xfrm>
            <a:off x="414922" y="867664"/>
            <a:ext cx="8147559" cy="1477328"/>
          </a:xfrm>
          <a:prstGeom prst="rect">
            <a:avLst/>
          </a:prstGeom>
          <a:noFill/>
        </p:spPr>
        <p:txBody>
          <a:bodyPr wrap="square" rtlCol="0">
            <a:spAutoFit/>
          </a:bodyPr>
          <a:lstStyle/>
          <a:p>
            <a:r>
              <a:rPr lang="zh-CN" altLang="en-US" dirty="0">
                <a:solidFill>
                  <a:srgbClr val="660066"/>
                </a:solidFill>
              </a:rPr>
              <a:t>项目范围管理包括确保项目做且只做所需的全部工作，以成功完成项目的各个过程</a:t>
            </a:r>
            <a:r>
              <a:rPr lang="zh-CN" altLang="en-US" dirty="0" smtClean="0">
                <a:solidFill>
                  <a:srgbClr val="660066"/>
                </a:solidFill>
              </a:rPr>
              <a:t>。</a:t>
            </a:r>
            <a:endParaRPr lang="en-US" altLang="zh-CN" dirty="0" smtClean="0">
              <a:solidFill>
                <a:srgbClr val="660066"/>
              </a:solidFill>
            </a:endParaRPr>
          </a:p>
          <a:p>
            <a:r>
              <a:rPr lang="zh-CN" altLang="en-US" dirty="0" smtClean="0">
                <a:solidFill>
                  <a:srgbClr val="660066"/>
                </a:solidFill>
              </a:rPr>
              <a:t>项目范围</a:t>
            </a:r>
            <a:r>
              <a:rPr lang="zh-CN" altLang="en-US" dirty="0">
                <a:solidFill>
                  <a:srgbClr val="660066"/>
                </a:solidFill>
              </a:rPr>
              <a:t>管理</a:t>
            </a:r>
            <a:r>
              <a:rPr lang="zh-CN" altLang="en-US" dirty="0" smtClean="0">
                <a:solidFill>
                  <a:srgbClr val="660066"/>
                </a:solidFill>
              </a:rPr>
              <a:t>主要在于定义和控制哪些工作应该</a:t>
            </a:r>
            <a:r>
              <a:rPr lang="zh-CN" altLang="en-US" dirty="0">
                <a:solidFill>
                  <a:srgbClr val="660066"/>
                </a:solidFill>
              </a:rPr>
              <a:t>包括在项目内、哪些不应该包括在项目内</a:t>
            </a:r>
            <a:r>
              <a:rPr lang="zh-CN" altLang="en-US" dirty="0" smtClean="0">
                <a:solidFill>
                  <a:srgbClr val="660066"/>
                </a:solidFill>
              </a:rPr>
              <a:t>。</a:t>
            </a:r>
            <a:endParaRPr lang="en-US" altLang="zh-CN" dirty="0" smtClean="0">
              <a:solidFill>
                <a:srgbClr val="660066"/>
              </a:solidFill>
            </a:endParaRPr>
          </a:p>
          <a:p>
            <a:r>
              <a:rPr kumimoji="1" lang="zh-CN" altLang="en-US" dirty="0" smtClean="0">
                <a:solidFill>
                  <a:srgbClr val="660066"/>
                </a:solidFill>
              </a:rPr>
              <a:t>定义、确认和控制项目范围，降低项目范围蔓延的风险。</a:t>
            </a:r>
            <a:endParaRPr kumimoji="1" lang="zh-CN" altLang="en-US" dirty="0">
              <a:solidFill>
                <a:srgbClr val="660066"/>
              </a:solidFill>
            </a:endParaRPr>
          </a:p>
        </p:txBody>
      </p:sp>
    </p:spTree>
    <p:extLst>
      <p:ext uri="{BB962C8B-B14F-4D97-AF65-F5344CB8AC3E}">
        <p14:creationId xmlns:p14="http://schemas.microsoft.com/office/powerpoint/2010/main" val="31571748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2.3.2 </a:t>
            </a:r>
            <a:r>
              <a:rPr kumimoji="1" lang="zh-CN" altLang="en-US" dirty="0" smtClean="0">
                <a:solidFill>
                  <a:srgbClr val="660066"/>
                </a:solidFill>
              </a:rPr>
              <a:t>部分知识领域与管理过程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收集需求</a:t>
            </a:r>
            <a:endParaRPr kumimoji="1" lang="zh-CN" altLang="en-US" dirty="0">
              <a:solidFill>
                <a:srgbClr val="660066"/>
              </a:solidFill>
            </a:endParaRPr>
          </a:p>
        </p:txBody>
      </p:sp>
      <p:pic>
        <p:nvPicPr>
          <p:cNvPr id="4" name="图片 3" descr="项目范围管理_收集需求.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642" y="1553182"/>
            <a:ext cx="3880777" cy="5304817"/>
          </a:xfrm>
          <a:prstGeom prst="rect">
            <a:avLst/>
          </a:prstGeom>
        </p:spPr>
      </p:pic>
      <p:sp>
        <p:nvSpPr>
          <p:cNvPr id="6" name="文本框 5"/>
          <p:cNvSpPr txBox="1"/>
          <p:nvPr/>
        </p:nvSpPr>
        <p:spPr>
          <a:xfrm>
            <a:off x="414922" y="867664"/>
            <a:ext cx="8147559" cy="923330"/>
          </a:xfrm>
          <a:prstGeom prst="rect">
            <a:avLst/>
          </a:prstGeom>
          <a:noFill/>
        </p:spPr>
        <p:txBody>
          <a:bodyPr wrap="square" rtlCol="0">
            <a:spAutoFit/>
          </a:bodyPr>
          <a:lstStyle/>
          <a:p>
            <a:r>
              <a:rPr lang="zh-CN" altLang="en-US" dirty="0">
                <a:solidFill>
                  <a:srgbClr val="660066"/>
                </a:solidFill>
              </a:rPr>
              <a:t>收集需求是为了实现目标而确定、记录并管理相关方的需求的过程</a:t>
            </a:r>
            <a:r>
              <a:rPr lang="zh-CN" altLang="en-US" dirty="0" smtClean="0">
                <a:solidFill>
                  <a:srgbClr val="660066"/>
                </a:solidFill>
              </a:rPr>
              <a:t>；</a:t>
            </a:r>
            <a:endParaRPr lang="en-US" altLang="zh-CN" dirty="0" smtClean="0">
              <a:solidFill>
                <a:srgbClr val="660066"/>
              </a:solidFill>
            </a:endParaRPr>
          </a:p>
          <a:p>
            <a:r>
              <a:rPr lang="zh-CN" altLang="en-US" dirty="0" smtClean="0">
                <a:solidFill>
                  <a:srgbClr val="660066"/>
                </a:solidFill>
              </a:rPr>
              <a:t>主要作用是为定义产品范围和项</a:t>
            </a:r>
            <a:r>
              <a:rPr lang="zh-CN" altLang="en-US" dirty="0">
                <a:solidFill>
                  <a:srgbClr val="660066"/>
                </a:solidFill>
              </a:rPr>
              <a:t>目范围奠定基础，且仅开展一次或仅在项目的定义时开展。</a:t>
            </a:r>
            <a:endParaRPr kumimoji="1" lang="zh-CN" altLang="en-US" dirty="0">
              <a:solidFill>
                <a:srgbClr val="660066"/>
              </a:solidFill>
            </a:endParaRPr>
          </a:p>
        </p:txBody>
      </p:sp>
    </p:spTree>
    <p:extLst>
      <p:ext uri="{BB962C8B-B14F-4D97-AF65-F5344CB8AC3E}">
        <p14:creationId xmlns:p14="http://schemas.microsoft.com/office/powerpoint/2010/main" val="2687844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2.3.2 </a:t>
            </a:r>
            <a:r>
              <a:rPr kumimoji="1" lang="zh-CN" altLang="en-US" dirty="0" smtClean="0">
                <a:solidFill>
                  <a:srgbClr val="660066"/>
                </a:solidFill>
              </a:rPr>
              <a:t>部分知识领域与管理过程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定义范围</a:t>
            </a:r>
            <a:r>
              <a:rPr kumimoji="1" lang="en-US" altLang="zh-CN" dirty="0" smtClean="0">
                <a:solidFill>
                  <a:srgbClr val="660066"/>
                </a:solidFill>
              </a:rPr>
              <a:t> </a:t>
            </a:r>
            <a:endParaRPr kumimoji="1" lang="zh-CN" altLang="en-US" dirty="0">
              <a:solidFill>
                <a:srgbClr val="660066"/>
              </a:solidFill>
            </a:endParaRPr>
          </a:p>
        </p:txBody>
      </p:sp>
      <p:pic>
        <p:nvPicPr>
          <p:cNvPr id="4" name="图片 3" descr="项目范围管理_定义范围.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94123"/>
            <a:ext cx="5440058" cy="5377348"/>
          </a:xfrm>
          <a:prstGeom prst="rect">
            <a:avLst/>
          </a:prstGeom>
        </p:spPr>
      </p:pic>
      <p:sp>
        <p:nvSpPr>
          <p:cNvPr id="6" name="文本框 5"/>
          <p:cNvSpPr txBox="1"/>
          <p:nvPr/>
        </p:nvSpPr>
        <p:spPr>
          <a:xfrm>
            <a:off x="414922" y="867664"/>
            <a:ext cx="8147559" cy="646331"/>
          </a:xfrm>
          <a:prstGeom prst="rect">
            <a:avLst/>
          </a:prstGeom>
          <a:noFill/>
        </p:spPr>
        <p:txBody>
          <a:bodyPr wrap="square" rtlCol="0">
            <a:spAutoFit/>
          </a:bodyPr>
          <a:lstStyle/>
          <a:p>
            <a:r>
              <a:rPr lang="zh-CN" altLang="en-US" dirty="0">
                <a:solidFill>
                  <a:srgbClr val="660066"/>
                </a:solidFill>
              </a:rPr>
              <a:t>定义范围是制定项目和产品详细描述</a:t>
            </a:r>
            <a:r>
              <a:rPr lang="zh-CN" altLang="en-US" dirty="0" smtClean="0">
                <a:solidFill>
                  <a:srgbClr val="660066"/>
                </a:solidFill>
              </a:rPr>
              <a:t>的过程</a:t>
            </a:r>
            <a:r>
              <a:rPr lang="zh-CN" altLang="en-US" dirty="0" smtClean="0">
                <a:solidFill>
                  <a:srgbClr val="660066"/>
                </a:solidFill>
              </a:rPr>
              <a:t>；</a:t>
            </a:r>
            <a:endParaRPr lang="en-US" altLang="zh-CN" dirty="0" smtClean="0">
              <a:solidFill>
                <a:srgbClr val="660066"/>
              </a:solidFill>
            </a:endParaRPr>
          </a:p>
          <a:p>
            <a:r>
              <a:rPr lang="zh-CN" altLang="en-US" dirty="0" smtClean="0">
                <a:solidFill>
                  <a:srgbClr val="660066"/>
                </a:solidFill>
              </a:rPr>
              <a:t>该过</a:t>
            </a:r>
            <a:r>
              <a:rPr lang="zh-CN" altLang="en-US" dirty="0">
                <a:solidFill>
                  <a:srgbClr val="660066"/>
                </a:solidFill>
              </a:rPr>
              <a:t>程的主要作用是描述产品、服务或成果的边界和验收标准。</a:t>
            </a:r>
            <a:endParaRPr kumimoji="1" lang="zh-CN" altLang="en-US" dirty="0">
              <a:solidFill>
                <a:srgbClr val="660066"/>
              </a:solidFill>
            </a:endParaRPr>
          </a:p>
        </p:txBody>
      </p:sp>
    </p:spTree>
    <p:extLst>
      <p:ext uri="{BB962C8B-B14F-4D97-AF65-F5344CB8AC3E}">
        <p14:creationId xmlns:p14="http://schemas.microsoft.com/office/powerpoint/2010/main" val="26878440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2.3.2 </a:t>
            </a:r>
            <a:r>
              <a:rPr kumimoji="1" lang="zh-CN" altLang="en-US" dirty="0" smtClean="0">
                <a:solidFill>
                  <a:srgbClr val="660066"/>
                </a:solidFill>
              </a:rPr>
              <a:t>部分知识领域与管理过程</a:t>
            </a:r>
            <a:r>
              <a:rPr kumimoji="1" lang="en-US" altLang="zh-CN" dirty="0" smtClean="0">
                <a:solidFill>
                  <a:srgbClr val="660066"/>
                </a:solidFill>
              </a:rPr>
              <a:t> </a:t>
            </a:r>
            <a:r>
              <a:rPr kumimoji="1" lang="mr-IN" altLang="zh-CN" dirty="0" smtClean="0">
                <a:solidFill>
                  <a:srgbClr val="660066"/>
                </a:solidFill>
              </a:rPr>
              <a:t>–</a:t>
            </a:r>
            <a:r>
              <a:rPr kumimoji="1" lang="en-US" altLang="zh-CN" dirty="0" smtClean="0">
                <a:solidFill>
                  <a:srgbClr val="660066"/>
                </a:solidFill>
              </a:rPr>
              <a:t> </a:t>
            </a:r>
            <a:r>
              <a:rPr kumimoji="1" lang="zh-CN" altLang="en-US" dirty="0" smtClean="0">
                <a:solidFill>
                  <a:srgbClr val="660066"/>
                </a:solidFill>
              </a:rPr>
              <a:t>创建</a:t>
            </a:r>
            <a:r>
              <a:rPr kumimoji="1" lang="en-US" altLang="zh-CN" dirty="0" smtClean="0">
                <a:solidFill>
                  <a:srgbClr val="660066"/>
                </a:solidFill>
              </a:rPr>
              <a:t> WBS</a:t>
            </a:r>
            <a:r>
              <a:rPr kumimoji="1" lang="en-US" altLang="zh-CN" dirty="0" smtClean="0">
                <a:solidFill>
                  <a:srgbClr val="660066"/>
                </a:solidFill>
              </a:rPr>
              <a:t> </a:t>
            </a:r>
            <a:endParaRPr kumimoji="1" lang="zh-CN" altLang="en-US" dirty="0">
              <a:solidFill>
                <a:srgbClr val="660066"/>
              </a:solidFill>
            </a:endParaRPr>
          </a:p>
        </p:txBody>
      </p:sp>
      <p:sp>
        <p:nvSpPr>
          <p:cNvPr id="6" name="文本框 5"/>
          <p:cNvSpPr txBox="1"/>
          <p:nvPr/>
        </p:nvSpPr>
        <p:spPr>
          <a:xfrm>
            <a:off x="414922" y="867664"/>
            <a:ext cx="8147559" cy="923330"/>
          </a:xfrm>
          <a:prstGeom prst="rect">
            <a:avLst/>
          </a:prstGeom>
          <a:noFill/>
        </p:spPr>
        <p:txBody>
          <a:bodyPr wrap="square" rtlCol="0">
            <a:spAutoFit/>
          </a:bodyPr>
          <a:lstStyle/>
          <a:p>
            <a:r>
              <a:rPr lang="zh-CN" altLang="en-US" dirty="0">
                <a:solidFill>
                  <a:srgbClr val="660066"/>
                </a:solidFill>
              </a:rPr>
              <a:t>创建 </a:t>
            </a:r>
            <a:r>
              <a:rPr lang="en-US" altLang="zh-CN" dirty="0">
                <a:solidFill>
                  <a:srgbClr val="660066"/>
                </a:solidFill>
              </a:rPr>
              <a:t>WBS</a:t>
            </a:r>
            <a:r>
              <a:rPr lang="zh-CN" altLang="en-US" dirty="0">
                <a:solidFill>
                  <a:srgbClr val="660066"/>
                </a:solidFill>
              </a:rPr>
              <a:t>（工作分解结构）是把项目可交付成果和项目工作分解成较小、更易于管理的组建的过程</a:t>
            </a:r>
            <a:r>
              <a:rPr lang="zh-CN" altLang="en-US" dirty="0" smtClean="0">
                <a:solidFill>
                  <a:srgbClr val="660066"/>
                </a:solidFill>
              </a:rPr>
              <a:t>；</a:t>
            </a:r>
          </a:p>
          <a:p>
            <a:r>
              <a:rPr lang="zh-CN" altLang="en-US" dirty="0" smtClean="0">
                <a:solidFill>
                  <a:srgbClr val="660066"/>
                </a:solidFill>
              </a:rPr>
              <a:t>该过</a:t>
            </a:r>
            <a:r>
              <a:rPr lang="zh-CN" altLang="en-US" dirty="0">
                <a:solidFill>
                  <a:srgbClr val="660066"/>
                </a:solidFill>
              </a:rPr>
              <a:t>程的主要作用是，为所要交付的内容和所要工作的内容提供架构。</a:t>
            </a:r>
            <a:endParaRPr kumimoji="1" lang="zh-CN" altLang="en-US" dirty="0">
              <a:solidFill>
                <a:srgbClr val="660066"/>
              </a:solidFill>
            </a:endParaRPr>
          </a:p>
        </p:txBody>
      </p:sp>
      <p:pic>
        <p:nvPicPr>
          <p:cNvPr id="4" name="图片 3" descr="项目范围管理_创建WB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11" y="1749822"/>
            <a:ext cx="6558097" cy="5108177"/>
          </a:xfrm>
          <a:prstGeom prst="rect">
            <a:avLst/>
          </a:prstGeom>
        </p:spPr>
      </p:pic>
    </p:spTree>
    <p:extLst>
      <p:ext uri="{BB962C8B-B14F-4D97-AF65-F5344CB8AC3E}">
        <p14:creationId xmlns:p14="http://schemas.microsoft.com/office/powerpoint/2010/main" val="268784404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solidFill>
                  <a:srgbClr val="660066"/>
                </a:solidFill>
              </a:rPr>
              <a:t>2.3.2 </a:t>
            </a:r>
            <a:r>
              <a:rPr kumimoji="1" lang="zh-CN" altLang="en-US" dirty="0" smtClean="0">
                <a:solidFill>
                  <a:srgbClr val="660066"/>
                </a:solidFill>
              </a:rPr>
              <a:t>部分知识领域与管理过程</a:t>
            </a:r>
            <a:r>
              <a:rPr kumimoji="1" lang="en-US" altLang="zh-CN" dirty="0" smtClean="0">
                <a:solidFill>
                  <a:srgbClr val="660066"/>
                </a:solidFill>
              </a:rPr>
              <a:t> </a:t>
            </a:r>
            <a:r>
              <a:rPr kumimoji="1" lang="mr-IN" altLang="zh-CN" dirty="0" smtClean="0">
                <a:solidFill>
                  <a:srgbClr val="660066"/>
                </a:solidFill>
              </a:rPr>
              <a:t>– </a:t>
            </a:r>
            <a:r>
              <a:rPr kumimoji="1" lang="zh-CN" altLang="en-US" dirty="0" smtClean="0">
                <a:solidFill>
                  <a:srgbClr val="660066"/>
                </a:solidFill>
              </a:rPr>
              <a:t>控制范围</a:t>
            </a:r>
            <a:r>
              <a:rPr kumimoji="1" lang="en-US" altLang="zh-CN" dirty="0" smtClean="0">
                <a:solidFill>
                  <a:srgbClr val="660066"/>
                </a:solidFill>
              </a:rPr>
              <a:t> </a:t>
            </a:r>
            <a:endParaRPr kumimoji="1" lang="zh-CN" altLang="en-US" dirty="0">
              <a:solidFill>
                <a:srgbClr val="660066"/>
              </a:solidFill>
            </a:endParaRPr>
          </a:p>
        </p:txBody>
      </p:sp>
      <p:sp>
        <p:nvSpPr>
          <p:cNvPr id="6" name="文本框 5"/>
          <p:cNvSpPr txBox="1"/>
          <p:nvPr/>
        </p:nvSpPr>
        <p:spPr>
          <a:xfrm>
            <a:off x="414922" y="867664"/>
            <a:ext cx="8147559" cy="923330"/>
          </a:xfrm>
          <a:prstGeom prst="rect">
            <a:avLst/>
          </a:prstGeom>
          <a:noFill/>
        </p:spPr>
        <p:txBody>
          <a:bodyPr wrap="square" rtlCol="0">
            <a:spAutoFit/>
          </a:bodyPr>
          <a:lstStyle/>
          <a:p>
            <a:r>
              <a:rPr lang="zh-CN" altLang="en-US" dirty="0">
                <a:solidFill>
                  <a:srgbClr val="660066"/>
                </a:solidFill>
              </a:rPr>
              <a:t>控制范围是监督项目和产品的范围状态，管理范围准备变</a:t>
            </a:r>
            <a:r>
              <a:rPr lang="zh-CN" altLang="en-US" dirty="0" smtClean="0">
                <a:solidFill>
                  <a:srgbClr val="660066"/>
                </a:solidFill>
              </a:rPr>
              <a:t>更的过程</a:t>
            </a:r>
            <a:r>
              <a:rPr lang="zh-CN" altLang="en-US" dirty="0" smtClean="0">
                <a:solidFill>
                  <a:srgbClr val="660066"/>
                </a:solidFill>
              </a:rPr>
              <a:t>；</a:t>
            </a:r>
            <a:endParaRPr lang="en-US" altLang="zh-CN" dirty="0" smtClean="0">
              <a:solidFill>
                <a:srgbClr val="660066"/>
              </a:solidFill>
            </a:endParaRPr>
          </a:p>
          <a:p>
            <a:r>
              <a:rPr lang="zh-CN" altLang="en-US" dirty="0" smtClean="0">
                <a:solidFill>
                  <a:srgbClr val="660066"/>
                </a:solidFill>
              </a:rPr>
              <a:t>该过</a:t>
            </a:r>
            <a:r>
              <a:rPr lang="zh-CN" altLang="en-US" dirty="0">
                <a:solidFill>
                  <a:srgbClr val="660066"/>
                </a:solidFill>
              </a:rPr>
              <a:t>程的主要作用是在整个项目期间保持对范围基准的维护，且需要在整个项目期间开展。</a:t>
            </a:r>
            <a:endParaRPr kumimoji="1" lang="zh-CN" altLang="en-US" dirty="0">
              <a:solidFill>
                <a:srgbClr val="660066"/>
              </a:solidFill>
            </a:endParaRPr>
          </a:p>
        </p:txBody>
      </p:sp>
      <p:pic>
        <p:nvPicPr>
          <p:cNvPr id="4" name="图片 3" descr="项目范围管理_控制范围.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198" y="1790994"/>
            <a:ext cx="8603801" cy="4966970"/>
          </a:xfrm>
          <a:prstGeom prst="rect">
            <a:avLst/>
          </a:prstGeom>
        </p:spPr>
      </p:pic>
    </p:spTree>
    <p:extLst>
      <p:ext uri="{BB962C8B-B14F-4D97-AF65-F5344CB8AC3E}">
        <p14:creationId xmlns:p14="http://schemas.microsoft.com/office/powerpoint/2010/main" val="12844785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1577473" y="1940742"/>
            <a:ext cx="6034506" cy="923330"/>
          </a:xfrm>
          <a:prstGeom prst="rect">
            <a:avLst/>
          </a:prstGeom>
          <a:noFill/>
        </p:spPr>
        <p:txBody>
          <a:bodyPr wrap="square" rtlCol="0">
            <a:spAutoFit/>
          </a:bodyPr>
          <a:lstStyle/>
          <a:p>
            <a:pPr marL="342900" indent="-342900">
              <a:buAutoNum type="arabicPeriod"/>
            </a:pPr>
            <a:r>
              <a:rPr kumimoji="1" lang="zh-CN" altLang="en-US" dirty="0" smtClean="0">
                <a:solidFill>
                  <a:srgbClr val="660066"/>
                </a:solidFill>
              </a:rPr>
              <a:t>项目、项目集与项目组合</a:t>
            </a:r>
            <a:endParaRPr kumimoji="1" lang="en-US" altLang="zh-CN" dirty="0" smtClean="0">
              <a:solidFill>
                <a:srgbClr val="660066"/>
              </a:solidFill>
            </a:endParaRPr>
          </a:p>
          <a:p>
            <a:pPr marL="342900" indent="-342900">
              <a:buAutoNum type="arabicPeriod"/>
            </a:pPr>
            <a:endParaRPr kumimoji="1" lang="en-US" altLang="zh-CN" dirty="0">
              <a:solidFill>
                <a:srgbClr val="660066"/>
              </a:solidFill>
            </a:endParaRPr>
          </a:p>
          <a:p>
            <a:pPr marL="342900" indent="-342900">
              <a:buAutoNum type="arabicPeriod"/>
            </a:pPr>
            <a:r>
              <a:rPr kumimoji="1" lang="zh-CN" altLang="en-US" dirty="0" smtClean="0">
                <a:solidFill>
                  <a:srgbClr val="660066"/>
                </a:solidFill>
              </a:rPr>
              <a:t>项目管理</a:t>
            </a:r>
            <a:endParaRPr kumimoji="1" lang="en-US" altLang="zh-CN" dirty="0" smtClean="0">
              <a:solidFill>
                <a:srgbClr val="660066"/>
              </a:solidFill>
            </a:endParaRPr>
          </a:p>
        </p:txBody>
      </p:sp>
      <p:sp>
        <p:nvSpPr>
          <p:cNvPr id="8" name="文本框 7"/>
          <p:cNvSpPr txBox="1"/>
          <p:nvPr/>
        </p:nvSpPr>
        <p:spPr>
          <a:xfrm>
            <a:off x="1371600" y="982259"/>
            <a:ext cx="6609347" cy="707886"/>
          </a:xfrm>
          <a:prstGeom prst="rect">
            <a:avLst/>
          </a:prstGeom>
          <a:noFill/>
        </p:spPr>
        <p:txBody>
          <a:bodyPr wrap="square" rtlCol="0">
            <a:spAutoFit/>
          </a:bodyPr>
          <a:lstStyle/>
          <a:p>
            <a:r>
              <a:rPr kumimoji="1" lang="zh-CN" altLang="en-US" sz="4000" dirty="0" smtClean="0">
                <a:solidFill>
                  <a:schemeClr val="accent6"/>
                </a:solidFill>
              </a:rPr>
              <a:t>第一部分 项</a:t>
            </a:r>
            <a:r>
              <a:rPr kumimoji="1" lang="zh-CN" altLang="en-US" sz="4000" dirty="0">
                <a:solidFill>
                  <a:schemeClr val="accent6"/>
                </a:solidFill>
              </a:rPr>
              <a:t>目的理解与认识</a:t>
            </a:r>
          </a:p>
        </p:txBody>
      </p:sp>
    </p:spTree>
    <p:extLst>
      <p:ext uri="{BB962C8B-B14F-4D97-AF65-F5344CB8AC3E}">
        <p14:creationId xmlns:p14="http://schemas.microsoft.com/office/powerpoint/2010/main" val="23334312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0" y="628316"/>
            <a:ext cx="9144000" cy="707886"/>
          </a:xfrm>
          <a:prstGeom prst="rect">
            <a:avLst/>
          </a:prstGeom>
          <a:noFill/>
        </p:spPr>
        <p:txBody>
          <a:bodyPr wrap="square" rtlCol="0">
            <a:spAutoFit/>
          </a:bodyPr>
          <a:lstStyle/>
          <a:p>
            <a:pPr algn="ctr"/>
            <a:r>
              <a:rPr kumimoji="1" lang="zh-CN" altLang="en-US" sz="4000" dirty="0" smtClean="0">
                <a:solidFill>
                  <a:schemeClr val="accent6"/>
                </a:solidFill>
              </a:rPr>
              <a:t>第</a:t>
            </a:r>
            <a:r>
              <a:rPr kumimoji="1" lang="zh-CN" altLang="en-US" sz="4000" dirty="0" smtClean="0">
                <a:solidFill>
                  <a:schemeClr val="accent6"/>
                </a:solidFill>
              </a:rPr>
              <a:t>三</a:t>
            </a:r>
            <a:r>
              <a:rPr kumimoji="1" lang="zh-CN" altLang="en-US" sz="4000" dirty="0" smtClean="0">
                <a:solidFill>
                  <a:schemeClr val="accent6"/>
                </a:solidFill>
              </a:rPr>
              <a:t>部分</a:t>
            </a:r>
            <a:r>
              <a:rPr kumimoji="1" lang="en-US" altLang="zh-CN" sz="4000" dirty="0" smtClean="0">
                <a:solidFill>
                  <a:schemeClr val="accent6"/>
                </a:solidFill>
              </a:rPr>
              <a:t> </a:t>
            </a:r>
            <a:r>
              <a:rPr kumimoji="1" lang="zh-CN" altLang="en-US" sz="4000" dirty="0" smtClean="0">
                <a:solidFill>
                  <a:schemeClr val="accent6"/>
                </a:solidFill>
              </a:rPr>
              <a:t>移动端项</a:t>
            </a:r>
            <a:r>
              <a:rPr kumimoji="1" lang="zh-CN" altLang="en-US" sz="4000" dirty="0">
                <a:solidFill>
                  <a:schemeClr val="accent6"/>
                </a:solidFill>
              </a:rPr>
              <a:t>目可优化过程</a:t>
            </a:r>
            <a:endParaRPr kumimoji="1" lang="zh-CN" altLang="en-US" sz="4000" dirty="0">
              <a:solidFill>
                <a:schemeClr val="accent6"/>
              </a:solidFill>
            </a:endParaRPr>
          </a:p>
        </p:txBody>
      </p:sp>
      <p:sp>
        <p:nvSpPr>
          <p:cNvPr id="7" name="文本框 6"/>
          <p:cNvSpPr txBox="1"/>
          <p:nvPr/>
        </p:nvSpPr>
        <p:spPr>
          <a:xfrm>
            <a:off x="943005" y="1685027"/>
            <a:ext cx="7770357" cy="3416320"/>
          </a:xfrm>
          <a:prstGeom prst="rect">
            <a:avLst/>
          </a:prstGeom>
          <a:noFill/>
        </p:spPr>
        <p:txBody>
          <a:bodyPr wrap="square" rtlCol="0">
            <a:spAutoFit/>
          </a:bodyPr>
          <a:lstStyle/>
          <a:p>
            <a:r>
              <a:rPr kumimoji="1" lang="en-US" altLang="zh-CN" dirty="0">
                <a:solidFill>
                  <a:srgbClr val="660066"/>
                </a:solidFill>
              </a:rPr>
              <a:t>1. </a:t>
            </a:r>
            <a:r>
              <a:rPr kumimoji="1" lang="zh-CN" altLang="en-US" dirty="0">
                <a:solidFill>
                  <a:srgbClr val="660066"/>
                </a:solidFill>
              </a:rPr>
              <a:t>策划稿简陋、粗糙</a:t>
            </a:r>
            <a:r>
              <a:rPr kumimoji="1" lang="en-US" altLang="zh-CN" dirty="0">
                <a:solidFill>
                  <a:srgbClr val="660066"/>
                </a:solidFill>
              </a:rPr>
              <a:t>(</a:t>
            </a:r>
            <a:r>
              <a:rPr kumimoji="1" lang="zh-CN" altLang="en-US" dirty="0">
                <a:solidFill>
                  <a:srgbClr val="660066"/>
                </a:solidFill>
              </a:rPr>
              <a:t>交互动画、页面跳转</a:t>
            </a:r>
            <a:r>
              <a:rPr kumimoji="1" lang="en-US" altLang="zh-CN" dirty="0">
                <a:solidFill>
                  <a:srgbClr val="660066"/>
                </a:solidFill>
              </a:rPr>
              <a:t>)</a:t>
            </a:r>
          </a:p>
          <a:p>
            <a:endParaRPr kumimoji="1" lang="en-US" altLang="zh-CN" dirty="0" smtClean="0">
              <a:solidFill>
                <a:srgbClr val="660066"/>
              </a:solidFill>
            </a:endParaRPr>
          </a:p>
          <a:p>
            <a:r>
              <a:rPr kumimoji="1" lang="en-US" altLang="zh-CN" dirty="0" smtClean="0">
                <a:solidFill>
                  <a:srgbClr val="660066"/>
                </a:solidFill>
              </a:rPr>
              <a:t>2</a:t>
            </a:r>
            <a:r>
              <a:rPr kumimoji="1" lang="en-US" altLang="zh-CN" dirty="0">
                <a:solidFill>
                  <a:srgbClr val="660066"/>
                </a:solidFill>
              </a:rPr>
              <a:t>. </a:t>
            </a:r>
            <a:r>
              <a:rPr kumimoji="1" lang="zh-CN" altLang="en-US" dirty="0">
                <a:solidFill>
                  <a:srgbClr val="660066"/>
                </a:solidFill>
              </a:rPr>
              <a:t>设计稿初稿与策划稿不一致</a:t>
            </a:r>
          </a:p>
          <a:p>
            <a:endParaRPr kumimoji="1" lang="en-US" altLang="zh-CN" dirty="0" smtClean="0">
              <a:solidFill>
                <a:srgbClr val="660066"/>
              </a:solidFill>
            </a:endParaRPr>
          </a:p>
          <a:p>
            <a:r>
              <a:rPr kumimoji="1" lang="en-US" altLang="zh-CN" dirty="0" smtClean="0">
                <a:solidFill>
                  <a:srgbClr val="660066"/>
                </a:solidFill>
              </a:rPr>
              <a:t>3</a:t>
            </a:r>
            <a:r>
              <a:rPr kumimoji="1" lang="en-US" altLang="zh-CN" dirty="0">
                <a:solidFill>
                  <a:srgbClr val="660066"/>
                </a:solidFill>
              </a:rPr>
              <a:t>. </a:t>
            </a:r>
            <a:r>
              <a:rPr kumimoji="1" lang="zh-CN" altLang="en-US" dirty="0">
                <a:solidFill>
                  <a:srgbClr val="660066"/>
                </a:solidFill>
              </a:rPr>
              <a:t>开发中需求变更导致设计、开发、测试以及需求方之间的沟通成本与项目风险均加大 </a:t>
            </a:r>
            <a:r>
              <a:rPr kumimoji="1" lang="en-US" altLang="zh-CN" dirty="0">
                <a:solidFill>
                  <a:srgbClr val="660066"/>
                </a:solidFill>
              </a:rPr>
              <a:t>- </a:t>
            </a:r>
            <a:r>
              <a:rPr kumimoji="1" lang="zh-CN" altLang="en-US" dirty="0">
                <a:solidFill>
                  <a:srgbClr val="660066"/>
                </a:solidFill>
              </a:rPr>
              <a:t>改动点未统一、</a:t>
            </a:r>
            <a:r>
              <a:rPr kumimoji="1" lang="zh-CN" altLang="en-US" dirty="0" smtClean="0">
                <a:solidFill>
                  <a:srgbClr val="660066"/>
                </a:solidFill>
              </a:rPr>
              <a:t>设计稿改动前后</a:t>
            </a:r>
            <a:r>
              <a:rPr kumimoji="1" lang="zh-CN" altLang="en-US" dirty="0" smtClean="0">
                <a:solidFill>
                  <a:srgbClr val="660066"/>
                </a:solidFill>
              </a:rPr>
              <a:t>未</a:t>
            </a:r>
            <a:r>
              <a:rPr kumimoji="1" lang="zh-CN" altLang="en-US" dirty="0" smtClean="0">
                <a:solidFill>
                  <a:srgbClr val="660066"/>
                </a:solidFill>
              </a:rPr>
              <a:t>标记</a:t>
            </a:r>
            <a:endParaRPr kumimoji="1" lang="zh-CN" altLang="en-US" dirty="0">
              <a:solidFill>
                <a:srgbClr val="660066"/>
              </a:solidFill>
            </a:endParaRPr>
          </a:p>
          <a:p>
            <a:endParaRPr kumimoji="1" lang="en-US" altLang="zh-CN" dirty="0" smtClean="0">
              <a:solidFill>
                <a:srgbClr val="660066"/>
              </a:solidFill>
            </a:endParaRPr>
          </a:p>
          <a:p>
            <a:r>
              <a:rPr kumimoji="1" lang="en-US" altLang="zh-CN" dirty="0" smtClean="0">
                <a:solidFill>
                  <a:srgbClr val="660066"/>
                </a:solidFill>
              </a:rPr>
              <a:t>4</a:t>
            </a:r>
            <a:r>
              <a:rPr kumimoji="1" lang="en-US" altLang="zh-CN" dirty="0">
                <a:solidFill>
                  <a:srgbClr val="660066"/>
                </a:solidFill>
              </a:rPr>
              <a:t>. </a:t>
            </a:r>
            <a:r>
              <a:rPr kumimoji="1" lang="zh-CN" altLang="en-US" dirty="0">
                <a:solidFill>
                  <a:srgbClr val="660066"/>
                </a:solidFill>
              </a:rPr>
              <a:t>框架能力与自测力度不够、数据调试</a:t>
            </a:r>
          </a:p>
          <a:p>
            <a:endParaRPr kumimoji="1" lang="en-US" altLang="zh-CN" dirty="0" smtClean="0">
              <a:solidFill>
                <a:srgbClr val="660066"/>
              </a:solidFill>
            </a:endParaRPr>
          </a:p>
          <a:p>
            <a:r>
              <a:rPr kumimoji="1" lang="en-US" altLang="zh-CN" dirty="0" smtClean="0">
                <a:solidFill>
                  <a:srgbClr val="660066"/>
                </a:solidFill>
              </a:rPr>
              <a:t>5</a:t>
            </a:r>
            <a:r>
              <a:rPr kumimoji="1" lang="en-US" altLang="zh-CN" dirty="0">
                <a:solidFill>
                  <a:srgbClr val="660066"/>
                </a:solidFill>
              </a:rPr>
              <a:t>. </a:t>
            </a:r>
            <a:r>
              <a:rPr kumimoji="1" lang="zh-CN" altLang="en-US" dirty="0">
                <a:solidFill>
                  <a:srgbClr val="660066"/>
                </a:solidFill>
              </a:rPr>
              <a:t>测试版本发布与改动点描述</a:t>
            </a:r>
          </a:p>
          <a:p>
            <a:endParaRPr kumimoji="1" lang="en-US" altLang="zh-CN" dirty="0" smtClean="0">
              <a:solidFill>
                <a:srgbClr val="660066"/>
              </a:solidFill>
            </a:endParaRPr>
          </a:p>
          <a:p>
            <a:r>
              <a:rPr kumimoji="1" lang="en-US" altLang="zh-CN" dirty="0" smtClean="0">
                <a:solidFill>
                  <a:srgbClr val="660066"/>
                </a:solidFill>
              </a:rPr>
              <a:t>6</a:t>
            </a:r>
            <a:r>
              <a:rPr kumimoji="1" lang="en-US" altLang="zh-CN" dirty="0">
                <a:solidFill>
                  <a:srgbClr val="660066"/>
                </a:solidFill>
              </a:rPr>
              <a:t>. </a:t>
            </a:r>
            <a:r>
              <a:rPr kumimoji="1" lang="zh-CN" altLang="en-US" dirty="0">
                <a:solidFill>
                  <a:srgbClr val="660066"/>
                </a:solidFill>
              </a:rPr>
              <a:t>重点功能测试、兼容测试、第三方功能测试</a:t>
            </a:r>
          </a:p>
        </p:txBody>
      </p:sp>
    </p:spTree>
    <p:extLst>
      <p:ext uri="{BB962C8B-B14F-4D97-AF65-F5344CB8AC3E}">
        <p14:creationId xmlns:p14="http://schemas.microsoft.com/office/powerpoint/2010/main" val="89902506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7"/>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zh-CN" altLang="en-US" dirty="0" smtClean="0"/>
              <a:t>需求沟通清楚就不需要文档了！但真的沟通清楚了吗？</a:t>
            </a:r>
            <a:endParaRPr kumimoji="1" lang="en-US" altLang="zh-CN" dirty="0"/>
          </a:p>
        </p:txBody>
      </p:sp>
      <p:pic>
        <p:nvPicPr>
          <p:cNvPr id="4" name="图片 3" descr="pm_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86" y="852152"/>
            <a:ext cx="8128000" cy="4889500"/>
          </a:xfrm>
          <a:prstGeom prst="rect">
            <a:avLst/>
          </a:prstGeom>
        </p:spPr>
      </p:pic>
    </p:spTree>
    <p:extLst>
      <p:ext uri="{BB962C8B-B14F-4D97-AF65-F5344CB8AC3E}">
        <p14:creationId xmlns:p14="http://schemas.microsoft.com/office/powerpoint/2010/main" val="5400258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1371600" y="628316"/>
            <a:ext cx="6609347" cy="707886"/>
          </a:xfrm>
          <a:prstGeom prst="rect">
            <a:avLst/>
          </a:prstGeom>
          <a:noFill/>
        </p:spPr>
        <p:txBody>
          <a:bodyPr wrap="square" rtlCol="0">
            <a:spAutoFit/>
          </a:bodyPr>
          <a:lstStyle/>
          <a:p>
            <a:r>
              <a:rPr kumimoji="1" lang="zh-CN" altLang="en-US" sz="4000" dirty="0" smtClean="0">
                <a:solidFill>
                  <a:schemeClr val="accent6"/>
                </a:solidFill>
              </a:rPr>
              <a:t>第四部分</a:t>
            </a:r>
            <a:r>
              <a:rPr kumimoji="1" lang="en-US" altLang="zh-CN" sz="4000" dirty="0" smtClean="0">
                <a:solidFill>
                  <a:schemeClr val="accent6"/>
                </a:solidFill>
              </a:rPr>
              <a:t> </a:t>
            </a:r>
            <a:r>
              <a:rPr kumimoji="1" lang="zh-CN" altLang="en-US" sz="4000" dirty="0" smtClean="0">
                <a:solidFill>
                  <a:schemeClr val="accent6"/>
                </a:solidFill>
                <a:latin typeface="+mn-ea"/>
              </a:rPr>
              <a:t>敏捷开发</a:t>
            </a:r>
            <a:r>
              <a:rPr kumimoji="1" lang="en-US" altLang="zh-CN" sz="4000" dirty="0" smtClean="0">
                <a:solidFill>
                  <a:schemeClr val="accent6"/>
                </a:solidFill>
              </a:rPr>
              <a:t>/</a:t>
            </a:r>
            <a:r>
              <a:rPr kumimoji="1" lang="zh-CN" altLang="en-US" sz="4000" dirty="0" smtClean="0">
                <a:solidFill>
                  <a:schemeClr val="accent6"/>
                </a:solidFill>
              </a:rPr>
              <a:t>管理</a:t>
            </a:r>
            <a:endParaRPr kumimoji="1" lang="zh-CN" altLang="en-US" sz="4000" dirty="0">
              <a:solidFill>
                <a:schemeClr val="accent6"/>
              </a:solidFill>
            </a:endParaRPr>
          </a:p>
        </p:txBody>
      </p:sp>
      <p:sp>
        <p:nvSpPr>
          <p:cNvPr id="6" name="文本框 5"/>
          <p:cNvSpPr txBox="1"/>
          <p:nvPr/>
        </p:nvSpPr>
        <p:spPr>
          <a:xfrm>
            <a:off x="1371600" y="1657684"/>
            <a:ext cx="6609347" cy="646331"/>
          </a:xfrm>
          <a:prstGeom prst="rect">
            <a:avLst/>
          </a:prstGeom>
          <a:noFill/>
        </p:spPr>
        <p:txBody>
          <a:bodyPr wrap="square" rtlCol="0">
            <a:spAutoFit/>
          </a:bodyPr>
          <a:lstStyle/>
          <a:p>
            <a:r>
              <a:rPr kumimoji="1" lang="zh-CN" altLang="en-US" dirty="0" smtClean="0"/>
              <a:t>已经有了标准化</a:t>
            </a:r>
            <a:r>
              <a:rPr kumimoji="1" lang="zh-CN" altLang="en-US" dirty="0"/>
              <a:t>的项目管理体系为什么还有其他的项目管理过程</a:t>
            </a:r>
            <a:r>
              <a:rPr kumimoji="1" lang="en-US" altLang="zh-CN" dirty="0"/>
              <a:t>/</a:t>
            </a:r>
            <a:r>
              <a:rPr kumimoji="1" lang="zh-CN" altLang="en-US" dirty="0"/>
              <a:t>理论 </a:t>
            </a:r>
            <a:r>
              <a:rPr kumimoji="1" lang="zh-CN" altLang="en-US" dirty="0" smtClean="0"/>
              <a:t>？</a:t>
            </a:r>
            <a:endParaRPr kumimoji="1" lang="zh-CN" altLang="en-US" dirty="0"/>
          </a:p>
        </p:txBody>
      </p:sp>
      <p:sp>
        <p:nvSpPr>
          <p:cNvPr id="8" name="文本框 7"/>
          <p:cNvSpPr txBox="1"/>
          <p:nvPr/>
        </p:nvSpPr>
        <p:spPr>
          <a:xfrm>
            <a:off x="1371600" y="2513263"/>
            <a:ext cx="6443579" cy="646331"/>
          </a:xfrm>
          <a:prstGeom prst="rect">
            <a:avLst/>
          </a:prstGeom>
          <a:noFill/>
        </p:spPr>
        <p:txBody>
          <a:bodyPr wrap="square" rtlCol="0">
            <a:spAutoFit/>
          </a:bodyPr>
          <a:lstStyle/>
          <a:p>
            <a:r>
              <a:rPr kumimoji="1" lang="en-US" altLang="zh-CN" dirty="0"/>
              <a:t>1. </a:t>
            </a:r>
            <a:r>
              <a:rPr kumimoji="1" lang="zh-CN" altLang="en-US" dirty="0"/>
              <a:t>项</a:t>
            </a:r>
            <a:r>
              <a:rPr kumimoji="1" lang="zh-CN" altLang="en-US" dirty="0" smtClean="0"/>
              <a:t>目处在竞争愈发激烈的环境中，产品胜出不单单在产品本身质量也在于产品推向市场的速度 。</a:t>
            </a:r>
          </a:p>
        </p:txBody>
      </p:sp>
      <p:sp>
        <p:nvSpPr>
          <p:cNvPr id="9" name="文本框 8"/>
          <p:cNvSpPr txBox="1"/>
          <p:nvPr/>
        </p:nvSpPr>
        <p:spPr>
          <a:xfrm>
            <a:off x="1371600" y="3708709"/>
            <a:ext cx="6443579" cy="646331"/>
          </a:xfrm>
          <a:prstGeom prst="rect">
            <a:avLst/>
          </a:prstGeom>
          <a:noFill/>
        </p:spPr>
        <p:txBody>
          <a:bodyPr wrap="square" rtlCol="0">
            <a:spAutoFit/>
          </a:bodyPr>
          <a:lstStyle/>
          <a:p>
            <a:r>
              <a:rPr kumimoji="1" lang="en-US" altLang="zh-CN" dirty="0" smtClean="0"/>
              <a:t>2</a:t>
            </a:r>
            <a:r>
              <a:rPr kumimoji="1" lang="en-US" altLang="zh-CN" dirty="0"/>
              <a:t>. </a:t>
            </a:r>
            <a:r>
              <a:rPr kumimoji="1" lang="zh-CN" altLang="en-US" dirty="0"/>
              <a:t>本质上，降低沟通成本和试错成本的方式方法；快速迭代出可高质量</a:t>
            </a:r>
            <a:r>
              <a:rPr kumimoji="1" lang="en-US" altLang="zh-CN" dirty="0"/>
              <a:t>&amp;</a:t>
            </a:r>
            <a:r>
              <a:rPr kumimoji="1" lang="zh-CN" altLang="en-US" dirty="0"/>
              <a:t>稳定的产品</a:t>
            </a:r>
            <a:r>
              <a:rPr kumimoji="1" lang="zh-CN" altLang="en-US" dirty="0" smtClean="0"/>
              <a:t>。</a:t>
            </a:r>
            <a:endParaRPr kumimoji="1" lang="zh-CN" altLang="en-US" dirty="0"/>
          </a:p>
        </p:txBody>
      </p:sp>
      <p:sp>
        <p:nvSpPr>
          <p:cNvPr id="10" name="文本框 9"/>
          <p:cNvSpPr txBox="1"/>
          <p:nvPr/>
        </p:nvSpPr>
        <p:spPr>
          <a:xfrm>
            <a:off x="1371600" y="5012976"/>
            <a:ext cx="6443579" cy="369332"/>
          </a:xfrm>
          <a:prstGeom prst="rect">
            <a:avLst/>
          </a:prstGeom>
          <a:noFill/>
        </p:spPr>
        <p:txBody>
          <a:bodyPr wrap="square" rtlCol="0">
            <a:spAutoFit/>
          </a:bodyPr>
          <a:lstStyle/>
          <a:p>
            <a:r>
              <a:rPr kumimoji="1" lang="en-US" altLang="zh-CN" dirty="0" smtClean="0"/>
              <a:t>3</a:t>
            </a:r>
            <a:r>
              <a:rPr kumimoji="1" lang="en-US" altLang="zh-CN" dirty="0"/>
              <a:t>. </a:t>
            </a:r>
            <a:r>
              <a:rPr kumimoji="1" lang="zh-CN" altLang="en-US" dirty="0"/>
              <a:t>开发用户真正需要的产品。</a:t>
            </a:r>
          </a:p>
        </p:txBody>
      </p:sp>
    </p:spTree>
    <p:extLst>
      <p:ext uri="{BB962C8B-B14F-4D97-AF65-F5344CB8AC3E}">
        <p14:creationId xmlns:p14="http://schemas.microsoft.com/office/powerpoint/2010/main" val="3201790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1328821" y="943464"/>
            <a:ext cx="6906126" cy="1200329"/>
          </a:xfrm>
          <a:prstGeom prst="rect">
            <a:avLst/>
          </a:prstGeom>
          <a:noFill/>
        </p:spPr>
        <p:txBody>
          <a:bodyPr wrap="square" rtlCol="0">
            <a:spAutoFit/>
          </a:bodyPr>
          <a:lstStyle/>
          <a:p>
            <a:r>
              <a:rPr kumimoji="1" lang="zh-CN" altLang="en-US" dirty="0" smtClean="0"/>
              <a:t>定义：</a:t>
            </a:r>
            <a:endParaRPr kumimoji="1" lang="en-US" altLang="zh-CN" dirty="0" smtClean="0"/>
          </a:p>
          <a:p>
            <a:r>
              <a:rPr kumimoji="1" lang="zh-CN" altLang="en-US" dirty="0" smtClean="0"/>
              <a:t>敏捷开发是一种团队</a:t>
            </a:r>
            <a:r>
              <a:rPr kumimoji="1" lang="zh-CN" altLang="en-US" dirty="0"/>
              <a:t>管理工作的方式，以人为核心、迭代、循序渐进的开发方法。在敏捷开发中，软件项目的构建被切分成多个子项目，各个子项目的成果都经过测试，具备集成和可运行的特征。</a:t>
            </a:r>
          </a:p>
        </p:txBody>
      </p:sp>
      <p:sp>
        <p:nvSpPr>
          <p:cNvPr id="7" name="文本框 6"/>
          <p:cNvSpPr txBox="1"/>
          <p:nvPr/>
        </p:nvSpPr>
        <p:spPr>
          <a:xfrm>
            <a:off x="1328821" y="3030621"/>
            <a:ext cx="6906126" cy="3139321"/>
          </a:xfrm>
          <a:prstGeom prst="rect">
            <a:avLst/>
          </a:prstGeom>
          <a:noFill/>
        </p:spPr>
        <p:txBody>
          <a:bodyPr wrap="square" rtlCol="0">
            <a:spAutoFit/>
          </a:bodyPr>
          <a:lstStyle/>
          <a:p>
            <a:r>
              <a:rPr kumimoji="1" lang="zh-CN" altLang="en-US" dirty="0"/>
              <a:t>宣言</a:t>
            </a:r>
            <a:r>
              <a:rPr kumimoji="1" lang="zh-CN" altLang="en-US" dirty="0" smtClean="0"/>
              <a:t>：</a:t>
            </a:r>
            <a:endParaRPr kumimoji="1" lang="en-US" altLang="zh-CN" dirty="0" smtClean="0"/>
          </a:p>
          <a:p>
            <a:r>
              <a:rPr kumimoji="1" lang="zh-CN" altLang="en-US" dirty="0"/>
              <a:t>个体和互动 高于 流程和工具 （人是团队核心，流程和工具只是为了提供效率）</a:t>
            </a:r>
          </a:p>
          <a:p>
            <a:r>
              <a:rPr kumimoji="1" lang="zh-CN" altLang="en-US" dirty="0"/>
              <a:t>工作的软件 高于 详尽的文档  </a:t>
            </a:r>
            <a:r>
              <a:rPr kumimoji="1" lang="en-US" altLang="zh-CN" dirty="0"/>
              <a:t>(</a:t>
            </a:r>
            <a:r>
              <a:rPr kumimoji="1" lang="zh-CN" altLang="en-US" dirty="0"/>
              <a:t>文档应当短小精悍、主次分明、分类清楚</a:t>
            </a:r>
            <a:r>
              <a:rPr kumimoji="1" lang="en-US" altLang="zh-CN" dirty="0"/>
              <a:t>)</a:t>
            </a:r>
          </a:p>
          <a:p>
            <a:r>
              <a:rPr kumimoji="1" lang="zh-CN" altLang="en-US" dirty="0"/>
              <a:t>客户合作   高于 合同谈判   </a:t>
            </a:r>
            <a:r>
              <a:rPr kumimoji="1" lang="en-US" altLang="zh-CN" dirty="0"/>
              <a:t>(</a:t>
            </a:r>
            <a:r>
              <a:rPr kumimoji="1" lang="zh-CN" altLang="en-US" dirty="0"/>
              <a:t>项目环境不明朗与变化导致需求不确定与变更，需要项目团队与客户彼此精诚合作，常沟通、及时反馈</a:t>
            </a:r>
            <a:r>
              <a:rPr kumimoji="1" lang="en-US" altLang="zh-CN" dirty="0"/>
              <a:t>)</a:t>
            </a:r>
          </a:p>
          <a:p>
            <a:r>
              <a:rPr kumimoji="1" lang="zh-CN" altLang="en-US" dirty="0"/>
              <a:t>响应变化   高于 遵循计划   </a:t>
            </a:r>
            <a:r>
              <a:rPr kumimoji="1" lang="en-US" altLang="zh-CN" dirty="0"/>
              <a:t>(</a:t>
            </a:r>
            <a:r>
              <a:rPr kumimoji="1" lang="zh-CN" altLang="en-US" dirty="0"/>
              <a:t>项目环境不明朗与变化导致需求不确定与变更，需要项目团队与客户彼此精诚合作，常沟通、及时反馈</a:t>
            </a:r>
            <a:r>
              <a:rPr kumimoji="1" lang="en-US" altLang="zh-CN" dirty="0"/>
              <a:t>)</a:t>
            </a:r>
            <a:endParaRPr kumimoji="1" lang="zh-CN" altLang="en-US" dirty="0"/>
          </a:p>
        </p:txBody>
      </p:sp>
    </p:spTree>
    <p:extLst>
      <p:ext uri="{BB962C8B-B14F-4D97-AF65-F5344CB8AC3E}">
        <p14:creationId xmlns:p14="http://schemas.microsoft.com/office/powerpoint/2010/main" val="1781727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1371600" y="1106577"/>
            <a:ext cx="6336632" cy="2031325"/>
          </a:xfrm>
          <a:prstGeom prst="rect">
            <a:avLst/>
          </a:prstGeom>
          <a:noFill/>
        </p:spPr>
        <p:txBody>
          <a:bodyPr wrap="square" rtlCol="0">
            <a:spAutoFit/>
          </a:bodyPr>
          <a:lstStyle/>
          <a:p>
            <a:r>
              <a:rPr kumimoji="1" lang="zh-TW" altLang="en-US" dirty="0"/>
              <a:t>实现形式 </a:t>
            </a:r>
            <a:r>
              <a:rPr kumimoji="1" lang="mr-IN" altLang="zh-TW" dirty="0" smtClean="0"/>
              <a:t>–</a:t>
            </a:r>
            <a:r>
              <a:rPr kumimoji="1" lang="en-US" altLang="zh-TW" dirty="0" smtClean="0"/>
              <a:t> Scrum</a:t>
            </a:r>
          </a:p>
          <a:p>
            <a:r>
              <a:rPr kumimoji="1" lang="zh-CN" altLang="en-US" dirty="0"/>
              <a:t>快速迭代式</a:t>
            </a:r>
            <a:r>
              <a:rPr kumimoji="1" lang="en-US" altLang="zh-CN" dirty="0"/>
              <a:t>+</a:t>
            </a:r>
            <a:r>
              <a:rPr kumimoji="1" lang="zh-CN" altLang="en-US" dirty="0"/>
              <a:t>增量式软件开发过程，是敏捷软件开发的常用形式 </a:t>
            </a:r>
            <a:r>
              <a:rPr kumimoji="1" lang="zh-CN" altLang="en-US" dirty="0" smtClean="0"/>
              <a:t>。</a:t>
            </a:r>
            <a:endParaRPr kumimoji="1" lang="en-US" altLang="zh-CN" dirty="0" smtClean="0"/>
          </a:p>
          <a:p>
            <a:endParaRPr kumimoji="1" lang="en-US" altLang="zh-CN" dirty="0" smtClean="0"/>
          </a:p>
          <a:p>
            <a:r>
              <a:rPr kumimoji="1" lang="zh-CN" altLang="en-US" dirty="0" smtClean="0"/>
              <a:t>具体实施要求：</a:t>
            </a:r>
            <a:endParaRPr kumimoji="1" lang="en-US" altLang="zh-CN" dirty="0"/>
          </a:p>
          <a:p>
            <a:r>
              <a:rPr kumimoji="1" lang="zh-CN" altLang="en-US" dirty="0"/>
              <a:t>合作型</a:t>
            </a:r>
            <a:r>
              <a:rPr kumimoji="1" lang="en-US" altLang="zh-CN" dirty="0"/>
              <a:t>+</a:t>
            </a:r>
            <a:r>
              <a:rPr kumimoji="1" lang="zh-CN" altLang="en-US" dirty="0"/>
              <a:t>面对变更、广泛的技能</a:t>
            </a:r>
          </a:p>
          <a:p>
            <a:r>
              <a:rPr kumimoji="1" lang="zh-CN" altLang="en-US" dirty="0"/>
              <a:t>依据实际情况筛选、裁剪。</a:t>
            </a:r>
          </a:p>
        </p:txBody>
      </p:sp>
    </p:spTree>
    <p:extLst>
      <p:ext uri="{BB962C8B-B14F-4D97-AF65-F5344CB8AC3E}">
        <p14:creationId xmlns:p14="http://schemas.microsoft.com/office/powerpoint/2010/main" val="333980576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 </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1371600" y="628316"/>
            <a:ext cx="6609347" cy="707886"/>
          </a:xfrm>
          <a:prstGeom prst="rect">
            <a:avLst/>
          </a:prstGeom>
          <a:noFill/>
        </p:spPr>
        <p:txBody>
          <a:bodyPr wrap="square" rtlCol="0">
            <a:spAutoFit/>
          </a:bodyPr>
          <a:lstStyle/>
          <a:p>
            <a:r>
              <a:rPr kumimoji="1" lang="zh-CN" altLang="en-US" sz="4000" dirty="0" smtClean="0">
                <a:solidFill>
                  <a:schemeClr val="accent6"/>
                </a:solidFill>
              </a:rPr>
              <a:t>第五部分</a:t>
            </a:r>
            <a:r>
              <a:rPr kumimoji="1" lang="en-US" altLang="zh-CN" sz="4000" dirty="0" smtClean="0">
                <a:solidFill>
                  <a:schemeClr val="accent6"/>
                </a:solidFill>
              </a:rPr>
              <a:t> </a:t>
            </a:r>
            <a:r>
              <a:rPr kumimoji="1" lang="en-US" altLang="zh-CN" sz="4000" dirty="0" err="1">
                <a:solidFill>
                  <a:schemeClr val="accent6"/>
                </a:solidFill>
                <a:latin typeface="+mn-ea"/>
              </a:rPr>
              <a:t>DevOps</a:t>
            </a:r>
            <a:endParaRPr kumimoji="1" lang="zh-CN" altLang="en-US" sz="4000" dirty="0">
              <a:solidFill>
                <a:schemeClr val="accent6"/>
              </a:solidFill>
            </a:endParaRPr>
          </a:p>
        </p:txBody>
      </p:sp>
      <p:sp>
        <p:nvSpPr>
          <p:cNvPr id="4" name="文本框 3"/>
          <p:cNvSpPr txBox="1"/>
          <p:nvPr/>
        </p:nvSpPr>
        <p:spPr>
          <a:xfrm>
            <a:off x="685800" y="1336202"/>
            <a:ext cx="8009252" cy="923330"/>
          </a:xfrm>
          <a:prstGeom prst="rect">
            <a:avLst/>
          </a:prstGeom>
          <a:noFill/>
        </p:spPr>
        <p:txBody>
          <a:bodyPr wrap="square" rtlCol="0">
            <a:spAutoFit/>
          </a:bodyPr>
          <a:lstStyle/>
          <a:p>
            <a:r>
              <a:rPr kumimoji="1" lang="en-US" altLang="zh-CN" dirty="0" err="1">
                <a:solidFill>
                  <a:srgbClr val="660066"/>
                </a:solidFill>
              </a:rPr>
              <a:t>DevOps</a:t>
            </a:r>
            <a:r>
              <a:rPr kumimoji="1" lang="en-US" altLang="zh-CN" dirty="0">
                <a:solidFill>
                  <a:srgbClr val="660066"/>
                </a:solidFill>
              </a:rPr>
              <a:t> </a:t>
            </a:r>
            <a:r>
              <a:rPr kumimoji="1" lang="zh-CN" altLang="en-US" dirty="0">
                <a:solidFill>
                  <a:srgbClr val="660066"/>
                </a:solidFill>
              </a:rPr>
              <a:t>是一个完整的面向</a:t>
            </a:r>
            <a:r>
              <a:rPr kumimoji="1" lang="en-US" altLang="zh-CN" dirty="0">
                <a:solidFill>
                  <a:srgbClr val="660066"/>
                </a:solidFill>
              </a:rPr>
              <a:t>IT</a:t>
            </a:r>
            <a:r>
              <a:rPr kumimoji="1" lang="zh-CN" altLang="en-US" dirty="0">
                <a:solidFill>
                  <a:srgbClr val="660066"/>
                </a:solidFill>
              </a:rPr>
              <a:t>运维的工作流，以 </a:t>
            </a:r>
            <a:r>
              <a:rPr kumimoji="1" lang="en-US" altLang="zh-CN" dirty="0">
                <a:solidFill>
                  <a:srgbClr val="660066"/>
                </a:solidFill>
              </a:rPr>
              <a:t>IT </a:t>
            </a:r>
            <a:r>
              <a:rPr kumimoji="1" lang="zh-CN" altLang="en-US" dirty="0">
                <a:solidFill>
                  <a:srgbClr val="660066"/>
                </a:solidFill>
              </a:rPr>
              <a:t>自动化以及持续集成（</a:t>
            </a:r>
            <a:r>
              <a:rPr kumimoji="1" lang="en-US" altLang="zh-CN" dirty="0">
                <a:solidFill>
                  <a:srgbClr val="660066"/>
                </a:solidFill>
              </a:rPr>
              <a:t>CI</a:t>
            </a:r>
            <a:r>
              <a:rPr kumimoji="1" lang="zh-CN" altLang="en-US" dirty="0">
                <a:solidFill>
                  <a:srgbClr val="660066"/>
                </a:solidFill>
              </a:rPr>
              <a:t>）、持续部署（</a:t>
            </a:r>
            <a:r>
              <a:rPr kumimoji="1" lang="en-US" altLang="zh-CN" dirty="0">
                <a:solidFill>
                  <a:srgbClr val="660066"/>
                </a:solidFill>
              </a:rPr>
              <a:t>CD</a:t>
            </a:r>
            <a:r>
              <a:rPr kumimoji="1" lang="zh-CN" altLang="en-US" dirty="0">
                <a:solidFill>
                  <a:srgbClr val="660066"/>
                </a:solidFill>
              </a:rPr>
              <a:t>）为基础，来优化程式开发、测试、系统运维等所有环节。</a:t>
            </a:r>
          </a:p>
          <a:p>
            <a:r>
              <a:rPr kumimoji="1" lang="en-US" altLang="zh-CN" dirty="0" err="1">
                <a:solidFill>
                  <a:srgbClr val="660066"/>
                </a:solidFill>
              </a:rPr>
              <a:t>DevOps</a:t>
            </a:r>
            <a:r>
              <a:rPr kumimoji="1" lang="en-US" altLang="zh-CN" dirty="0">
                <a:solidFill>
                  <a:srgbClr val="660066"/>
                </a:solidFill>
              </a:rPr>
              <a:t> </a:t>
            </a:r>
            <a:r>
              <a:rPr kumimoji="1" lang="zh-CN" altLang="en-US" dirty="0">
                <a:solidFill>
                  <a:srgbClr val="660066"/>
                </a:solidFill>
              </a:rPr>
              <a:t>是为了解决彼此间信息沟通的鸿沟，改善团队之间的协作关系。</a:t>
            </a:r>
          </a:p>
        </p:txBody>
      </p:sp>
      <p:pic>
        <p:nvPicPr>
          <p:cNvPr id="7" name="图片 6" descr="沟通隔阂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28" y="2364069"/>
            <a:ext cx="8920845" cy="4470676"/>
          </a:xfrm>
          <a:prstGeom prst="rect">
            <a:avLst/>
          </a:prstGeom>
        </p:spPr>
      </p:pic>
    </p:spTree>
    <p:extLst>
      <p:ext uri="{BB962C8B-B14F-4D97-AF65-F5344CB8AC3E}">
        <p14:creationId xmlns:p14="http://schemas.microsoft.com/office/powerpoint/2010/main" val="4975128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 </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图片 3" descr="沟通隔阂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708319" cy="3158698"/>
          </a:xfrm>
          <a:prstGeom prst="rect">
            <a:avLst/>
          </a:prstGeom>
        </p:spPr>
      </p:pic>
      <p:pic>
        <p:nvPicPr>
          <p:cNvPr id="7" name="图片 6" descr="沟通隔阂_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0895" y="3393568"/>
            <a:ext cx="5243105" cy="3464432"/>
          </a:xfrm>
          <a:prstGeom prst="rect">
            <a:avLst/>
          </a:prstGeom>
        </p:spPr>
      </p:pic>
    </p:spTree>
    <p:extLst>
      <p:ext uri="{BB962C8B-B14F-4D97-AF65-F5344CB8AC3E}">
        <p14:creationId xmlns:p14="http://schemas.microsoft.com/office/powerpoint/2010/main" val="73355444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135129" y="2775145"/>
            <a:ext cx="3191244" cy="369332"/>
          </a:xfrm>
          <a:prstGeom prst="rect">
            <a:avLst/>
          </a:prstGeom>
          <a:solidFill>
            <a:srgbClr val="FF6600"/>
          </a:solidFill>
        </p:spPr>
        <p:txBody>
          <a:bodyPr wrap="square" rtlCol="0">
            <a:spAutoFit/>
          </a:bodyPr>
          <a:lstStyle/>
          <a:p>
            <a:pPr algn="r"/>
            <a:r>
              <a:rPr kumimoji="1" lang="zh-CN" altLang="en-US" dirty="0" smtClean="0">
                <a:solidFill>
                  <a:srgbClr val="660066"/>
                </a:solidFill>
              </a:rPr>
              <a:t>对事不对人</a:t>
            </a:r>
            <a:endParaRPr kumimoji="1" lang="zh-CN" altLang="en-US" dirty="0">
              <a:solidFill>
                <a:srgbClr val="660066"/>
              </a:solidFill>
            </a:endParaRPr>
          </a:p>
        </p:txBody>
      </p:sp>
      <p:sp>
        <p:nvSpPr>
          <p:cNvPr id="8" name="文本框 7"/>
          <p:cNvSpPr txBox="1"/>
          <p:nvPr/>
        </p:nvSpPr>
        <p:spPr>
          <a:xfrm>
            <a:off x="2170820" y="193858"/>
            <a:ext cx="4802361"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pPr algn="ctr"/>
            <a:r>
              <a:rPr kumimoji="1" lang="zh-CN" altLang="en-US" dirty="0" smtClean="0"/>
              <a:t>东西方</a:t>
            </a:r>
            <a:r>
              <a:rPr kumimoji="1" lang="en-US" altLang="zh-CN" dirty="0" smtClean="0"/>
              <a:t> PM</a:t>
            </a:r>
            <a:r>
              <a:rPr kumimoji="1" lang="zh-CN" altLang="en-US" dirty="0" smtClean="0"/>
              <a:t>（项目经理）差异</a:t>
            </a:r>
            <a:r>
              <a:rPr kumimoji="1" lang="en-US" altLang="zh-CN" dirty="0" smtClean="0"/>
              <a:t> </a:t>
            </a:r>
            <a:r>
              <a:rPr kumimoji="1" lang="zh-CN" altLang="en-US" dirty="0" smtClean="0"/>
              <a:t>（猜一猜）</a:t>
            </a:r>
            <a:endParaRPr kumimoji="1" lang="en-US" altLang="zh-CN" dirty="0"/>
          </a:p>
        </p:txBody>
      </p:sp>
      <p:sp>
        <p:nvSpPr>
          <p:cNvPr id="9" name="文本框 8"/>
          <p:cNvSpPr txBox="1"/>
          <p:nvPr/>
        </p:nvSpPr>
        <p:spPr>
          <a:xfrm>
            <a:off x="135129" y="4022307"/>
            <a:ext cx="3191244" cy="369332"/>
          </a:xfrm>
          <a:prstGeom prst="rect">
            <a:avLst/>
          </a:prstGeom>
          <a:solidFill>
            <a:srgbClr val="FF6600"/>
          </a:solidFill>
        </p:spPr>
        <p:txBody>
          <a:bodyPr wrap="square" rtlCol="0">
            <a:spAutoFit/>
          </a:bodyPr>
          <a:lstStyle/>
          <a:p>
            <a:pPr algn="r"/>
            <a:r>
              <a:rPr kumimoji="1" lang="zh-CN" altLang="en-US" dirty="0" smtClean="0">
                <a:solidFill>
                  <a:srgbClr val="660066"/>
                </a:solidFill>
              </a:rPr>
              <a:t>项目经理绝对权威</a:t>
            </a:r>
            <a:endParaRPr kumimoji="1" lang="zh-CN" altLang="en-US" dirty="0">
              <a:solidFill>
                <a:srgbClr val="660066"/>
              </a:solidFill>
            </a:endParaRPr>
          </a:p>
        </p:txBody>
      </p:sp>
      <p:sp>
        <p:nvSpPr>
          <p:cNvPr id="10" name="文本框 9"/>
          <p:cNvSpPr txBox="1"/>
          <p:nvPr/>
        </p:nvSpPr>
        <p:spPr>
          <a:xfrm>
            <a:off x="135129" y="4645888"/>
            <a:ext cx="3191244" cy="369332"/>
          </a:xfrm>
          <a:prstGeom prst="rect">
            <a:avLst/>
          </a:prstGeom>
          <a:solidFill>
            <a:srgbClr val="FF6600"/>
          </a:solidFill>
        </p:spPr>
        <p:txBody>
          <a:bodyPr wrap="square" rtlCol="0">
            <a:spAutoFit/>
          </a:bodyPr>
          <a:lstStyle/>
          <a:p>
            <a:pPr algn="r"/>
            <a:r>
              <a:rPr kumimoji="1" lang="zh-CN" altLang="en-US" dirty="0" smtClean="0">
                <a:solidFill>
                  <a:srgbClr val="660066"/>
                </a:solidFill>
              </a:rPr>
              <a:t>项目经理充分授权</a:t>
            </a:r>
            <a:endParaRPr kumimoji="1" lang="zh-CN" altLang="en-US" dirty="0">
              <a:solidFill>
                <a:srgbClr val="660066"/>
              </a:solidFill>
            </a:endParaRPr>
          </a:p>
        </p:txBody>
      </p:sp>
      <p:sp>
        <p:nvSpPr>
          <p:cNvPr id="11" name="文本框 10"/>
          <p:cNvSpPr txBox="1"/>
          <p:nvPr/>
        </p:nvSpPr>
        <p:spPr>
          <a:xfrm>
            <a:off x="135129" y="5269468"/>
            <a:ext cx="3191244" cy="369332"/>
          </a:xfrm>
          <a:prstGeom prst="rect">
            <a:avLst/>
          </a:prstGeom>
          <a:solidFill>
            <a:srgbClr val="FF6600"/>
          </a:solidFill>
        </p:spPr>
        <p:txBody>
          <a:bodyPr wrap="square" rtlCol="0">
            <a:spAutoFit/>
          </a:bodyPr>
          <a:lstStyle/>
          <a:p>
            <a:pPr algn="r"/>
            <a:r>
              <a:rPr kumimoji="1" lang="zh-CN" altLang="en-US" dirty="0" smtClean="0">
                <a:solidFill>
                  <a:srgbClr val="660066"/>
                </a:solidFill>
              </a:rPr>
              <a:t>任职资格要求高</a:t>
            </a:r>
            <a:endParaRPr kumimoji="1" lang="zh-CN" altLang="en-US" dirty="0">
              <a:solidFill>
                <a:srgbClr val="660066"/>
              </a:solidFill>
            </a:endParaRPr>
          </a:p>
        </p:txBody>
      </p:sp>
      <p:sp>
        <p:nvSpPr>
          <p:cNvPr id="12" name="文本框 11"/>
          <p:cNvSpPr txBox="1"/>
          <p:nvPr/>
        </p:nvSpPr>
        <p:spPr>
          <a:xfrm>
            <a:off x="135129" y="3398726"/>
            <a:ext cx="3191244" cy="369332"/>
          </a:xfrm>
          <a:prstGeom prst="rect">
            <a:avLst/>
          </a:prstGeom>
          <a:solidFill>
            <a:srgbClr val="FF6600"/>
          </a:solidFill>
        </p:spPr>
        <p:txBody>
          <a:bodyPr wrap="square" rtlCol="0">
            <a:spAutoFit/>
          </a:bodyPr>
          <a:lstStyle/>
          <a:p>
            <a:pPr algn="r"/>
            <a:r>
              <a:rPr kumimoji="1" lang="zh-CN" altLang="en-US" dirty="0" smtClean="0">
                <a:solidFill>
                  <a:srgbClr val="660066"/>
                </a:solidFill>
              </a:rPr>
              <a:t>注重体系结构化</a:t>
            </a:r>
            <a:endParaRPr kumimoji="1" lang="zh-CN" altLang="en-US" dirty="0">
              <a:solidFill>
                <a:srgbClr val="660066"/>
              </a:solidFill>
            </a:endParaRPr>
          </a:p>
        </p:txBody>
      </p:sp>
      <p:sp>
        <p:nvSpPr>
          <p:cNvPr id="13" name="文本框 12"/>
          <p:cNvSpPr txBox="1"/>
          <p:nvPr/>
        </p:nvSpPr>
        <p:spPr>
          <a:xfrm>
            <a:off x="5857542" y="2775145"/>
            <a:ext cx="3191244" cy="369332"/>
          </a:xfrm>
          <a:prstGeom prst="rect">
            <a:avLst/>
          </a:prstGeom>
          <a:solidFill>
            <a:schemeClr val="accent6">
              <a:lumMod val="60000"/>
              <a:lumOff val="40000"/>
            </a:schemeClr>
          </a:solidFill>
        </p:spPr>
        <p:txBody>
          <a:bodyPr wrap="square" rtlCol="0">
            <a:spAutoFit/>
          </a:bodyPr>
          <a:lstStyle/>
          <a:p>
            <a:r>
              <a:rPr kumimoji="1" lang="zh-CN" altLang="en-US" dirty="0" smtClean="0">
                <a:solidFill>
                  <a:srgbClr val="660066"/>
                </a:solidFill>
              </a:rPr>
              <a:t>因人而异</a:t>
            </a:r>
            <a:endParaRPr kumimoji="1" lang="zh-CN" altLang="en-US" dirty="0">
              <a:solidFill>
                <a:srgbClr val="660066"/>
              </a:solidFill>
            </a:endParaRPr>
          </a:p>
        </p:txBody>
      </p:sp>
      <p:sp>
        <p:nvSpPr>
          <p:cNvPr id="14" name="文本框 13"/>
          <p:cNvSpPr txBox="1"/>
          <p:nvPr/>
        </p:nvSpPr>
        <p:spPr>
          <a:xfrm>
            <a:off x="5857542" y="4022307"/>
            <a:ext cx="3191244" cy="369332"/>
          </a:xfrm>
          <a:prstGeom prst="rect">
            <a:avLst/>
          </a:prstGeom>
          <a:solidFill>
            <a:schemeClr val="accent6">
              <a:lumMod val="60000"/>
              <a:lumOff val="40000"/>
            </a:schemeClr>
          </a:solidFill>
        </p:spPr>
        <p:txBody>
          <a:bodyPr wrap="square" rtlCol="0">
            <a:spAutoFit/>
          </a:bodyPr>
          <a:lstStyle/>
          <a:p>
            <a:r>
              <a:rPr kumimoji="1" lang="zh-CN" altLang="en-US" dirty="0" smtClean="0">
                <a:solidFill>
                  <a:srgbClr val="660066"/>
                </a:solidFill>
              </a:rPr>
              <a:t>更注重协调</a:t>
            </a:r>
            <a:endParaRPr kumimoji="1" lang="zh-CN" altLang="en-US" dirty="0">
              <a:solidFill>
                <a:srgbClr val="660066"/>
              </a:solidFill>
            </a:endParaRPr>
          </a:p>
        </p:txBody>
      </p:sp>
      <p:sp>
        <p:nvSpPr>
          <p:cNvPr id="15" name="文本框 14"/>
          <p:cNvSpPr txBox="1"/>
          <p:nvPr/>
        </p:nvSpPr>
        <p:spPr>
          <a:xfrm>
            <a:off x="5857542" y="4645888"/>
            <a:ext cx="3191244" cy="369332"/>
          </a:xfrm>
          <a:prstGeom prst="rect">
            <a:avLst/>
          </a:prstGeom>
          <a:solidFill>
            <a:schemeClr val="accent6">
              <a:lumMod val="60000"/>
              <a:lumOff val="40000"/>
            </a:schemeClr>
          </a:solidFill>
        </p:spPr>
        <p:txBody>
          <a:bodyPr wrap="square" rtlCol="0">
            <a:spAutoFit/>
          </a:bodyPr>
          <a:lstStyle/>
          <a:p>
            <a:r>
              <a:rPr kumimoji="1" lang="zh-CN" altLang="en-US" dirty="0" smtClean="0">
                <a:solidFill>
                  <a:srgbClr val="660066"/>
                </a:solidFill>
              </a:rPr>
              <a:t>有责无权（背锅侠）</a:t>
            </a:r>
            <a:endParaRPr kumimoji="1" lang="zh-CN" altLang="en-US" dirty="0">
              <a:solidFill>
                <a:srgbClr val="660066"/>
              </a:solidFill>
            </a:endParaRPr>
          </a:p>
        </p:txBody>
      </p:sp>
      <p:sp>
        <p:nvSpPr>
          <p:cNvPr id="16" name="文本框 15"/>
          <p:cNvSpPr txBox="1"/>
          <p:nvPr/>
        </p:nvSpPr>
        <p:spPr>
          <a:xfrm>
            <a:off x="5857542" y="5269468"/>
            <a:ext cx="3191244" cy="369332"/>
          </a:xfrm>
          <a:prstGeom prst="rect">
            <a:avLst/>
          </a:prstGeom>
          <a:solidFill>
            <a:schemeClr val="accent6">
              <a:lumMod val="60000"/>
              <a:lumOff val="40000"/>
            </a:schemeClr>
          </a:solidFill>
        </p:spPr>
        <p:txBody>
          <a:bodyPr wrap="square" rtlCol="0">
            <a:spAutoFit/>
          </a:bodyPr>
          <a:lstStyle/>
          <a:p>
            <a:r>
              <a:rPr kumimoji="1" lang="zh-CN" altLang="en-US" dirty="0" smtClean="0">
                <a:solidFill>
                  <a:srgbClr val="660066"/>
                </a:solidFill>
              </a:rPr>
              <a:t>无明确大众标准</a:t>
            </a:r>
            <a:endParaRPr kumimoji="1" lang="zh-CN" altLang="en-US" dirty="0">
              <a:solidFill>
                <a:srgbClr val="660066"/>
              </a:solidFill>
            </a:endParaRPr>
          </a:p>
        </p:txBody>
      </p:sp>
      <p:sp>
        <p:nvSpPr>
          <p:cNvPr id="17" name="文本框 16"/>
          <p:cNvSpPr txBox="1"/>
          <p:nvPr/>
        </p:nvSpPr>
        <p:spPr>
          <a:xfrm>
            <a:off x="5857542" y="3398726"/>
            <a:ext cx="3191244" cy="369332"/>
          </a:xfrm>
          <a:prstGeom prst="rect">
            <a:avLst/>
          </a:prstGeom>
          <a:solidFill>
            <a:schemeClr val="accent6">
              <a:lumMod val="60000"/>
              <a:lumOff val="40000"/>
            </a:schemeClr>
          </a:solidFill>
        </p:spPr>
        <p:txBody>
          <a:bodyPr wrap="square" rtlCol="0">
            <a:spAutoFit/>
          </a:bodyPr>
          <a:lstStyle/>
          <a:p>
            <a:r>
              <a:rPr kumimoji="1" lang="zh-CN" altLang="en-US" dirty="0" smtClean="0">
                <a:solidFill>
                  <a:srgbClr val="660066"/>
                </a:solidFill>
              </a:rPr>
              <a:t>注重灵活调整</a:t>
            </a:r>
            <a:endParaRPr kumimoji="1" lang="zh-CN" altLang="en-US" dirty="0">
              <a:solidFill>
                <a:srgbClr val="660066"/>
              </a:solidFill>
            </a:endParaRPr>
          </a:p>
        </p:txBody>
      </p:sp>
      <p:sp>
        <p:nvSpPr>
          <p:cNvPr id="18" name="椭圆 17"/>
          <p:cNvSpPr/>
          <p:nvPr/>
        </p:nvSpPr>
        <p:spPr>
          <a:xfrm>
            <a:off x="4253249" y="3574742"/>
            <a:ext cx="822960" cy="82296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zh-CN" altLang="en-US" dirty="0"/>
          </a:p>
        </p:txBody>
      </p:sp>
      <p:sp>
        <p:nvSpPr>
          <p:cNvPr id="4" name="文本框 3"/>
          <p:cNvSpPr txBox="1"/>
          <p:nvPr/>
        </p:nvSpPr>
        <p:spPr>
          <a:xfrm>
            <a:off x="4253250" y="3768633"/>
            <a:ext cx="822960" cy="369332"/>
          </a:xfrm>
          <a:prstGeom prst="rect">
            <a:avLst/>
          </a:prstGeom>
          <a:noFill/>
        </p:spPr>
        <p:txBody>
          <a:bodyPr wrap="square" rtlCol="0">
            <a:spAutoFit/>
          </a:bodyPr>
          <a:lstStyle/>
          <a:p>
            <a:pPr algn="ctr"/>
            <a:r>
              <a:rPr kumimoji="1" lang="en-US" altLang="zh-CN" dirty="0" smtClean="0">
                <a:solidFill>
                  <a:schemeClr val="bg1"/>
                </a:solidFill>
              </a:rPr>
              <a:t>VS</a:t>
            </a:r>
            <a:endParaRPr kumimoji="1" lang="zh-CN" altLang="en-US" dirty="0">
              <a:solidFill>
                <a:schemeClr val="bg1"/>
              </a:solidFill>
            </a:endParaRPr>
          </a:p>
        </p:txBody>
      </p:sp>
    </p:spTree>
    <p:extLst>
      <p:ext uri="{BB962C8B-B14F-4D97-AF65-F5344CB8AC3E}">
        <p14:creationId xmlns:p14="http://schemas.microsoft.com/office/powerpoint/2010/main" val="181386812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1497263" y="1109579"/>
            <a:ext cx="6275137" cy="3693319"/>
          </a:xfrm>
          <a:prstGeom prst="rect">
            <a:avLst/>
          </a:prstGeom>
          <a:noFill/>
        </p:spPr>
        <p:txBody>
          <a:bodyPr wrap="square" rtlCol="0">
            <a:spAutoFit/>
          </a:bodyPr>
          <a:lstStyle/>
          <a:p>
            <a:r>
              <a:rPr kumimoji="1" lang="zh-CN" altLang="en-US" dirty="0" smtClean="0">
                <a:solidFill>
                  <a:srgbClr val="F79646"/>
                </a:solidFill>
              </a:rPr>
              <a:t>参考：</a:t>
            </a:r>
            <a:endParaRPr kumimoji="1" lang="en-US" altLang="zh-CN" dirty="0" smtClean="0">
              <a:solidFill>
                <a:srgbClr val="F79646"/>
              </a:solidFill>
            </a:endParaRPr>
          </a:p>
          <a:p>
            <a:endParaRPr kumimoji="1" lang="en-US" altLang="zh-CN" dirty="0" smtClean="0">
              <a:solidFill>
                <a:srgbClr val="F79646"/>
              </a:solidFill>
              <a:hlinkClick r:id="rId3"/>
            </a:endParaRPr>
          </a:p>
          <a:p>
            <a:r>
              <a:rPr kumimoji="1" lang="zh-CN" altLang="en-US" dirty="0" smtClean="0">
                <a:solidFill>
                  <a:srgbClr val="F79646"/>
                </a:solidFill>
                <a:hlinkClick r:id="rId3"/>
              </a:rPr>
              <a:t>谈谈敏捷开发和 </a:t>
            </a:r>
            <a:r>
              <a:rPr kumimoji="1" lang="en-US" altLang="zh-CN" dirty="0" smtClean="0">
                <a:solidFill>
                  <a:srgbClr val="F79646"/>
                </a:solidFill>
                <a:hlinkClick r:id="rId3"/>
              </a:rPr>
              <a:t>Scrum</a:t>
            </a:r>
            <a:endParaRPr kumimoji="1" lang="en-US" altLang="zh-CN" dirty="0" smtClean="0">
              <a:solidFill>
                <a:srgbClr val="F79646"/>
              </a:solidFill>
            </a:endParaRPr>
          </a:p>
          <a:p>
            <a:r>
              <a:rPr kumimoji="1" lang="en-US" altLang="zh-CN" dirty="0" smtClean="0">
                <a:solidFill>
                  <a:srgbClr val="F79646"/>
                </a:solidFill>
              </a:rPr>
              <a:t> </a:t>
            </a:r>
          </a:p>
          <a:p>
            <a:r>
              <a:rPr kumimoji="1" lang="zh-CN" altLang="en-US" dirty="0" smtClean="0">
                <a:solidFill>
                  <a:srgbClr val="F79646"/>
                </a:solidFill>
                <a:hlinkClick r:id="rId4"/>
              </a:rPr>
              <a:t>没有人喜欢，但却不得不选择的敏捷开发</a:t>
            </a:r>
            <a:endParaRPr kumimoji="1" lang="en-US" altLang="zh-CN" dirty="0" smtClean="0">
              <a:solidFill>
                <a:srgbClr val="F79646"/>
              </a:solidFill>
            </a:endParaRPr>
          </a:p>
          <a:p>
            <a:endParaRPr kumimoji="1" lang="en-US" altLang="zh-CN" dirty="0">
              <a:solidFill>
                <a:srgbClr val="F79646"/>
              </a:solidFill>
            </a:endParaRPr>
          </a:p>
          <a:p>
            <a:r>
              <a:rPr kumimoji="1" lang="zh-CN" altLang="en-US" dirty="0" smtClean="0">
                <a:solidFill>
                  <a:srgbClr val="F79646"/>
                </a:solidFill>
                <a:hlinkClick r:id="rId5"/>
              </a:rPr>
              <a:t>什么是敏捷开发？</a:t>
            </a:r>
            <a:endParaRPr kumimoji="1" lang="en-US" altLang="zh-CN" dirty="0" smtClean="0">
              <a:solidFill>
                <a:srgbClr val="F79646"/>
              </a:solidFill>
            </a:endParaRPr>
          </a:p>
          <a:p>
            <a:endParaRPr kumimoji="1" lang="en-US" altLang="zh-CN" dirty="0">
              <a:solidFill>
                <a:srgbClr val="F79646"/>
              </a:solidFill>
            </a:endParaRPr>
          </a:p>
          <a:p>
            <a:r>
              <a:rPr kumimoji="1" lang="zh-CN" altLang="en-US" dirty="0" smtClean="0">
                <a:solidFill>
                  <a:srgbClr val="F79646"/>
                </a:solidFill>
                <a:hlinkClick r:id="rId6"/>
              </a:rPr>
              <a:t>你大概走了假敏捷：认真说说敏捷的实现和问题（手绘版）</a:t>
            </a:r>
            <a:endParaRPr kumimoji="1" lang="en-US" altLang="zh-CN" dirty="0" smtClean="0">
              <a:solidFill>
                <a:srgbClr val="F79646"/>
              </a:solidFill>
            </a:endParaRPr>
          </a:p>
          <a:p>
            <a:endParaRPr kumimoji="1" lang="en-US" altLang="zh-CN" dirty="0">
              <a:solidFill>
                <a:srgbClr val="F79646"/>
              </a:solidFill>
            </a:endParaRPr>
          </a:p>
          <a:p>
            <a:r>
              <a:rPr kumimoji="1" lang="en-US" altLang="zh-CN" dirty="0" smtClean="0">
                <a:solidFill>
                  <a:srgbClr val="F79646"/>
                </a:solidFill>
                <a:hlinkClick r:id="rId7"/>
              </a:rPr>
              <a:t>DevOps</a:t>
            </a:r>
            <a:r>
              <a:rPr kumimoji="1" lang="zh-CN" altLang="en-US" dirty="0" smtClean="0">
                <a:solidFill>
                  <a:srgbClr val="F79646"/>
                </a:solidFill>
                <a:hlinkClick r:id="rId7"/>
              </a:rPr>
              <a:t>第一讲：什么是</a:t>
            </a:r>
            <a:r>
              <a:rPr kumimoji="1" lang="en-US" altLang="zh-CN" dirty="0" smtClean="0">
                <a:solidFill>
                  <a:srgbClr val="F79646"/>
                </a:solidFill>
                <a:hlinkClick r:id="rId7"/>
              </a:rPr>
              <a:t>DevOps</a:t>
            </a:r>
            <a:endParaRPr kumimoji="1" lang="en-US" altLang="zh-CN" dirty="0" smtClean="0">
              <a:solidFill>
                <a:srgbClr val="F79646"/>
              </a:solidFill>
            </a:endParaRPr>
          </a:p>
          <a:p>
            <a:endParaRPr kumimoji="1" lang="en-US" altLang="zh-CN" dirty="0">
              <a:solidFill>
                <a:srgbClr val="F79646"/>
              </a:solidFill>
            </a:endParaRPr>
          </a:p>
          <a:p>
            <a:r>
              <a:rPr kumimoji="1" lang="en-US" altLang="zh-CN" dirty="0" smtClean="0">
                <a:solidFill>
                  <a:srgbClr val="F79646"/>
                </a:solidFill>
                <a:hlinkClick r:id="rId8"/>
              </a:rPr>
              <a:t>DevOps</a:t>
            </a:r>
            <a:r>
              <a:rPr kumimoji="1" lang="zh-CN" altLang="en-US" dirty="0" smtClean="0">
                <a:solidFill>
                  <a:srgbClr val="F79646"/>
                </a:solidFill>
                <a:hlinkClick r:id="rId8"/>
              </a:rPr>
              <a:t>简介</a:t>
            </a:r>
            <a:endParaRPr kumimoji="1" lang="en-US" altLang="zh-CN" dirty="0" smtClean="0">
              <a:solidFill>
                <a:srgbClr val="F79646"/>
              </a:solidFill>
            </a:endParaRPr>
          </a:p>
        </p:txBody>
      </p:sp>
    </p:spTree>
    <p:extLst>
      <p:ext uri="{BB962C8B-B14F-4D97-AF65-F5344CB8AC3E}">
        <p14:creationId xmlns:p14="http://schemas.microsoft.com/office/powerpoint/2010/main" val="17080109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1609394" y="2326344"/>
            <a:ext cx="5758614" cy="1107996"/>
          </a:xfrm>
          <a:prstGeom prst="rect">
            <a:avLst/>
          </a:prstGeom>
          <a:noFill/>
        </p:spPr>
        <p:txBody>
          <a:bodyPr wrap="square" rtlCol="0">
            <a:spAutoFit/>
          </a:bodyPr>
          <a:lstStyle/>
          <a:p>
            <a:pPr algn="ctr"/>
            <a:r>
              <a:rPr kumimoji="1" lang="zh-CN" altLang="en-US" sz="6600" dirty="0" smtClean="0">
                <a:solidFill>
                  <a:srgbClr val="660066"/>
                </a:solidFill>
              </a:rPr>
              <a:t>谢谢！！！</a:t>
            </a:r>
            <a:endParaRPr kumimoji="1" lang="zh-CN" altLang="en-US" sz="6600" dirty="0">
              <a:solidFill>
                <a:srgbClr val="660066"/>
              </a:solidFill>
            </a:endParaRPr>
          </a:p>
        </p:txBody>
      </p:sp>
    </p:spTree>
    <p:extLst>
      <p:ext uri="{BB962C8B-B14F-4D97-AF65-F5344CB8AC3E}">
        <p14:creationId xmlns:p14="http://schemas.microsoft.com/office/powerpoint/2010/main" val="34977868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433139" y="2130425"/>
            <a:ext cx="6831264" cy="369332"/>
          </a:xfrm>
          <a:prstGeom prst="rect">
            <a:avLst/>
          </a:prstGeom>
          <a:solidFill>
            <a:schemeClr val="accent6">
              <a:lumMod val="60000"/>
              <a:lumOff val="40000"/>
            </a:schemeClr>
          </a:solidFill>
        </p:spPr>
        <p:txBody>
          <a:bodyPr wrap="square" rtlCol="0">
            <a:spAutoFit/>
          </a:bodyPr>
          <a:lstStyle/>
          <a:p>
            <a:r>
              <a:rPr kumimoji="1" lang="zh-CN" altLang="en-US" dirty="0" smtClean="0"/>
              <a:t>                 海那边服务互联网平台</a:t>
            </a:r>
            <a:endParaRPr kumimoji="1" lang="zh-CN" altLang="en-US" dirty="0"/>
          </a:p>
        </p:txBody>
      </p:sp>
      <p:sp>
        <p:nvSpPr>
          <p:cNvPr id="7" name="文本框 6"/>
          <p:cNvSpPr txBox="1"/>
          <p:nvPr/>
        </p:nvSpPr>
        <p:spPr>
          <a:xfrm>
            <a:off x="481263" y="5779040"/>
            <a:ext cx="6831264" cy="369332"/>
          </a:xfrm>
          <a:prstGeom prst="rect">
            <a:avLst/>
          </a:prstGeom>
          <a:solidFill>
            <a:schemeClr val="accent6">
              <a:lumMod val="60000"/>
              <a:lumOff val="40000"/>
            </a:schemeClr>
          </a:solidFill>
        </p:spPr>
        <p:txBody>
          <a:bodyPr wrap="square" rtlCol="0">
            <a:spAutoFit/>
          </a:bodyPr>
          <a:lstStyle/>
          <a:p>
            <a:r>
              <a:rPr kumimoji="1" lang="zh-CN" altLang="en-US" dirty="0" smtClean="0"/>
              <a:t>                            共享资源</a:t>
            </a:r>
            <a:endParaRPr kumimoji="1" lang="zh-CN" altLang="en-US" dirty="0"/>
          </a:p>
        </p:txBody>
      </p:sp>
      <p:sp>
        <p:nvSpPr>
          <p:cNvPr id="12" name="文本框 11"/>
          <p:cNvSpPr txBox="1"/>
          <p:nvPr/>
        </p:nvSpPr>
        <p:spPr>
          <a:xfrm>
            <a:off x="685800" y="4414560"/>
            <a:ext cx="985253" cy="369332"/>
          </a:xfrm>
          <a:prstGeom prst="rect">
            <a:avLst/>
          </a:prstGeom>
          <a:solidFill>
            <a:schemeClr val="accent6">
              <a:lumMod val="60000"/>
              <a:lumOff val="40000"/>
            </a:schemeClr>
          </a:solidFill>
        </p:spPr>
        <p:txBody>
          <a:bodyPr wrap="square" rtlCol="0">
            <a:spAutoFit/>
          </a:bodyPr>
          <a:lstStyle/>
          <a:p>
            <a:r>
              <a:rPr kumimoji="1" lang="zh-CN" altLang="en-US" dirty="0" smtClean="0"/>
              <a:t> </a:t>
            </a:r>
            <a:r>
              <a:rPr kumimoji="1" lang="en-US" altLang="zh-CN" dirty="0" err="1" smtClean="0"/>
              <a:t>iOS</a:t>
            </a:r>
            <a:r>
              <a:rPr kumimoji="1" lang="zh-CN" altLang="en-US" dirty="0" smtClean="0"/>
              <a:t> </a:t>
            </a:r>
            <a:r>
              <a:rPr kumimoji="1" lang="en-US" altLang="zh-CN" dirty="0" smtClean="0"/>
              <a:t>APP</a:t>
            </a:r>
            <a:endParaRPr kumimoji="1" lang="zh-CN" altLang="en-US" dirty="0"/>
          </a:p>
        </p:txBody>
      </p:sp>
      <p:sp>
        <p:nvSpPr>
          <p:cNvPr id="13" name="文本框 12"/>
          <p:cNvSpPr txBox="1"/>
          <p:nvPr/>
        </p:nvSpPr>
        <p:spPr>
          <a:xfrm>
            <a:off x="685800" y="4767191"/>
            <a:ext cx="1430423" cy="369332"/>
          </a:xfrm>
          <a:prstGeom prst="rect">
            <a:avLst/>
          </a:prstGeom>
          <a:solidFill>
            <a:schemeClr val="accent6">
              <a:lumMod val="60000"/>
              <a:lumOff val="40000"/>
            </a:schemeClr>
          </a:solidFill>
        </p:spPr>
        <p:txBody>
          <a:bodyPr wrap="square" rtlCol="0">
            <a:spAutoFit/>
          </a:bodyPr>
          <a:lstStyle/>
          <a:p>
            <a:r>
              <a:rPr kumimoji="1" lang="en-US" altLang="zh-CN" dirty="0" smtClean="0"/>
              <a:t>Android</a:t>
            </a:r>
            <a:r>
              <a:rPr kumimoji="1" lang="zh-CN" altLang="en-US" dirty="0" smtClean="0"/>
              <a:t> </a:t>
            </a:r>
            <a:r>
              <a:rPr kumimoji="1" lang="en-US" altLang="zh-CN" dirty="0" smtClean="0"/>
              <a:t>APP</a:t>
            </a:r>
            <a:r>
              <a:rPr kumimoji="1" lang="zh-CN" altLang="en-US" dirty="0" smtClean="0"/>
              <a:t> </a:t>
            </a:r>
            <a:endParaRPr kumimoji="1" lang="zh-CN" altLang="en-US" dirty="0"/>
          </a:p>
        </p:txBody>
      </p:sp>
      <p:sp>
        <p:nvSpPr>
          <p:cNvPr id="14" name="文本框 13"/>
          <p:cNvSpPr txBox="1"/>
          <p:nvPr/>
        </p:nvSpPr>
        <p:spPr>
          <a:xfrm>
            <a:off x="685800" y="5136523"/>
            <a:ext cx="917073" cy="369332"/>
          </a:xfrm>
          <a:prstGeom prst="rect">
            <a:avLst/>
          </a:prstGeom>
          <a:solidFill>
            <a:schemeClr val="accent6">
              <a:lumMod val="60000"/>
              <a:lumOff val="40000"/>
            </a:schemeClr>
          </a:solidFill>
        </p:spPr>
        <p:txBody>
          <a:bodyPr wrap="square" rtlCol="0">
            <a:spAutoFit/>
          </a:bodyPr>
          <a:lstStyle/>
          <a:p>
            <a:r>
              <a:rPr kumimoji="1" lang="zh-CN" altLang="en-US" dirty="0" smtClean="0"/>
              <a:t>小程序 </a:t>
            </a:r>
            <a:endParaRPr kumimoji="1" lang="zh-CN" altLang="en-US" dirty="0"/>
          </a:p>
        </p:txBody>
      </p:sp>
      <p:sp>
        <p:nvSpPr>
          <p:cNvPr id="15" name="文本框 14"/>
          <p:cNvSpPr txBox="1"/>
          <p:nvPr/>
        </p:nvSpPr>
        <p:spPr>
          <a:xfrm>
            <a:off x="2458457" y="3520691"/>
            <a:ext cx="1069472" cy="369332"/>
          </a:xfrm>
          <a:prstGeom prst="rect">
            <a:avLst/>
          </a:prstGeom>
          <a:solidFill>
            <a:schemeClr val="accent6">
              <a:lumMod val="60000"/>
              <a:lumOff val="40000"/>
            </a:schemeClr>
          </a:solidFill>
        </p:spPr>
        <p:txBody>
          <a:bodyPr wrap="square" rtlCol="0">
            <a:spAutoFit/>
          </a:bodyPr>
          <a:lstStyle/>
          <a:p>
            <a:r>
              <a:rPr kumimoji="1" lang="zh-CN" altLang="en-US" dirty="0" smtClean="0"/>
              <a:t> </a:t>
            </a:r>
            <a:r>
              <a:rPr kumimoji="1" lang="en-US" altLang="zh-CN" dirty="0" smtClean="0"/>
              <a:t>PC</a:t>
            </a:r>
            <a:r>
              <a:rPr kumimoji="1" lang="zh-CN" altLang="en-US" dirty="0" smtClean="0"/>
              <a:t>网站 </a:t>
            </a:r>
            <a:endParaRPr kumimoji="1" lang="zh-CN" altLang="en-US" dirty="0"/>
          </a:p>
        </p:txBody>
      </p:sp>
      <p:sp>
        <p:nvSpPr>
          <p:cNvPr id="17" name="文本框 16"/>
          <p:cNvSpPr txBox="1"/>
          <p:nvPr/>
        </p:nvSpPr>
        <p:spPr>
          <a:xfrm>
            <a:off x="685800" y="3531886"/>
            <a:ext cx="1358235" cy="369332"/>
          </a:xfrm>
          <a:prstGeom prst="rect">
            <a:avLst/>
          </a:prstGeom>
          <a:solidFill>
            <a:schemeClr val="accent6">
              <a:lumMod val="60000"/>
              <a:lumOff val="40000"/>
            </a:schemeClr>
          </a:solidFill>
        </p:spPr>
        <p:txBody>
          <a:bodyPr wrap="square" rtlCol="0">
            <a:spAutoFit/>
          </a:bodyPr>
          <a:lstStyle/>
          <a:p>
            <a:r>
              <a:rPr kumimoji="1" lang="zh-CN" altLang="en-US" dirty="0" smtClean="0"/>
              <a:t>移动端产品 </a:t>
            </a:r>
            <a:endParaRPr kumimoji="1" lang="zh-CN" altLang="en-US" dirty="0"/>
          </a:p>
        </p:txBody>
      </p:sp>
      <p:sp>
        <p:nvSpPr>
          <p:cNvPr id="18" name="文本框 17"/>
          <p:cNvSpPr txBox="1"/>
          <p:nvPr/>
        </p:nvSpPr>
        <p:spPr>
          <a:xfrm>
            <a:off x="7833894" y="3531886"/>
            <a:ext cx="1064129" cy="369332"/>
          </a:xfrm>
          <a:prstGeom prst="rect">
            <a:avLst/>
          </a:prstGeom>
          <a:solidFill>
            <a:srgbClr val="FF6600"/>
          </a:solidFill>
        </p:spPr>
        <p:txBody>
          <a:bodyPr wrap="square" rtlCol="0">
            <a:spAutoFit/>
          </a:bodyPr>
          <a:lstStyle/>
          <a:p>
            <a:r>
              <a:rPr kumimoji="1" lang="zh-CN" altLang="en-US" dirty="0"/>
              <a:t> 项目集</a:t>
            </a:r>
          </a:p>
        </p:txBody>
      </p:sp>
      <p:sp>
        <p:nvSpPr>
          <p:cNvPr id="19" name="文本框 18"/>
          <p:cNvSpPr txBox="1"/>
          <p:nvPr/>
        </p:nvSpPr>
        <p:spPr>
          <a:xfrm>
            <a:off x="7926136" y="4775272"/>
            <a:ext cx="910394" cy="369332"/>
          </a:xfrm>
          <a:prstGeom prst="rect">
            <a:avLst/>
          </a:prstGeom>
          <a:solidFill>
            <a:srgbClr val="FF6600"/>
          </a:solidFill>
        </p:spPr>
        <p:txBody>
          <a:bodyPr wrap="square" rtlCol="0">
            <a:spAutoFit/>
          </a:bodyPr>
          <a:lstStyle/>
          <a:p>
            <a:r>
              <a:rPr kumimoji="1" lang="zh-CN" altLang="en-US" dirty="0" smtClean="0"/>
              <a:t> 项目 </a:t>
            </a:r>
            <a:endParaRPr kumimoji="1" lang="zh-CN" altLang="en-US" dirty="0"/>
          </a:p>
        </p:txBody>
      </p:sp>
      <p:sp>
        <p:nvSpPr>
          <p:cNvPr id="20" name="文本框 19"/>
          <p:cNvSpPr txBox="1"/>
          <p:nvPr/>
        </p:nvSpPr>
        <p:spPr>
          <a:xfrm>
            <a:off x="7759535" y="2130425"/>
            <a:ext cx="1283371" cy="369332"/>
          </a:xfrm>
          <a:prstGeom prst="rect">
            <a:avLst/>
          </a:prstGeom>
          <a:solidFill>
            <a:srgbClr val="FF6600"/>
          </a:solidFill>
        </p:spPr>
        <p:txBody>
          <a:bodyPr wrap="square" rtlCol="0">
            <a:spAutoFit/>
          </a:bodyPr>
          <a:lstStyle/>
          <a:p>
            <a:r>
              <a:rPr kumimoji="1" lang="zh-CN" altLang="en-US" dirty="0"/>
              <a:t> </a:t>
            </a:r>
            <a:r>
              <a:rPr kumimoji="1" lang="zh-CN" altLang="en-US" dirty="0" smtClean="0"/>
              <a:t>项目组合</a:t>
            </a:r>
            <a:endParaRPr kumimoji="1" lang="zh-CN" altLang="en-US" dirty="0"/>
          </a:p>
        </p:txBody>
      </p:sp>
      <p:sp>
        <p:nvSpPr>
          <p:cNvPr id="21" name="文本框 20"/>
          <p:cNvSpPr txBox="1"/>
          <p:nvPr/>
        </p:nvSpPr>
        <p:spPr>
          <a:xfrm>
            <a:off x="3848771" y="3531886"/>
            <a:ext cx="2646948" cy="369332"/>
          </a:xfrm>
          <a:prstGeom prst="rect">
            <a:avLst/>
          </a:prstGeom>
          <a:solidFill>
            <a:schemeClr val="accent6">
              <a:lumMod val="60000"/>
              <a:lumOff val="40000"/>
            </a:schemeClr>
          </a:solidFill>
        </p:spPr>
        <p:txBody>
          <a:bodyPr wrap="square" rtlCol="0">
            <a:spAutoFit/>
          </a:bodyPr>
          <a:lstStyle/>
          <a:p>
            <a:r>
              <a:rPr kumimoji="1" lang="zh-CN" altLang="en-US" dirty="0" smtClean="0"/>
              <a:t> 大数据统计与分析系统 </a:t>
            </a:r>
            <a:endParaRPr kumimoji="1" lang="zh-CN" altLang="en-US" dirty="0"/>
          </a:p>
        </p:txBody>
      </p:sp>
      <p:sp>
        <p:nvSpPr>
          <p:cNvPr id="23" name="上箭头 22"/>
          <p:cNvSpPr/>
          <p:nvPr/>
        </p:nvSpPr>
        <p:spPr>
          <a:xfrm>
            <a:off x="8100194" y="3901218"/>
            <a:ext cx="475274" cy="698007"/>
          </a:xfrm>
          <a:prstGeom prs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上箭头 23"/>
          <p:cNvSpPr/>
          <p:nvPr/>
        </p:nvSpPr>
        <p:spPr>
          <a:xfrm>
            <a:off x="8100194" y="2650114"/>
            <a:ext cx="484632" cy="807609"/>
          </a:xfrm>
          <a:prstGeom prs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481262" y="730188"/>
            <a:ext cx="8561643" cy="1200329"/>
          </a:xfrm>
          <a:prstGeom prst="rect">
            <a:avLst/>
          </a:prstGeom>
        </p:spPr>
        <p:txBody>
          <a:bodyPr wrap="square">
            <a:spAutoFit/>
          </a:bodyPr>
          <a:lstStyle/>
          <a:p>
            <a:r>
              <a:rPr kumimoji="1" lang="zh-CN" altLang="en-US" dirty="0">
                <a:solidFill>
                  <a:srgbClr val="660066"/>
                </a:solidFill>
              </a:rPr>
              <a:t>项目是为创造独特的产品、服务或成果而进行的临时性工作</a:t>
            </a:r>
            <a:r>
              <a:rPr kumimoji="1" lang="zh-CN" altLang="en-US" dirty="0" smtClean="0">
                <a:solidFill>
                  <a:srgbClr val="660066"/>
                </a:solidFill>
              </a:rPr>
              <a:t>。</a:t>
            </a:r>
            <a:endParaRPr kumimoji="1" lang="en-US" altLang="zh-CN" dirty="0" smtClean="0">
              <a:solidFill>
                <a:srgbClr val="660066"/>
              </a:solidFill>
            </a:endParaRPr>
          </a:p>
          <a:p>
            <a:endParaRPr kumimoji="1" lang="en-US" altLang="zh-CN" dirty="0">
              <a:solidFill>
                <a:srgbClr val="660066"/>
              </a:solidFill>
            </a:endParaRPr>
          </a:p>
          <a:p>
            <a:endParaRPr kumimoji="1" lang="en-US" altLang="zh-CN" dirty="0" smtClean="0">
              <a:solidFill>
                <a:srgbClr val="660066"/>
              </a:solidFill>
            </a:endParaRPr>
          </a:p>
          <a:p>
            <a:r>
              <a:rPr kumimoji="1" lang="zh-CN" altLang="en-US" dirty="0" smtClean="0">
                <a:solidFill>
                  <a:srgbClr val="660066"/>
                </a:solidFill>
              </a:rPr>
              <a:t>项目划分：</a:t>
            </a:r>
            <a:endParaRPr kumimoji="1" lang="en-US" altLang="zh-CN" dirty="0">
              <a:solidFill>
                <a:srgbClr val="660066"/>
              </a:solidFill>
            </a:endParaRPr>
          </a:p>
        </p:txBody>
      </p:sp>
      <p:sp>
        <p:nvSpPr>
          <p:cNvPr id="22" name="文本框 21"/>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zh-CN" altLang="zh-CN" dirty="0" smtClean="0"/>
              <a:t>1</a:t>
            </a:r>
            <a:r>
              <a:rPr kumimoji="1" lang="zh-CN" altLang="en-US" dirty="0" smtClean="0"/>
              <a:t>、</a:t>
            </a:r>
            <a:r>
              <a:rPr kumimoji="1" lang="zh-CN" altLang="en-US" dirty="0" smtClean="0"/>
              <a:t>项目</a:t>
            </a:r>
            <a:r>
              <a:rPr kumimoji="1" lang="zh-CN" altLang="en-US" dirty="0"/>
              <a:t>、项目集与项目组合</a:t>
            </a:r>
            <a:endParaRPr kumimoji="1" lang="en-US" altLang="zh-CN" dirty="0"/>
          </a:p>
        </p:txBody>
      </p:sp>
    </p:spTree>
    <p:extLst>
      <p:ext uri="{BB962C8B-B14F-4D97-AF65-F5344CB8AC3E}">
        <p14:creationId xmlns:p14="http://schemas.microsoft.com/office/powerpoint/2010/main" val="8279162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4" grpId="0" animBg="1"/>
      <p:bldP spid="15" grpId="0" animBg="1"/>
      <p:bldP spid="17"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481263" y="619794"/>
            <a:ext cx="6831264"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承办奥运会</a:t>
            </a:r>
            <a:endParaRPr kumimoji="1" lang="zh-CN" altLang="en-US" dirty="0"/>
          </a:p>
        </p:txBody>
      </p:sp>
      <p:sp>
        <p:nvSpPr>
          <p:cNvPr id="7" name="文本框 6"/>
          <p:cNvSpPr txBox="1"/>
          <p:nvPr/>
        </p:nvSpPr>
        <p:spPr>
          <a:xfrm>
            <a:off x="481263" y="5269468"/>
            <a:ext cx="6831264" cy="369332"/>
          </a:xfrm>
          <a:prstGeom prst="rect">
            <a:avLst/>
          </a:prstGeom>
          <a:solidFill>
            <a:schemeClr val="accent6">
              <a:lumMod val="60000"/>
              <a:lumOff val="40000"/>
            </a:schemeClr>
          </a:solidFill>
        </p:spPr>
        <p:txBody>
          <a:bodyPr wrap="square" rtlCol="0">
            <a:spAutoFit/>
          </a:bodyPr>
          <a:lstStyle/>
          <a:p>
            <a:r>
              <a:rPr kumimoji="1" lang="zh-CN" altLang="en-US" dirty="0" smtClean="0"/>
              <a:t>                            共享资源</a:t>
            </a:r>
            <a:endParaRPr kumimoji="1" lang="zh-CN" altLang="en-US" dirty="0"/>
          </a:p>
        </p:txBody>
      </p:sp>
      <p:sp>
        <p:nvSpPr>
          <p:cNvPr id="12" name="文本框 11"/>
          <p:cNvSpPr txBox="1"/>
          <p:nvPr/>
        </p:nvSpPr>
        <p:spPr>
          <a:xfrm>
            <a:off x="685800" y="3720322"/>
            <a:ext cx="1814095" cy="369332"/>
          </a:xfrm>
          <a:prstGeom prst="rect">
            <a:avLst/>
          </a:prstGeom>
          <a:solidFill>
            <a:schemeClr val="accent6">
              <a:lumMod val="60000"/>
              <a:lumOff val="40000"/>
            </a:schemeClr>
          </a:solidFill>
        </p:spPr>
        <p:txBody>
          <a:bodyPr wrap="square" rtlCol="0">
            <a:spAutoFit/>
          </a:bodyPr>
          <a:lstStyle/>
          <a:p>
            <a:r>
              <a:rPr kumimoji="1" lang="zh-CN" altLang="en-US" dirty="0" smtClean="0"/>
              <a:t> 羽毛球馆建设</a:t>
            </a:r>
            <a:endParaRPr kumimoji="1" lang="zh-CN" altLang="en-US" dirty="0"/>
          </a:p>
        </p:txBody>
      </p:sp>
      <p:sp>
        <p:nvSpPr>
          <p:cNvPr id="13" name="文本框 12"/>
          <p:cNvSpPr txBox="1"/>
          <p:nvPr/>
        </p:nvSpPr>
        <p:spPr>
          <a:xfrm>
            <a:off x="685800" y="4090828"/>
            <a:ext cx="1430423" cy="369332"/>
          </a:xfrm>
          <a:prstGeom prst="rect">
            <a:avLst/>
          </a:prstGeom>
          <a:solidFill>
            <a:schemeClr val="accent6">
              <a:lumMod val="60000"/>
              <a:lumOff val="40000"/>
            </a:schemeClr>
          </a:solidFill>
        </p:spPr>
        <p:txBody>
          <a:bodyPr wrap="square" rtlCol="0">
            <a:spAutoFit/>
          </a:bodyPr>
          <a:lstStyle/>
          <a:p>
            <a:r>
              <a:rPr kumimoji="1" lang="zh-CN" altLang="en-US" dirty="0" smtClean="0"/>
              <a:t>游泳馆建设 </a:t>
            </a:r>
            <a:endParaRPr kumimoji="1" lang="zh-CN" altLang="en-US" dirty="0"/>
          </a:p>
        </p:txBody>
      </p:sp>
      <p:sp>
        <p:nvSpPr>
          <p:cNvPr id="14" name="文本框 13"/>
          <p:cNvSpPr txBox="1"/>
          <p:nvPr/>
        </p:nvSpPr>
        <p:spPr>
          <a:xfrm>
            <a:off x="685800" y="4460160"/>
            <a:ext cx="917073" cy="369332"/>
          </a:xfrm>
          <a:prstGeom prst="rect">
            <a:avLst/>
          </a:prstGeom>
          <a:solidFill>
            <a:schemeClr val="accent6">
              <a:lumMod val="60000"/>
              <a:lumOff val="40000"/>
            </a:schemeClr>
          </a:solidFill>
        </p:spPr>
        <p:txBody>
          <a:bodyPr wrap="square" rtlCol="0">
            <a:spAutoFit/>
          </a:bodyPr>
          <a:lstStyle/>
          <a:p>
            <a:r>
              <a:rPr kumimoji="1" lang="zh-CN" altLang="en-US" dirty="0" smtClean="0"/>
              <a:t>。。。 </a:t>
            </a:r>
            <a:endParaRPr kumimoji="1" lang="zh-CN" altLang="en-US" dirty="0"/>
          </a:p>
        </p:txBody>
      </p:sp>
      <p:sp>
        <p:nvSpPr>
          <p:cNvPr id="18" name="文本框 17"/>
          <p:cNvSpPr txBox="1"/>
          <p:nvPr/>
        </p:nvSpPr>
        <p:spPr>
          <a:xfrm>
            <a:off x="7833894" y="2533152"/>
            <a:ext cx="1064129" cy="369332"/>
          </a:xfrm>
          <a:prstGeom prst="rect">
            <a:avLst/>
          </a:prstGeom>
          <a:solidFill>
            <a:srgbClr val="FF6600"/>
          </a:solidFill>
        </p:spPr>
        <p:txBody>
          <a:bodyPr wrap="square" rtlCol="0">
            <a:spAutoFit/>
          </a:bodyPr>
          <a:lstStyle/>
          <a:p>
            <a:r>
              <a:rPr kumimoji="1" lang="zh-CN" altLang="en-US" dirty="0"/>
              <a:t> 项目集</a:t>
            </a:r>
          </a:p>
        </p:txBody>
      </p:sp>
      <p:sp>
        <p:nvSpPr>
          <p:cNvPr id="19" name="文本框 18"/>
          <p:cNvSpPr txBox="1"/>
          <p:nvPr/>
        </p:nvSpPr>
        <p:spPr>
          <a:xfrm>
            <a:off x="7926136" y="4265700"/>
            <a:ext cx="910394" cy="369332"/>
          </a:xfrm>
          <a:prstGeom prst="rect">
            <a:avLst/>
          </a:prstGeom>
          <a:solidFill>
            <a:srgbClr val="FF6600"/>
          </a:solidFill>
        </p:spPr>
        <p:txBody>
          <a:bodyPr wrap="square" rtlCol="0">
            <a:spAutoFit/>
          </a:bodyPr>
          <a:lstStyle/>
          <a:p>
            <a:r>
              <a:rPr kumimoji="1" lang="zh-CN" altLang="en-US" dirty="0" smtClean="0"/>
              <a:t> 项目 </a:t>
            </a:r>
            <a:endParaRPr kumimoji="1" lang="zh-CN" altLang="en-US" dirty="0"/>
          </a:p>
        </p:txBody>
      </p:sp>
      <p:sp>
        <p:nvSpPr>
          <p:cNvPr id="20" name="文本框 19"/>
          <p:cNvSpPr txBox="1"/>
          <p:nvPr/>
        </p:nvSpPr>
        <p:spPr>
          <a:xfrm>
            <a:off x="7772400" y="619794"/>
            <a:ext cx="1283371" cy="369332"/>
          </a:xfrm>
          <a:prstGeom prst="rect">
            <a:avLst/>
          </a:prstGeom>
          <a:solidFill>
            <a:srgbClr val="FF6600"/>
          </a:solidFill>
        </p:spPr>
        <p:txBody>
          <a:bodyPr wrap="square" rtlCol="0">
            <a:spAutoFit/>
          </a:bodyPr>
          <a:lstStyle/>
          <a:p>
            <a:r>
              <a:rPr kumimoji="1" lang="zh-CN" altLang="en-US" dirty="0"/>
              <a:t> </a:t>
            </a:r>
            <a:r>
              <a:rPr kumimoji="1" lang="zh-CN" altLang="en-US" dirty="0" smtClean="0"/>
              <a:t>项目组合</a:t>
            </a:r>
            <a:endParaRPr kumimoji="1" lang="zh-CN" altLang="en-US" dirty="0"/>
          </a:p>
        </p:txBody>
      </p:sp>
      <p:sp>
        <p:nvSpPr>
          <p:cNvPr id="23" name="上箭头 22"/>
          <p:cNvSpPr/>
          <p:nvPr/>
        </p:nvSpPr>
        <p:spPr>
          <a:xfrm>
            <a:off x="8090836" y="3111246"/>
            <a:ext cx="484632" cy="978408"/>
          </a:xfrm>
          <a:prstGeom prs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上箭头 23"/>
          <p:cNvSpPr/>
          <p:nvPr/>
        </p:nvSpPr>
        <p:spPr>
          <a:xfrm>
            <a:off x="8100194" y="1156362"/>
            <a:ext cx="484632" cy="1249954"/>
          </a:xfrm>
          <a:prstGeom prs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481263" y="2495539"/>
            <a:ext cx="2847474"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奥运体育馆建设</a:t>
            </a:r>
            <a:endParaRPr kumimoji="1" lang="zh-CN" altLang="en-US" dirty="0"/>
          </a:p>
        </p:txBody>
      </p:sp>
      <p:sp>
        <p:nvSpPr>
          <p:cNvPr id="25" name="文本框 24"/>
          <p:cNvSpPr txBox="1"/>
          <p:nvPr/>
        </p:nvSpPr>
        <p:spPr>
          <a:xfrm>
            <a:off x="3523916" y="2495539"/>
            <a:ext cx="954505"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治安</a:t>
            </a:r>
            <a:endParaRPr kumimoji="1" lang="zh-CN" altLang="en-US" dirty="0"/>
          </a:p>
        </p:txBody>
      </p:sp>
      <p:sp>
        <p:nvSpPr>
          <p:cNvPr id="26" name="文本框 25"/>
          <p:cNvSpPr txBox="1"/>
          <p:nvPr/>
        </p:nvSpPr>
        <p:spPr>
          <a:xfrm>
            <a:off x="6395454" y="2495539"/>
            <a:ext cx="917073" cy="369332"/>
          </a:xfrm>
          <a:prstGeom prst="rect">
            <a:avLst/>
          </a:prstGeom>
          <a:solidFill>
            <a:schemeClr val="accent6">
              <a:lumMod val="60000"/>
              <a:lumOff val="40000"/>
            </a:schemeClr>
          </a:solidFill>
        </p:spPr>
        <p:txBody>
          <a:bodyPr wrap="square" rtlCol="0">
            <a:spAutoFit/>
          </a:bodyPr>
          <a:lstStyle/>
          <a:p>
            <a:r>
              <a:rPr kumimoji="1" lang="zh-CN" altLang="en-US" dirty="0" smtClean="0"/>
              <a:t>。。。 </a:t>
            </a:r>
            <a:endParaRPr kumimoji="1" lang="zh-CN" altLang="en-US" dirty="0"/>
          </a:p>
        </p:txBody>
      </p:sp>
      <p:sp>
        <p:nvSpPr>
          <p:cNvPr id="27" name="文本框 26"/>
          <p:cNvSpPr txBox="1"/>
          <p:nvPr/>
        </p:nvSpPr>
        <p:spPr>
          <a:xfrm>
            <a:off x="4740442" y="2495539"/>
            <a:ext cx="1275347"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便民设施</a:t>
            </a:r>
            <a:endParaRPr kumimoji="1" lang="zh-CN" altLang="en-US" dirty="0"/>
          </a:p>
        </p:txBody>
      </p:sp>
    </p:spTree>
    <p:extLst>
      <p:ext uri="{BB962C8B-B14F-4D97-AF65-F5344CB8AC3E}">
        <p14:creationId xmlns:p14="http://schemas.microsoft.com/office/powerpoint/2010/main" val="3271342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dissolve">
                                      <p:cBhvr>
                                        <p:cTn id="29" dur="500"/>
                                        <p:tgtEl>
                                          <p:spTgt spid="2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4" grpId="0" animBg="1"/>
      <p:bldP spid="22" grpId="0" animBg="1"/>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526950" y="824753"/>
            <a:ext cx="8258461" cy="369332"/>
          </a:xfrm>
          <a:prstGeom prst="rect">
            <a:avLst/>
          </a:prstGeom>
          <a:noFill/>
        </p:spPr>
        <p:txBody>
          <a:bodyPr wrap="square" rtlCol="0">
            <a:spAutoFit/>
          </a:bodyPr>
          <a:lstStyle/>
          <a:p>
            <a:r>
              <a:rPr kumimoji="1" lang="zh-CN" altLang="en-US" dirty="0" smtClean="0">
                <a:solidFill>
                  <a:srgbClr val="660066"/>
                </a:solidFill>
              </a:rPr>
              <a:t>项目管理就是将知识、技能、工具与技术应用于项目活动中，以完成项目。</a:t>
            </a:r>
            <a:endParaRPr kumimoji="1" lang="zh-CN" altLang="en-US" dirty="0">
              <a:solidFill>
                <a:srgbClr val="660066"/>
              </a:solidFill>
            </a:endParaRPr>
          </a:p>
        </p:txBody>
      </p:sp>
      <p:sp>
        <p:nvSpPr>
          <p:cNvPr id="7" name="文本框 6"/>
          <p:cNvSpPr txBox="1"/>
          <p:nvPr/>
        </p:nvSpPr>
        <p:spPr>
          <a:xfrm>
            <a:off x="2892927" y="2124395"/>
            <a:ext cx="2708441" cy="369332"/>
          </a:xfrm>
          <a:prstGeom prst="rect">
            <a:avLst/>
          </a:prstGeom>
          <a:solidFill>
            <a:schemeClr val="accent6">
              <a:lumMod val="60000"/>
              <a:lumOff val="40000"/>
            </a:schemeClr>
          </a:solidFill>
        </p:spPr>
        <p:txBody>
          <a:bodyPr wrap="square" rtlCol="0">
            <a:spAutoFit/>
          </a:bodyPr>
          <a:lstStyle/>
          <a:p>
            <a:pPr algn="ctr"/>
            <a:r>
              <a:rPr kumimoji="1" lang="zh-CN" altLang="en-US" dirty="0"/>
              <a:t> </a:t>
            </a:r>
            <a:r>
              <a:rPr kumimoji="1" lang="zh-CN" altLang="en-US" dirty="0" smtClean="0"/>
              <a:t>项目管理最终要达成</a:t>
            </a:r>
            <a:endParaRPr kumimoji="1" lang="zh-CN" altLang="en-US" dirty="0"/>
          </a:p>
        </p:txBody>
      </p:sp>
      <p:sp>
        <p:nvSpPr>
          <p:cNvPr id="4" name="椭圆 3"/>
          <p:cNvSpPr/>
          <p:nvPr/>
        </p:nvSpPr>
        <p:spPr>
          <a:xfrm>
            <a:off x="828841" y="2830095"/>
            <a:ext cx="2299369" cy="2112210"/>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accent6">
                  <a:lumMod val="60000"/>
                  <a:lumOff val="40000"/>
                </a:schemeClr>
              </a:solidFill>
            </a:endParaRPr>
          </a:p>
        </p:txBody>
      </p:sp>
      <p:sp>
        <p:nvSpPr>
          <p:cNvPr id="9" name="文本框 8"/>
          <p:cNvSpPr txBox="1"/>
          <p:nvPr/>
        </p:nvSpPr>
        <p:spPr>
          <a:xfrm>
            <a:off x="887664" y="5347368"/>
            <a:ext cx="2240546"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要符合 </a:t>
            </a:r>
            <a:r>
              <a:rPr kumimoji="1" lang="en-US" altLang="zh-CN" dirty="0" smtClean="0"/>
              <a:t>SMART</a:t>
            </a:r>
            <a:r>
              <a:rPr kumimoji="1" lang="zh-CN" altLang="en-US" dirty="0" smtClean="0"/>
              <a:t> 原则</a:t>
            </a:r>
            <a:endParaRPr kumimoji="1" lang="zh-CN" altLang="en-US" dirty="0"/>
          </a:p>
        </p:txBody>
      </p:sp>
      <p:sp>
        <p:nvSpPr>
          <p:cNvPr id="10" name="文本框 9"/>
          <p:cNvSpPr txBox="1"/>
          <p:nvPr/>
        </p:nvSpPr>
        <p:spPr>
          <a:xfrm>
            <a:off x="1515980" y="3729789"/>
            <a:ext cx="943809" cy="374316"/>
          </a:xfrm>
          <a:prstGeom prst="rect">
            <a:avLst/>
          </a:prstGeom>
          <a:noFill/>
        </p:spPr>
        <p:txBody>
          <a:bodyPr wrap="square" rtlCol="0">
            <a:spAutoFit/>
          </a:bodyPr>
          <a:lstStyle/>
          <a:p>
            <a:pPr algn="ctr"/>
            <a:r>
              <a:rPr kumimoji="1" lang="zh-CN" altLang="en-US" dirty="0" smtClean="0"/>
              <a:t>目标</a:t>
            </a:r>
            <a:endParaRPr kumimoji="1" lang="zh-CN" altLang="en-US" dirty="0"/>
          </a:p>
        </p:txBody>
      </p:sp>
      <p:sp>
        <p:nvSpPr>
          <p:cNvPr id="11" name="椭圆 10"/>
          <p:cNvSpPr/>
          <p:nvPr/>
        </p:nvSpPr>
        <p:spPr>
          <a:xfrm>
            <a:off x="5700295" y="2830095"/>
            <a:ext cx="2299369" cy="2112210"/>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accent6">
                  <a:lumMod val="60000"/>
                  <a:lumOff val="40000"/>
                </a:schemeClr>
              </a:solidFill>
            </a:endParaRPr>
          </a:p>
        </p:txBody>
      </p:sp>
      <p:sp>
        <p:nvSpPr>
          <p:cNvPr id="12" name="文本框 11"/>
          <p:cNvSpPr txBox="1"/>
          <p:nvPr/>
        </p:nvSpPr>
        <p:spPr>
          <a:xfrm>
            <a:off x="5759118" y="5347368"/>
            <a:ext cx="2240546"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有形的与无形的</a:t>
            </a:r>
            <a:endParaRPr kumimoji="1" lang="zh-CN" altLang="en-US" dirty="0"/>
          </a:p>
        </p:txBody>
      </p:sp>
      <p:sp>
        <p:nvSpPr>
          <p:cNvPr id="13" name="文本框 12"/>
          <p:cNvSpPr txBox="1"/>
          <p:nvPr/>
        </p:nvSpPr>
        <p:spPr>
          <a:xfrm>
            <a:off x="6387434" y="3563034"/>
            <a:ext cx="943809" cy="646331"/>
          </a:xfrm>
          <a:prstGeom prst="rect">
            <a:avLst/>
          </a:prstGeom>
          <a:noFill/>
        </p:spPr>
        <p:txBody>
          <a:bodyPr wrap="square" rtlCol="0">
            <a:spAutoFit/>
          </a:bodyPr>
          <a:lstStyle/>
          <a:p>
            <a:pPr algn="ctr"/>
            <a:r>
              <a:rPr kumimoji="1" lang="zh-CN" altLang="en-US" dirty="0" smtClean="0"/>
              <a:t>创造商业价值</a:t>
            </a:r>
            <a:endParaRPr kumimoji="1" lang="zh-CN" altLang="en-US" dirty="0"/>
          </a:p>
        </p:txBody>
      </p:sp>
      <p:sp>
        <p:nvSpPr>
          <p:cNvPr id="14" name="文本框 13"/>
          <p:cNvSpPr txBox="1"/>
          <p:nvPr/>
        </p:nvSpPr>
        <p:spPr>
          <a:xfrm>
            <a:off x="63542" y="193858"/>
            <a:ext cx="5539752" cy="369332"/>
          </a:xfrm>
          <a:prstGeom prst="rect">
            <a:avLst/>
          </a:prstGeom>
          <a:gradFill flip="none" rotWithShape="1">
            <a:gsLst>
              <a:gs pos="0">
                <a:schemeClr val="accent6">
                  <a:lumMod val="75000"/>
                </a:schemeClr>
              </a:gs>
              <a:gs pos="100000">
                <a:srgbClr val="FFFFFF"/>
              </a:gs>
            </a:gsLst>
            <a:lin ang="0" scaled="1"/>
            <a:tileRect/>
          </a:gradFill>
          <a:ln>
            <a:gradFill flip="none" rotWithShape="1">
              <a:gsLst>
                <a:gs pos="0">
                  <a:schemeClr val="accent6">
                    <a:lumMod val="75000"/>
                    <a:alpha val="50000"/>
                  </a:schemeClr>
                </a:gs>
                <a:gs pos="100000">
                  <a:srgbClr val="FFFFFF"/>
                </a:gs>
              </a:gsLst>
              <a:lin ang="0" scaled="1"/>
              <a:tileRect/>
            </a:gradFill>
          </a:ln>
        </p:spPr>
        <p:txBody>
          <a:bodyPr wrap="square" rtlCol="0">
            <a:spAutoFit/>
          </a:bodyPr>
          <a:lstStyle/>
          <a:p>
            <a:r>
              <a:rPr kumimoji="1" lang="en-US" altLang="zh-CN" dirty="0" smtClean="0"/>
              <a:t>2</a:t>
            </a:r>
            <a:r>
              <a:rPr kumimoji="1" lang="zh-CN" altLang="en-US" dirty="0" smtClean="0"/>
              <a:t>、</a:t>
            </a:r>
            <a:r>
              <a:rPr kumimoji="1" lang="zh-CN" altLang="en-US" dirty="0" smtClean="0"/>
              <a:t>项目</a:t>
            </a:r>
            <a:r>
              <a:rPr kumimoji="1" lang="zh-CN" altLang="en-US" dirty="0" smtClean="0"/>
              <a:t>管理</a:t>
            </a:r>
            <a:endParaRPr kumimoji="1" lang="en-US" altLang="zh-CN" dirty="0"/>
          </a:p>
        </p:txBody>
      </p:sp>
      <p:sp>
        <p:nvSpPr>
          <p:cNvPr id="8" name="文本框 7"/>
          <p:cNvSpPr txBox="1"/>
          <p:nvPr/>
        </p:nvSpPr>
        <p:spPr>
          <a:xfrm>
            <a:off x="526950" y="1419412"/>
            <a:ext cx="7313864" cy="369332"/>
          </a:xfrm>
          <a:prstGeom prst="rect">
            <a:avLst/>
          </a:prstGeom>
          <a:noFill/>
        </p:spPr>
        <p:txBody>
          <a:bodyPr wrap="square" rtlCol="0">
            <a:spAutoFit/>
          </a:bodyPr>
          <a:lstStyle/>
          <a:p>
            <a:r>
              <a:rPr kumimoji="1" lang="zh-CN" altLang="en-US" dirty="0" smtClean="0">
                <a:solidFill>
                  <a:srgbClr val="FF6600"/>
                </a:solidFill>
              </a:rPr>
              <a:t>将项目推进</a:t>
            </a:r>
            <a:r>
              <a:rPr kumimoji="1" lang="en-US" altLang="zh-CN" dirty="0" smtClean="0">
                <a:solidFill>
                  <a:srgbClr val="FF6600"/>
                </a:solidFill>
              </a:rPr>
              <a:t>/</a:t>
            </a:r>
            <a:r>
              <a:rPr kumimoji="1" lang="zh-CN" altLang="en-US" dirty="0" smtClean="0">
                <a:solidFill>
                  <a:srgbClr val="FF6600"/>
                </a:solidFill>
              </a:rPr>
              <a:t>管理过程中松散的知识转化为结构化的知识，形成体系。</a:t>
            </a:r>
            <a:endParaRPr kumimoji="1" lang="zh-CN" altLang="en-US" dirty="0">
              <a:solidFill>
                <a:srgbClr val="FF6600"/>
              </a:solidFill>
            </a:endParaRPr>
          </a:p>
        </p:txBody>
      </p:sp>
    </p:spTree>
    <p:extLst>
      <p:ext uri="{BB962C8B-B14F-4D97-AF65-F5344CB8AC3E}">
        <p14:creationId xmlns:p14="http://schemas.microsoft.com/office/powerpoint/2010/main" val="1060920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4" grpId="0" animBg="1"/>
      <p:bldP spid="9" grpId="1" animBg="1"/>
      <p:bldP spid="10" grpId="0"/>
      <p:bldP spid="11" grpId="0" animBg="1"/>
      <p:bldP spid="12" grpId="1"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899895" y="854452"/>
            <a:ext cx="1882103" cy="369332"/>
          </a:xfrm>
          <a:prstGeom prst="rect">
            <a:avLst/>
          </a:prstGeom>
          <a:solidFill>
            <a:srgbClr val="FF6600"/>
          </a:solidFill>
        </p:spPr>
        <p:txBody>
          <a:bodyPr wrap="square" rtlCol="0">
            <a:spAutoFit/>
          </a:bodyPr>
          <a:lstStyle/>
          <a:p>
            <a:pPr algn="ctr"/>
            <a:r>
              <a:rPr kumimoji="1" lang="zh-CN" altLang="en-US" dirty="0"/>
              <a:t> </a:t>
            </a:r>
            <a:r>
              <a:rPr kumimoji="1" lang="en-US" altLang="zh-CN" dirty="0"/>
              <a:t>SMART</a:t>
            </a:r>
            <a:r>
              <a:rPr kumimoji="1" lang="zh-CN" altLang="en-US" dirty="0"/>
              <a:t> 原则</a:t>
            </a:r>
          </a:p>
        </p:txBody>
      </p:sp>
      <p:sp>
        <p:nvSpPr>
          <p:cNvPr id="7" name="文本框 6"/>
          <p:cNvSpPr txBox="1"/>
          <p:nvPr/>
        </p:nvSpPr>
        <p:spPr>
          <a:xfrm>
            <a:off x="899895" y="1739381"/>
            <a:ext cx="3191244" cy="369332"/>
          </a:xfrm>
          <a:prstGeom prst="rect">
            <a:avLst/>
          </a:prstGeom>
          <a:solidFill>
            <a:schemeClr val="accent6">
              <a:lumMod val="60000"/>
              <a:lumOff val="40000"/>
            </a:schemeClr>
          </a:solidFill>
        </p:spPr>
        <p:txBody>
          <a:bodyPr wrap="square" rtlCol="0">
            <a:spAutoFit/>
          </a:bodyPr>
          <a:lstStyle/>
          <a:p>
            <a:r>
              <a:rPr kumimoji="1" lang="en-US" altLang="zh-CN" dirty="0" smtClean="0"/>
              <a:t>Specific(</a:t>
            </a:r>
            <a:r>
              <a:rPr kumimoji="1" lang="zh-CN" altLang="en-US" dirty="0" smtClean="0"/>
              <a:t>具体的、明确的</a:t>
            </a:r>
            <a:r>
              <a:rPr kumimoji="1" lang="en-US" altLang="zh-CN" dirty="0" smtClean="0"/>
              <a:t>) </a:t>
            </a:r>
            <a:endParaRPr kumimoji="1" lang="zh-CN" altLang="en-US" dirty="0"/>
          </a:p>
        </p:txBody>
      </p:sp>
      <p:sp>
        <p:nvSpPr>
          <p:cNvPr id="8" name="文本框 7"/>
          <p:cNvSpPr txBox="1"/>
          <p:nvPr/>
        </p:nvSpPr>
        <p:spPr>
          <a:xfrm>
            <a:off x="899895" y="2646153"/>
            <a:ext cx="3191244" cy="369332"/>
          </a:xfrm>
          <a:prstGeom prst="rect">
            <a:avLst/>
          </a:prstGeom>
          <a:solidFill>
            <a:schemeClr val="accent6">
              <a:lumMod val="60000"/>
              <a:lumOff val="40000"/>
            </a:schemeClr>
          </a:solidFill>
        </p:spPr>
        <p:txBody>
          <a:bodyPr wrap="square" rtlCol="0">
            <a:spAutoFit/>
          </a:bodyPr>
          <a:lstStyle/>
          <a:p>
            <a:r>
              <a:rPr kumimoji="1" lang="en-US" altLang="zh-CN" dirty="0" smtClean="0"/>
              <a:t>Measurable(</a:t>
            </a:r>
            <a:r>
              <a:rPr kumimoji="1" lang="zh-CN" altLang="en-US" dirty="0" smtClean="0"/>
              <a:t>可衡量</a:t>
            </a:r>
            <a:r>
              <a:rPr kumimoji="1" lang="en-US" altLang="zh-CN" dirty="0" smtClean="0"/>
              <a:t>)</a:t>
            </a:r>
            <a:endParaRPr kumimoji="1" lang="zh-CN" altLang="en-US" dirty="0"/>
          </a:p>
        </p:txBody>
      </p:sp>
      <p:sp>
        <p:nvSpPr>
          <p:cNvPr id="9" name="文本框 8"/>
          <p:cNvSpPr txBox="1"/>
          <p:nvPr/>
        </p:nvSpPr>
        <p:spPr>
          <a:xfrm>
            <a:off x="899895" y="3600450"/>
            <a:ext cx="3191244" cy="369332"/>
          </a:xfrm>
          <a:prstGeom prst="rect">
            <a:avLst/>
          </a:prstGeom>
          <a:solidFill>
            <a:schemeClr val="accent6">
              <a:lumMod val="60000"/>
              <a:lumOff val="40000"/>
            </a:schemeClr>
          </a:solidFill>
        </p:spPr>
        <p:txBody>
          <a:bodyPr wrap="square" rtlCol="0">
            <a:spAutoFit/>
          </a:bodyPr>
          <a:lstStyle/>
          <a:p>
            <a:r>
              <a:rPr kumimoji="1" lang="en-US" altLang="zh-CN" dirty="0"/>
              <a:t>Achievable</a:t>
            </a:r>
            <a:r>
              <a:rPr kumimoji="1" lang="en-US" altLang="zh-CN" dirty="0" smtClean="0"/>
              <a:t>(</a:t>
            </a:r>
            <a:r>
              <a:rPr kumimoji="1" lang="zh-CN" altLang="en-US" dirty="0" smtClean="0"/>
              <a:t>可达成</a:t>
            </a:r>
            <a:r>
              <a:rPr kumimoji="1" lang="en-US" altLang="zh-CN" dirty="0" smtClean="0"/>
              <a:t>)  </a:t>
            </a:r>
            <a:endParaRPr kumimoji="1" lang="zh-CN" altLang="en-US" dirty="0"/>
          </a:p>
        </p:txBody>
      </p:sp>
      <p:sp>
        <p:nvSpPr>
          <p:cNvPr id="10" name="文本框 9"/>
          <p:cNvSpPr txBox="1"/>
          <p:nvPr/>
        </p:nvSpPr>
        <p:spPr>
          <a:xfrm>
            <a:off x="899895" y="4562804"/>
            <a:ext cx="3191244" cy="369332"/>
          </a:xfrm>
          <a:prstGeom prst="rect">
            <a:avLst/>
          </a:prstGeom>
          <a:solidFill>
            <a:schemeClr val="accent6">
              <a:lumMod val="60000"/>
              <a:lumOff val="40000"/>
            </a:schemeClr>
          </a:solidFill>
        </p:spPr>
        <p:txBody>
          <a:bodyPr wrap="square" rtlCol="0">
            <a:spAutoFit/>
          </a:bodyPr>
          <a:lstStyle/>
          <a:p>
            <a:r>
              <a:rPr kumimoji="1" lang="en-US" altLang="zh-CN" dirty="0"/>
              <a:t>Relevant</a:t>
            </a:r>
            <a:r>
              <a:rPr kumimoji="1" lang="en-US" altLang="zh-CN" dirty="0" smtClean="0"/>
              <a:t>(</a:t>
            </a:r>
            <a:r>
              <a:rPr kumimoji="1" lang="zh-CN" altLang="en-US" dirty="0" smtClean="0"/>
              <a:t>相关</a:t>
            </a:r>
            <a:r>
              <a:rPr kumimoji="1" lang="en-US" altLang="zh-CN" dirty="0" smtClean="0"/>
              <a:t>)</a:t>
            </a:r>
            <a:endParaRPr kumimoji="1" lang="zh-CN" altLang="en-US" dirty="0"/>
          </a:p>
        </p:txBody>
      </p:sp>
      <p:sp>
        <p:nvSpPr>
          <p:cNvPr id="11" name="文本框 10"/>
          <p:cNvSpPr txBox="1"/>
          <p:nvPr/>
        </p:nvSpPr>
        <p:spPr>
          <a:xfrm>
            <a:off x="899895" y="5454134"/>
            <a:ext cx="3191244" cy="369332"/>
          </a:xfrm>
          <a:prstGeom prst="rect">
            <a:avLst/>
          </a:prstGeom>
          <a:solidFill>
            <a:schemeClr val="accent6">
              <a:lumMod val="60000"/>
              <a:lumOff val="40000"/>
            </a:schemeClr>
          </a:solidFill>
        </p:spPr>
        <p:txBody>
          <a:bodyPr wrap="square" rtlCol="0">
            <a:spAutoFit/>
          </a:bodyPr>
          <a:lstStyle/>
          <a:p>
            <a:r>
              <a:rPr kumimoji="1" lang="en-US" altLang="zh-CN" dirty="0" smtClean="0"/>
              <a:t>Time-Bound(</a:t>
            </a:r>
            <a:r>
              <a:rPr kumimoji="1" lang="zh-CN" altLang="en-US" dirty="0" smtClean="0"/>
              <a:t>时间限定</a:t>
            </a:r>
            <a:r>
              <a:rPr kumimoji="1" lang="en-US" altLang="zh-CN" dirty="0" smtClean="0"/>
              <a:t>)</a:t>
            </a:r>
            <a:endParaRPr kumimoji="1" lang="zh-CN" altLang="en-US" dirty="0"/>
          </a:p>
        </p:txBody>
      </p:sp>
    </p:spTree>
    <p:extLst>
      <p:ext uri="{BB962C8B-B14F-4D97-AF65-F5344CB8AC3E}">
        <p14:creationId xmlns:p14="http://schemas.microsoft.com/office/powerpoint/2010/main" val="1457508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p:nvSpPr>
        <p:spPr>
          <a:xfrm>
            <a:off x="481263" y="989126"/>
            <a:ext cx="2700422" cy="369332"/>
          </a:xfrm>
          <a:prstGeom prst="rect">
            <a:avLst/>
          </a:prstGeom>
          <a:solidFill>
            <a:srgbClr val="FF6600"/>
          </a:solidFill>
        </p:spPr>
        <p:txBody>
          <a:bodyPr wrap="square" rtlCol="0">
            <a:spAutoFit/>
          </a:bodyPr>
          <a:lstStyle/>
          <a:p>
            <a:r>
              <a:rPr kumimoji="1" lang="zh-CN" altLang="en-US" dirty="0"/>
              <a:t> </a:t>
            </a:r>
            <a:r>
              <a:rPr kumimoji="1" lang="zh-CN" altLang="en-US" dirty="0" smtClean="0"/>
              <a:t>战略与项目管理的关系：</a:t>
            </a:r>
            <a:endParaRPr kumimoji="1" lang="zh-CN" altLang="en-US" dirty="0"/>
          </a:p>
        </p:txBody>
      </p:sp>
      <p:sp>
        <p:nvSpPr>
          <p:cNvPr id="8" name="文本框 7"/>
          <p:cNvSpPr txBox="1"/>
          <p:nvPr/>
        </p:nvSpPr>
        <p:spPr>
          <a:xfrm>
            <a:off x="481262" y="1945759"/>
            <a:ext cx="2700423"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战略</a:t>
            </a:r>
            <a:endParaRPr kumimoji="1" lang="zh-CN" altLang="en-US" dirty="0"/>
          </a:p>
        </p:txBody>
      </p:sp>
      <p:sp>
        <p:nvSpPr>
          <p:cNvPr id="9" name="文本框 8"/>
          <p:cNvSpPr txBox="1"/>
          <p:nvPr/>
        </p:nvSpPr>
        <p:spPr>
          <a:xfrm>
            <a:off x="481263" y="5052580"/>
            <a:ext cx="2700422"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项目管理</a:t>
            </a:r>
            <a:endParaRPr kumimoji="1" lang="zh-CN" altLang="en-US" dirty="0"/>
          </a:p>
        </p:txBody>
      </p:sp>
      <p:cxnSp>
        <p:nvCxnSpPr>
          <p:cNvPr id="10" name="直线箭头连接符 9"/>
          <p:cNvCxnSpPr/>
          <p:nvPr/>
        </p:nvCxnSpPr>
        <p:spPr>
          <a:xfrm flipH="1">
            <a:off x="1938421" y="2315091"/>
            <a:ext cx="26737" cy="26328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p:nvPr/>
        </p:nvCxnSpPr>
        <p:spPr>
          <a:xfrm flipV="1">
            <a:off x="1737894" y="2343819"/>
            <a:ext cx="53474" cy="26041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855579" y="3154947"/>
            <a:ext cx="735263" cy="1200329"/>
          </a:xfrm>
          <a:prstGeom prst="rect">
            <a:avLst/>
          </a:prstGeom>
          <a:noFill/>
        </p:spPr>
        <p:txBody>
          <a:bodyPr wrap="square" rtlCol="0">
            <a:spAutoFit/>
          </a:bodyPr>
          <a:lstStyle/>
          <a:p>
            <a:r>
              <a:rPr kumimoji="1" lang="zh-CN" altLang="en-US" dirty="0" smtClean="0"/>
              <a:t>支持战略目标实现</a:t>
            </a:r>
            <a:endParaRPr kumimoji="1" lang="zh-CN" altLang="en-US" dirty="0"/>
          </a:p>
        </p:txBody>
      </p:sp>
      <p:sp>
        <p:nvSpPr>
          <p:cNvPr id="15" name="文本框 14"/>
          <p:cNvSpPr txBox="1"/>
          <p:nvPr/>
        </p:nvSpPr>
        <p:spPr>
          <a:xfrm>
            <a:off x="2090956" y="3382210"/>
            <a:ext cx="735263" cy="646331"/>
          </a:xfrm>
          <a:prstGeom prst="rect">
            <a:avLst/>
          </a:prstGeom>
          <a:noFill/>
        </p:spPr>
        <p:txBody>
          <a:bodyPr wrap="square" rtlCol="0">
            <a:spAutoFit/>
          </a:bodyPr>
          <a:lstStyle/>
          <a:p>
            <a:r>
              <a:rPr kumimoji="1" lang="zh-CN" altLang="en-US" dirty="0" smtClean="0"/>
              <a:t>筛选</a:t>
            </a:r>
            <a:r>
              <a:rPr kumimoji="1" lang="en-US" altLang="zh-CN" dirty="0" smtClean="0"/>
              <a:t>/</a:t>
            </a:r>
            <a:r>
              <a:rPr kumimoji="1" lang="zh-CN" altLang="en-US" dirty="0" smtClean="0"/>
              <a:t>推进</a:t>
            </a:r>
            <a:endParaRPr kumimoji="1" lang="zh-CN" altLang="en-US" dirty="0"/>
          </a:p>
        </p:txBody>
      </p:sp>
      <p:sp>
        <p:nvSpPr>
          <p:cNvPr id="16" name="文本框 15"/>
          <p:cNvSpPr txBox="1"/>
          <p:nvPr/>
        </p:nvSpPr>
        <p:spPr>
          <a:xfrm>
            <a:off x="5299242" y="989126"/>
            <a:ext cx="2700422" cy="369332"/>
          </a:xfrm>
          <a:prstGeom prst="rect">
            <a:avLst/>
          </a:prstGeom>
          <a:solidFill>
            <a:srgbClr val="FF6600"/>
          </a:solidFill>
        </p:spPr>
        <p:txBody>
          <a:bodyPr wrap="square" rtlCol="0">
            <a:spAutoFit/>
          </a:bodyPr>
          <a:lstStyle/>
          <a:p>
            <a:r>
              <a:rPr kumimoji="1" lang="zh-CN" altLang="en-US" dirty="0" smtClean="0"/>
              <a:t>项目管理推进项目的好处：</a:t>
            </a:r>
            <a:endParaRPr kumimoji="1" lang="zh-CN" altLang="en-US" dirty="0"/>
          </a:p>
        </p:txBody>
      </p:sp>
      <p:sp>
        <p:nvSpPr>
          <p:cNvPr id="17" name="文本框 16"/>
          <p:cNvSpPr txBox="1"/>
          <p:nvPr/>
        </p:nvSpPr>
        <p:spPr>
          <a:xfrm>
            <a:off x="5299241" y="1945759"/>
            <a:ext cx="2700423"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以市场为导向</a:t>
            </a:r>
            <a:endParaRPr kumimoji="1" lang="zh-CN" altLang="en-US" dirty="0"/>
          </a:p>
        </p:txBody>
      </p:sp>
      <p:sp>
        <p:nvSpPr>
          <p:cNvPr id="18" name="文本框 17"/>
          <p:cNvSpPr txBox="1"/>
          <p:nvPr/>
        </p:nvSpPr>
        <p:spPr>
          <a:xfrm>
            <a:off x="5299241" y="2785615"/>
            <a:ext cx="2700423"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以结果为导向</a:t>
            </a:r>
            <a:endParaRPr kumimoji="1" lang="zh-CN" altLang="en-US" dirty="0"/>
          </a:p>
        </p:txBody>
      </p:sp>
      <p:sp>
        <p:nvSpPr>
          <p:cNvPr id="19" name="文本框 18"/>
          <p:cNvSpPr txBox="1"/>
          <p:nvPr/>
        </p:nvSpPr>
        <p:spPr>
          <a:xfrm>
            <a:off x="5299241" y="3886200"/>
            <a:ext cx="2700423"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以客户为导向</a:t>
            </a:r>
            <a:endParaRPr kumimoji="1" lang="zh-CN" altLang="en-US" dirty="0"/>
          </a:p>
        </p:txBody>
      </p:sp>
      <p:sp>
        <p:nvSpPr>
          <p:cNvPr id="20" name="文本框 19"/>
          <p:cNvSpPr txBox="1"/>
          <p:nvPr/>
        </p:nvSpPr>
        <p:spPr>
          <a:xfrm>
            <a:off x="5299242" y="5052580"/>
            <a:ext cx="3158958" cy="369332"/>
          </a:xfrm>
          <a:prstGeom prst="rect">
            <a:avLst/>
          </a:prstGeom>
          <a:solidFill>
            <a:schemeClr val="accent6">
              <a:lumMod val="60000"/>
              <a:lumOff val="40000"/>
            </a:schemeClr>
          </a:solidFill>
        </p:spPr>
        <p:txBody>
          <a:bodyPr wrap="square" rtlCol="0">
            <a:spAutoFit/>
          </a:bodyPr>
          <a:lstStyle/>
          <a:p>
            <a:pPr algn="ctr"/>
            <a:r>
              <a:rPr kumimoji="1" lang="zh-CN" altLang="en-US" dirty="0" smtClean="0"/>
              <a:t>项目商业价值尽可能最大化</a:t>
            </a:r>
            <a:endParaRPr kumimoji="1" lang="zh-CN" altLang="en-US" dirty="0"/>
          </a:p>
        </p:txBody>
      </p:sp>
      <p:sp>
        <p:nvSpPr>
          <p:cNvPr id="4" name="文本框 3"/>
          <p:cNvSpPr txBox="1"/>
          <p:nvPr/>
        </p:nvSpPr>
        <p:spPr>
          <a:xfrm>
            <a:off x="2765198" y="2493227"/>
            <a:ext cx="1908379" cy="1323439"/>
          </a:xfrm>
          <a:prstGeom prst="rect">
            <a:avLst/>
          </a:prstGeom>
          <a:noFill/>
        </p:spPr>
        <p:txBody>
          <a:bodyPr wrap="square" rtlCol="0">
            <a:spAutoFit/>
          </a:bodyPr>
          <a:lstStyle/>
          <a:p>
            <a:r>
              <a:rPr kumimoji="1" lang="zh-CN" altLang="en-US" sz="1600" dirty="0" smtClean="0">
                <a:solidFill>
                  <a:srgbClr val="660066"/>
                </a:solidFill>
              </a:rPr>
              <a:t>净现值</a:t>
            </a:r>
            <a:r>
              <a:rPr kumimoji="1" lang="en-US" altLang="zh-CN" sz="1600" dirty="0" smtClean="0">
                <a:solidFill>
                  <a:srgbClr val="660066"/>
                </a:solidFill>
              </a:rPr>
              <a:t>(NPV)</a:t>
            </a:r>
            <a:endParaRPr kumimoji="1" lang="en-US" altLang="zh-CN" sz="1600" dirty="0">
              <a:solidFill>
                <a:srgbClr val="660066"/>
              </a:solidFill>
            </a:endParaRPr>
          </a:p>
          <a:p>
            <a:r>
              <a:rPr kumimoji="1" lang="zh-CN" altLang="en-US" sz="1600" dirty="0" smtClean="0">
                <a:solidFill>
                  <a:srgbClr val="660066"/>
                </a:solidFill>
              </a:rPr>
              <a:t>内部收益率</a:t>
            </a:r>
            <a:r>
              <a:rPr kumimoji="1" lang="en-US" altLang="zh-CN" sz="1600" dirty="0" smtClean="0">
                <a:solidFill>
                  <a:srgbClr val="660066"/>
                </a:solidFill>
              </a:rPr>
              <a:t>(IRR)</a:t>
            </a:r>
          </a:p>
          <a:p>
            <a:r>
              <a:rPr kumimoji="1" lang="zh-CN" altLang="en-US" sz="1600" dirty="0" smtClean="0">
                <a:solidFill>
                  <a:srgbClr val="660066"/>
                </a:solidFill>
              </a:rPr>
              <a:t>回收期</a:t>
            </a:r>
            <a:r>
              <a:rPr kumimoji="1" lang="en-US" altLang="zh-CN" sz="1600" dirty="0" smtClean="0">
                <a:solidFill>
                  <a:srgbClr val="660066"/>
                </a:solidFill>
              </a:rPr>
              <a:t>(</a:t>
            </a:r>
            <a:r>
              <a:rPr kumimoji="1" lang="en-US" altLang="zh-CN" sz="1600" dirty="0" err="1" smtClean="0">
                <a:solidFill>
                  <a:srgbClr val="660066"/>
                </a:solidFill>
              </a:rPr>
              <a:t>PayBack</a:t>
            </a:r>
            <a:r>
              <a:rPr kumimoji="1" lang="en-US" altLang="zh-CN" sz="1600" dirty="0" smtClean="0">
                <a:solidFill>
                  <a:srgbClr val="660066"/>
                </a:solidFill>
              </a:rPr>
              <a:t>)</a:t>
            </a:r>
          </a:p>
          <a:p>
            <a:r>
              <a:rPr kumimoji="1" lang="zh-CN" altLang="en-US" sz="1600" dirty="0" smtClean="0">
                <a:solidFill>
                  <a:srgbClr val="660066"/>
                </a:solidFill>
              </a:rPr>
              <a:t>效益成本率</a:t>
            </a:r>
            <a:r>
              <a:rPr kumimoji="1" lang="en-US" altLang="zh-CN" sz="1600" dirty="0" smtClean="0">
                <a:solidFill>
                  <a:srgbClr val="660066"/>
                </a:solidFill>
              </a:rPr>
              <a:t>(BCR)</a:t>
            </a:r>
          </a:p>
          <a:p>
            <a:r>
              <a:rPr kumimoji="1" lang="zh-CN" altLang="en-US" sz="1600" dirty="0" smtClean="0">
                <a:solidFill>
                  <a:srgbClr val="660066"/>
                </a:solidFill>
              </a:rPr>
              <a:t>投资回报率</a:t>
            </a:r>
            <a:r>
              <a:rPr kumimoji="1" lang="en-US" altLang="zh-CN" sz="1600" dirty="0" smtClean="0">
                <a:solidFill>
                  <a:srgbClr val="660066"/>
                </a:solidFill>
              </a:rPr>
              <a:t>(ROI)</a:t>
            </a:r>
            <a:endParaRPr kumimoji="1" lang="zh-CN" altLang="en-US" sz="1600" dirty="0">
              <a:solidFill>
                <a:srgbClr val="660066"/>
              </a:solidFill>
            </a:endParaRPr>
          </a:p>
        </p:txBody>
      </p:sp>
      <p:sp>
        <p:nvSpPr>
          <p:cNvPr id="7" name="文本框 6"/>
          <p:cNvSpPr txBox="1"/>
          <p:nvPr/>
        </p:nvSpPr>
        <p:spPr>
          <a:xfrm>
            <a:off x="2826219" y="4028541"/>
            <a:ext cx="1812462" cy="584776"/>
          </a:xfrm>
          <a:prstGeom prst="rect">
            <a:avLst/>
          </a:prstGeom>
          <a:noFill/>
        </p:spPr>
        <p:txBody>
          <a:bodyPr wrap="square" rtlCol="0">
            <a:spAutoFit/>
          </a:bodyPr>
          <a:lstStyle/>
          <a:p>
            <a:r>
              <a:rPr kumimoji="1" lang="zh-CN" altLang="en-US" sz="1600" dirty="0" smtClean="0">
                <a:solidFill>
                  <a:srgbClr val="660066"/>
                </a:solidFill>
              </a:rPr>
              <a:t>机会成本</a:t>
            </a:r>
            <a:endParaRPr kumimoji="1" lang="en-US" altLang="zh-CN" sz="1600" dirty="0" smtClean="0">
              <a:solidFill>
                <a:srgbClr val="660066"/>
              </a:solidFill>
            </a:endParaRPr>
          </a:p>
          <a:p>
            <a:r>
              <a:rPr kumimoji="1" lang="zh-CN" altLang="en-US" sz="1600" dirty="0" smtClean="0">
                <a:solidFill>
                  <a:srgbClr val="660066"/>
                </a:solidFill>
              </a:rPr>
              <a:t>沉默成本</a:t>
            </a:r>
            <a:endParaRPr kumimoji="1" lang="zh-CN" altLang="en-US" sz="1600" dirty="0">
              <a:solidFill>
                <a:srgbClr val="660066"/>
              </a:solidFill>
            </a:endParaRPr>
          </a:p>
        </p:txBody>
      </p:sp>
    </p:spTree>
    <p:extLst>
      <p:ext uri="{BB962C8B-B14F-4D97-AF65-F5344CB8AC3E}">
        <p14:creationId xmlns:p14="http://schemas.microsoft.com/office/powerpoint/2010/main" val="2655234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5" name="图片 4" descr="mainthe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文本框 3"/>
          <p:cNvSpPr txBox="1"/>
          <p:nvPr/>
        </p:nvSpPr>
        <p:spPr>
          <a:xfrm>
            <a:off x="1371600" y="628316"/>
            <a:ext cx="6609347" cy="707886"/>
          </a:xfrm>
          <a:prstGeom prst="rect">
            <a:avLst/>
          </a:prstGeom>
          <a:noFill/>
        </p:spPr>
        <p:txBody>
          <a:bodyPr wrap="square" rtlCol="0">
            <a:spAutoFit/>
          </a:bodyPr>
          <a:lstStyle/>
          <a:p>
            <a:r>
              <a:rPr kumimoji="1" lang="zh-CN" altLang="en-US" sz="4000" dirty="0" smtClean="0">
                <a:solidFill>
                  <a:schemeClr val="accent6"/>
                </a:solidFill>
              </a:rPr>
              <a:t>第二部分</a:t>
            </a:r>
            <a:r>
              <a:rPr kumimoji="1" lang="en-US" altLang="zh-CN" sz="4000" dirty="0" smtClean="0">
                <a:solidFill>
                  <a:schemeClr val="accent6"/>
                </a:solidFill>
              </a:rPr>
              <a:t> </a:t>
            </a:r>
            <a:r>
              <a:rPr kumimoji="1" lang="zh-CN" altLang="en-US" sz="4000" dirty="0" smtClean="0">
                <a:solidFill>
                  <a:schemeClr val="accent6"/>
                </a:solidFill>
              </a:rPr>
              <a:t>项目管理知识体系</a:t>
            </a:r>
            <a:endParaRPr kumimoji="1" lang="zh-CN" altLang="en-US" sz="4000" dirty="0">
              <a:solidFill>
                <a:schemeClr val="accent6"/>
              </a:solidFill>
            </a:endParaRPr>
          </a:p>
        </p:txBody>
      </p:sp>
      <p:sp>
        <p:nvSpPr>
          <p:cNvPr id="6" name="文本框 5"/>
          <p:cNvSpPr txBox="1"/>
          <p:nvPr/>
        </p:nvSpPr>
        <p:spPr>
          <a:xfrm>
            <a:off x="998071" y="1762541"/>
            <a:ext cx="4843929" cy="4247317"/>
          </a:xfrm>
          <a:prstGeom prst="rect">
            <a:avLst/>
          </a:prstGeom>
          <a:noFill/>
        </p:spPr>
        <p:txBody>
          <a:bodyPr wrap="square" rtlCol="0">
            <a:spAutoFit/>
          </a:bodyPr>
          <a:lstStyle/>
          <a:p>
            <a:r>
              <a:rPr kumimoji="1" lang="en-US" altLang="zh-CN" dirty="0" smtClean="0">
                <a:solidFill>
                  <a:srgbClr val="660066"/>
                </a:solidFill>
              </a:rPr>
              <a:t>2.1 </a:t>
            </a:r>
            <a:r>
              <a:rPr kumimoji="1" lang="zh-CN" altLang="en-US" dirty="0" smtClean="0">
                <a:solidFill>
                  <a:srgbClr val="660066"/>
                </a:solidFill>
              </a:rPr>
              <a:t>项目运行环境</a:t>
            </a:r>
            <a:endParaRPr kumimoji="1" lang="en-US" altLang="zh-CN" dirty="0" smtClean="0">
              <a:solidFill>
                <a:srgbClr val="660066"/>
              </a:solidFill>
            </a:endParaRPr>
          </a:p>
          <a:p>
            <a:r>
              <a:rPr kumimoji="1" lang="en-US" altLang="zh-CN" dirty="0">
                <a:solidFill>
                  <a:srgbClr val="660066"/>
                </a:solidFill>
              </a:rPr>
              <a:t>	</a:t>
            </a:r>
            <a:r>
              <a:rPr kumimoji="1" lang="en-US" altLang="zh-CN" dirty="0" smtClean="0">
                <a:solidFill>
                  <a:srgbClr val="660066"/>
                </a:solidFill>
              </a:rPr>
              <a:t>2.1.1</a:t>
            </a:r>
            <a:r>
              <a:rPr kumimoji="1" lang="zh-CN" altLang="en-US" dirty="0" smtClean="0">
                <a:solidFill>
                  <a:srgbClr val="660066"/>
                </a:solidFill>
              </a:rPr>
              <a:t> 事业环境因素与组织过程资产</a:t>
            </a:r>
            <a:endParaRPr kumimoji="1" lang="en-US" altLang="zh-CN" dirty="0" smtClean="0">
              <a:solidFill>
                <a:srgbClr val="660066"/>
              </a:solidFill>
            </a:endParaRPr>
          </a:p>
          <a:p>
            <a:r>
              <a:rPr kumimoji="1" lang="en-US" altLang="zh-CN" dirty="0">
                <a:solidFill>
                  <a:srgbClr val="660066"/>
                </a:solidFill>
              </a:rPr>
              <a:t>	</a:t>
            </a:r>
            <a:r>
              <a:rPr kumimoji="1" lang="en-US" altLang="zh-CN" dirty="0" smtClean="0">
                <a:solidFill>
                  <a:srgbClr val="660066"/>
                </a:solidFill>
              </a:rPr>
              <a:t>2.1.2</a:t>
            </a:r>
            <a:r>
              <a:rPr kumimoji="1" lang="zh-CN" altLang="en-US" dirty="0" smtClean="0">
                <a:solidFill>
                  <a:srgbClr val="660066"/>
                </a:solidFill>
              </a:rPr>
              <a:t> </a:t>
            </a:r>
            <a:r>
              <a:rPr kumimoji="1" lang="zh-CN" altLang="en-US" dirty="0" smtClean="0">
                <a:solidFill>
                  <a:srgbClr val="660066"/>
                </a:solidFill>
              </a:rPr>
              <a:t>组织类型</a:t>
            </a:r>
            <a:endParaRPr kumimoji="1" lang="en-US" altLang="zh-CN" dirty="0" smtClean="0">
              <a:solidFill>
                <a:srgbClr val="660066"/>
              </a:solidFill>
            </a:endParaRPr>
          </a:p>
          <a:p>
            <a:endParaRPr kumimoji="1" lang="en-US" altLang="zh-CN" dirty="0" smtClean="0">
              <a:solidFill>
                <a:srgbClr val="660066"/>
              </a:solidFill>
            </a:endParaRPr>
          </a:p>
          <a:p>
            <a:r>
              <a:rPr kumimoji="1" lang="en-US" altLang="zh-CN" dirty="0" smtClean="0">
                <a:solidFill>
                  <a:srgbClr val="660066"/>
                </a:solidFill>
              </a:rPr>
              <a:t>2.2</a:t>
            </a:r>
            <a:r>
              <a:rPr kumimoji="1" lang="zh-CN" altLang="en-US" dirty="0" smtClean="0">
                <a:solidFill>
                  <a:srgbClr val="660066"/>
                </a:solidFill>
              </a:rPr>
              <a:t> </a:t>
            </a:r>
            <a:r>
              <a:rPr kumimoji="1" lang="zh-CN" altLang="en-US" dirty="0">
                <a:solidFill>
                  <a:srgbClr val="660066"/>
                </a:solidFill>
              </a:rPr>
              <a:t>项目生命周期</a:t>
            </a:r>
            <a:r>
              <a:rPr kumimoji="1" lang="en-US" altLang="zh-CN" dirty="0">
                <a:solidFill>
                  <a:srgbClr val="660066"/>
                </a:solidFill>
              </a:rPr>
              <a:t>/</a:t>
            </a:r>
            <a:r>
              <a:rPr kumimoji="1" lang="zh-CN" altLang="en-US" dirty="0">
                <a:solidFill>
                  <a:srgbClr val="660066"/>
                </a:solidFill>
              </a:rPr>
              <a:t>开发模型</a:t>
            </a:r>
            <a:endParaRPr kumimoji="1" lang="en-US" altLang="zh-CN" dirty="0">
              <a:solidFill>
                <a:srgbClr val="660066"/>
              </a:solidFill>
            </a:endParaRPr>
          </a:p>
          <a:p>
            <a:r>
              <a:rPr kumimoji="1" lang="en-US" altLang="zh-CN" dirty="0">
                <a:solidFill>
                  <a:srgbClr val="660066"/>
                </a:solidFill>
              </a:rPr>
              <a:t>	2.2.1</a:t>
            </a:r>
            <a:r>
              <a:rPr kumimoji="1" lang="zh-CN" altLang="en-US" dirty="0">
                <a:solidFill>
                  <a:srgbClr val="660066"/>
                </a:solidFill>
              </a:rPr>
              <a:t> 预测型</a:t>
            </a:r>
            <a:r>
              <a:rPr kumimoji="1" lang="en-US" altLang="zh-CN" dirty="0">
                <a:solidFill>
                  <a:srgbClr val="660066"/>
                </a:solidFill>
              </a:rPr>
              <a:t>/</a:t>
            </a:r>
            <a:r>
              <a:rPr kumimoji="1" lang="zh-CN" altLang="en-US" dirty="0">
                <a:solidFill>
                  <a:srgbClr val="660066"/>
                </a:solidFill>
              </a:rPr>
              <a:t>瀑布式</a:t>
            </a:r>
            <a:endParaRPr kumimoji="1" lang="en-US" altLang="zh-CN" dirty="0">
              <a:solidFill>
                <a:srgbClr val="660066"/>
              </a:solidFill>
            </a:endParaRPr>
          </a:p>
          <a:p>
            <a:r>
              <a:rPr kumimoji="1" lang="en-US" altLang="zh-CN" dirty="0">
                <a:solidFill>
                  <a:srgbClr val="660066"/>
                </a:solidFill>
              </a:rPr>
              <a:t>	2.2.2  </a:t>
            </a:r>
            <a:r>
              <a:rPr kumimoji="1" lang="zh-CN" altLang="en-US" dirty="0">
                <a:solidFill>
                  <a:srgbClr val="660066"/>
                </a:solidFill>
              </a:rPr>
              <a:t>迭代型</a:t>
            </a:r>
            <a:endParaRPr kumimoji="1" lang="en-US" altLang="zh-CN" dirty="0">
              <a:solidFill>
                <a:srgbClr val="660066"/>
              </a:solidFill>
            </a:endParaRPr>
          </a:p>
          <a:p>
            <a:r>
              <a:rPr kumimoji="1" lang="en-US" altLang="zh-CN" dirty="0">
                <a:solidFill>
                  <a:srgbClr val="660066"/>
                </a:solidFill>
              </a:rPr>
              <a:t>	2.2.3  </a:t>
            </a:r>
            <a:r>
              <a:rPr kumimoji="1" lang="zh-CN" altLang="en-US" dirty="0">
                <a:solidFill>
                  <a:srgbClr val="660066"/>
                </a:solidFill>
              </a:rPr>
              <a:t>增量型</a:t>
            </a:r>
            <a:endParaRPr kumimoji="1" lang="en-US" altLang="zh-CN" dirty="0">
              <a:solidFill>
                <a:srgbClr val="660066"/>
              </a:solidFill>
            </a:endParaRPr>
          </a:p>
          <a:p>
            <a:r>
              <a:rPr kumimoji="1" lang="en-US" altLang="zh-CN" dirty="0">
                <a:solidFill>
                  <a:srgbClr val="660066"/>
                </a:solidFill>
              </a:rPr>
              <a:t>	2.2.4  </a:t>
            </a:r>
            <a:r>
              <a:rPr kumimoji="1" lang="zh-CN" altLang="en-US" dirty="0" smtClean="0">
                <a:solidFill>
                  <a:srgbClr val="660066"/>
                </a:solidFill>
              </a:rPr>
              <a:t>混合型</a:t>
            </a:r>
            <a:endParaRPr kumimoji="1" lang="en-US" altLang="zh-CN" dirty="0" smtClean="0">
              <a:solidFill>
                <a:srgbClr val="660066"/>
              </a:solidFill>
            </a:endParaRPr>
          </a:p>
          <a:p>
            <a:endParaRPr kumimoji="1" lang="en-US" altLang="zh-CN" dirty="0" smtClean="0">
              <a:solidFill>
                <a:srgbClr val="660066"/>
              </a:solidFill>
            </a:endParaRPr>
          </a:p>
          <a:p>
            <a:r>
              <a:rPr kumimoji="1" lang="en-US" altLang="zh-CN" dirty="0" smtClean="0">
                <a:solidFill>
                  <a:srgbClr val="660066"/>
                </a:solidFill>
              </a:rPr>
              <a:t>2.3</a:t>
            </a:r>
            <a:r>
              <a:rPr kumimoji="1" lang="zh-CN" altLang="en-US" dirty="0" smtClean="0">
                <a:solidFill>
                  <a:srgbClr val="660066"/>
                </a:solidFill>
              </a:rPr>
              <a:t> </a:t>
            </a:r>
            <a:r>
              <a:rPr kumimoji="1" lang="zh-CN" altLang="en-US" dirty="0">
                <a:solidFill>
                  <a:srgbClr val="660066"/>
                </a:solidFill>
              </a:rPr>
              <a:t>项目管理系统体系</a:t>
            </a:r>
            <a:endParaRPr kumimoji="1" lang="en-US" altLang="zh-CN" dirty="0">
              <a:solidFill>
                <a:srgbClr val="660066"/>
              </a:solidFill>
            </a:endParaRPr>
          </a:p>
          <a:p>
            <a:r>
              <a:rPr kumimoji="1" lang="en-US" altLang="zh-CN" dirty="0">
                <a:solidFill>
                  <a:srgbClr val="660066"/>
                </a:solidFill>
              </a:rPr>
              <a:t>	</a:t>
            </a:r>
            <a:r>
              <a:rPr kumimoji="1" lang="en-US" altLang="zh-CN" dirty="0" smtClean="0">
                <a:solidFill>
                  <a:srgbClr val="660066"/>
                </a:solidFill>
              </a:rPr>
              <a:t>2.3</a:t>
            </a:r>
            <a:r>
              <a:rPr kumimoji="1" lang="en-US" altLang="zh-CN" dirty="0" smtClean="0">
                <a:solidFill>
                  <a:srgbClr val="660066"/>
                </a:solidFill>
              </a:rPr>
              <a:t>.1</a:t>
            </a:r>
            <a:r>
              <a:rPr kumimoji="1" lang="zh-CN" altLang="en-US" dirty="0" smtClean="0">
                <a:solidFill>
                  <a:srgbClr val="660066"/>
                </a:solidFill>
              </a:rPr>
              <a:t> </a:t>
            </a:r>
            <a:r>
              <a:rPr kumimoji="1" lang="zh-CN" altLang="en-US" dirty="0">
                <a:solidFill>
                  <a:srgbClr val="660066"/>
                </a:solidFill>
              </a:rPr>
              <a:t>管理</a:t>
            </a:r>
            <a:r>
              <a:rPr kumimoji="1" lang="zh-CN" altLang="en-US" dirty="0" smtClean="0">
                <a:solidFill>
                  <a:srgbClr val="660066"/>
                </a:solidFill>
              </a:rPr>
              <a:t>体系</a:t>
            </a:r>
            <a:r>
              <a:rPr kumimoji="1" lang="en-US" altLang="zh-CN" dirty="0" smtClean="0">
                <a:solidFill>
                  <a:srgbClr val="660066"/>
                </a:solidFill>
              </a:rPr>
              <a:t> </a:t>
            </a:r>
            <a:r>
              <a:rPr kumimoji="1" lang="zh-CN" altLang="zh-CN" dirty="0">
                <a:solidFill>
                  <a:srgbClr val="660066"/>
                </a:solidFill>
              </a:rPr>
              <a:t>-</a:t>
            </a:r>
            <a:r>
              <a:rPr kumimoji="1" lang="en-US" altLang="zh-CN" dirty="0" smtClean="0">
                <a:solidFill>
                  <a:srgbClr val="660066"/>
                </a:solidFill>
              </a:rPr>
              <a:t> </a:t>
            </a:r>
            <a:r>
              <a:rPr kumimoji="1" lang="zh-CN" altLang="en-US" dirty="0" smtClean="0">
                <a:solidFill>
                  <a:srgbClr val="660066"/>
                </a:solidFill>
              </a:rPr>
              <a:t>五大过程组、十大知识领域</a:t>
            </a:r>
            <a:endParaRPr kumimoji="1" lang="en-US" altLang="zh-CN" dirty="0">
              <a:solidFill>
                <a:srgbClr val="660066"/>
              </a:solidFill>
            </a:endParaRPr>
          </a:p>
          <a:p>
            <a:r>
              <a:rPr kumimoji="1" lang="en-US" altLang="zh-CN" dirty="0">
                <a:solidFill>
                  <a:srgbClr val="660066"/>
                </a:solidFill>
              </a:rPr>
              <a:t>	</a:t>
            </a:r>
            <a:r>
              <a:rPr kumimoji="1" lang="en-US" altLang="zh-CN" dirty="0" smtClean="0">
                <a:solidFill>
                  <a:srgbClr val="660066"/>
                </a:solidFill>
              </a:rPr>
              <a:t>2.3.2</a:t>
            </a:r>
            <a:r>
              <a:rPr kumimoji="1" lang="zh-CN" altLang="en-US" dirty="0" smtClean="0">
                <a:solidFill>
                  <a:srgbClr val="660066"/>
                </a:solidFill>
              </a:rPr>
              <a:t> </a:t>
            </a:r>
            <a:r>
              <a:rPr kumimoji="1" lang="zh-CN" altLang="en-US" dirty="0" smtClean="0">
                <a:solidFill>
                  <a:srgbClr val="660066"/>
                </a:solidFill>
              </a:rPr>
              <a:t>部分知识领域与管理过程</a:t>
            </a:r>
            <a:endParaRPr kumimoji="1" lang="zh-CN" altLang="en-US" dirty="0">
              <a:solidFill>
                <a:srgbClr val="660066"/>
              </a:solidFill>
            </a:endParaRPr>
          </a:p>
          <a:p>
            <a:endParaRPr kumimoji="1" lang="zh-CN" altLang="en-US" dirty="0">
              <a:solidFill>
                <a:srgbClr val="660066"/>
              </a:solidFill>
            </a:endParaRPr>
          </a:p>
          <a:p>
            <a:endParaRPr kumimoji="1" lang="zh-CN" altLang="en-US" dirty="0">
              <a:solidFill>
                <a:srgbClr val="660066"/>
              </a:solidFill>
            </a:endParaRPr>
          </a:p>
        </p:txBody>
      </p:sp>
    </p:spTree>
    <p:extLst>
      <p:ext uri="{BB962C8B-B14F-4D97-AF65-F5344CB8AC3E}">
        <p14:creationId xmlns:p14="http://schemas.microsoft.com/office/powerpoint/2010/main" val="38930640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1112</TotalTime>
  <Words>1305</Words>
  <Application>Microsoft Macintosh PowerPoint</Application>
  <PresentationFormat>全屏显示(4:3)</PresentationFormat>
  <Paragraphs>326</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PowerPoint 演示文稿</vt:lpstr>
      <vt:lpstr>PowerPoint 演示文稿</vt:lpstr>
    </vt:vector>
  </TitlesOfParts>
  <Company>hnb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 h</dc:creator>
  <cp:lastModifiedBy>n h</cp:lastModifiedBy>
  <cp:revision>148</cp:revision>
  <dcterms:created xsi:type="dcterms:W3CDTF">2018-12-18T04:10:17Z</dcterms:created>
  <dcterms:modified xsi:type="dcterms:W3CDTF">2019-03-27T10:28:15Z</dcterms:modified>
</cp:coreProperties>
</file>