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7" r:id="rId6"/>
    <p:sldMasterId id="2147483659" r:id="rId7"/>
    <p:sldMasterId id="2147483675" r:id="rId8"/>
    <p:sldMasterId id="2147483677" r:id="rId9"/>
  </p:sldMasterIdLst>
  <p:notesMasterIdLst>
    <p:notesMasterId r:id="rId58"/>
  </p:notesMasterIdLst>
  <p:handoutMasterIdLst>
    <p:handoutMasterId r:id="rId59"/>
  </p:handoutMasterIdLst>
  <p:sldIdLst>
    <p:sldId id="462" r:id="rId10"/>
    <p:sldId id="765" r:id="rId11"/>
    <p:sldId id="463" r:id="rId12"/>
    <p:sldId id="564" r:id="rId13"/>
    <p:sldId id="807" r:id="rId14"/>
    <p:sldId id="1036" r:id="rId15"/>
    <p:sldId id="1037" r:id="rId16"/>
    <p:sldId id="1038" r:id="rId17"/>
    <p:sldId id="1039" r:id="rId18"/>
    <p:sldId id="1040" r:id="rId19"/>
    <p:sldId id="1041" r:id="rId20"/>
    <p:sldId id="1042" r:id="rId21"/>
    <p:sldId id="614" r:id="rId22"/>
    <p:sldId id="467" r:id="rId23"/>
    <p:sldId id="843" r:id="rId24"/>
    <p:sldId id="844" r:id="rId25"/>
    <p:sldId id="1043" r:id="rId26"/>
    <p:sldId id="734" r:id="rId27"/>
    <p:sldId id="1000" r:id="rId28"/>
    <p:sldId id="845" r:id="rId29"/>
    <p:sldId id="1044" r:id="rId30"/>
    <p:sldId id="1045" r:id="rId31"/>
    <p:sldId id="1046" r:id="rId32"/>
    <p:sldId id="1047" r:id="rId33"/>
    <p:sldId id="1048" r:id="rId34"/>
    <p:sldId id="1049" r:id="rId35"/>
    <p:sldId id="1050" r:id="rId36"/>
    <p:sldId id="1051" r:id="rId37"/>
    <p:sldId id="1052" r:id="rId38"/>
    <p:sldId id="847" r:id="rId39"/>
    <p:sldId id="735" r:id="rId40"/>
    <p:sldId id="479" r:id="rId41"/>
    <p:sldId id="879" r:id="rId42"/>
    <p:sldId id="884" r:id="rId43"/>
    <p:sldId id="880" r:id="rId44"/>
    <p:sldId id="802" r:id="rId45"/>
    <p:sldId id="771" r:id="rId46"/>
    <p:sldId id="803" r:id="rId47"/>
    <p:sldId id="910" r:id="rId48"/>
    <p:sldId id="1053" r:id="rId49"/>
    <p:sldId id="1054" r:id="rId50"/>
    <p:sldId id="1055" r:id="rId51"/>
    <p:sldId id="1056" r:id="rId52"/>
    <p:sldId id="1057" r:id="rId53"/>
    <p:sldId id="1058" r:id="rId54"/>
    <p:sldId id="1059" r:id="rId55"/>
    <p:sldId id="804" r:id="rId56"/>
    <p:sldId id="264"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06"/>
    <a:srgbClr val="333333"/>
    <a:srgbClr val="49504F"/>
    <a:srgbClr val="FFFFE4"/>
    <a:srgbClr val="AD2B26"/>
    <a:srgbClr val="B60206"/>
    <a:srgbClr val="919191"/>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5306" autoAdjust="0"/>
  </p:normalViewPr>
  <p:slideViewPr>
    <p:cSldViewPr snapToGrid="0">
      <p:cViewPr varScale="1">
        <p:scale>
          <a:sx n="109" d="100"/>
          <a:sy n="109" d="100"/>
        </p:scale>
        <p:origin x="522" y="10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Master" Target="slideMasters/slideMaster5.xml"/><Relationship Id="rId59" Type="http://schemas.openxmlformats.org/officeDocument/2006/relationships/handoutMaster" Target="handoutMasters/handoutMaster1.xml"/><Relationship Id="rId58" Type="http://schemas.openxmlformats.org/officeDocument/2006/relationships/notesMaster" Target="notesMasters/notesMaster1.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7" Type="http://schemas.openxmlformats.org/officeDocument/2006/relationships/theme" Target="../theme/theme6.xml"/><Relationship Id="rId16" Type="http://schemas.openxmlformats.org/officeDocument/2006/relationships/image" Target="../media/image4.png"/><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菜品管理业务开发</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文件上传代码实现</a:t>
            </a:r>
            <a:endParaRPr lang="zh-CN" altLang="en-US" dirty="0"/>
          </a:p>
        </p:txBody>
      </p:sp>
      <p:sp>
        <p:nvSpPr>
          <p:cNvPr id="4" name="文本框 3"/>
          <p:cNvSpPr txBox="1"/>
          <p:nvPr/>
        </p:nvSpPr>
        <p:spPr>
          <a:xfrm>
            <a:off x="710565" y="1607820"/>
            <a:ext cx="108572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文件上传服务端</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2990215" y="1456690"/>
            <a:ext cx="6032500" cy="53124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文件下载代码实现</a:t>
            </a:r>
            <a:endParaRPr lang="zh-CN" altLang="en-US" dirty="0"/>
          </a:p>
        </p:txBody>
      </p:sp>
      <p:sp>
        <p:nvSpPr>
          <p:cNvPr id="4" name="文本框 3"/>
          <p:cNvSpPr txBox="1"/>
          <p:nvPr/>
        </p:nvSpPr>
        <p:spPr>
          <a:xfrm>
            <a:off x="710565" y="1607820"/>
            <a:ext cx="108572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文件下载，页面端可以使用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&lt;img&gt;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标签展示下载的图片</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838200" y="2258695"/>
            <a:ext cx="7354570" cy="337820"/>
          </a:xfrm>
          <a:prstGeom prst="rect">
            <a:avLst/>
          </a:prstGeom>
          <a:ln>
            <a:solidFill>
              <a:schemeClr val="accent1"/>
            </a:solidFill>
          </a:ln>
        </p:spPr>
      </p:pic>
      <p:pic>
        <p:nvPicPr>
          <p:cNvPr id="7" name="图片 6"/>
          <p:cNvPicPr>
            <a:picLocks noChangeAspect="1"/>
          </p:cNvPicPr>
          <p:nvPr/>
        </p:nvPicPr>
        <p:blipFill>
          <a:blip r:embed="rId2"/>
          <a:stretch>
            <a:fillRect/>
          </a:stretch>
        </p:blipFill>
        <p:spPr>
          <a:xfrm>
            <a:off x="838200" y="3072765"/>
            <a:ext cx="7354570" cy="92583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文件下载代码实现</a:t>
            </a:r>
            <a:endParaRPr lang="zh-CN" altLang="en-US" dirty="0"/>
          </a:p>
        </p:txBody>
      </p:sp>
      <p:sp>
        <p:nvSpPr>
          <p:cNvPr id="4" name="文本框 3"/>
          <p:cNvSpPr txBox="1"/>
          <p:nvPr/>
        </p:nvSpPr>
        <p:spPr>
          <a:xfrm>
            <a:off x="710565" y="1607820"/>
            <a:ext cx="108572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文件下载服务端：</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7" name="图片 6"/>
          <p:cNvPicPr>
            <a:picLocks noChangeAspect="1"/>
          </p:cNvPicPr>
          <p:nvPr/>
        </p:nvPicPr>
        <p:blipFill>
          <a:blip r:embed="rId1"/>
          <a:stretch>
            <a:fillRect/>
          </a:stretch>
        </p:blipFill>
        <p:spPr>
          <a:xfrm>
            <a:off x="3283585" y="1415415"/>
            <a:ext cx="6918960" cy="535686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新增菜品</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02</a:t>
            </a:r>
            <a:endParaRPr lang="zh-CN" altLang="en-US" dirty="0"/>
          </a:p>
        </p:txBody>
      </p:sp>
      <p:sp>
        <p:nvSpPr>
          <p:cNvPr id="5" name="文本占位符 2"/>
          <p:cNvSpPr>
            <a:spLocks noGrp="1"/>
          </p:cNvSpPr>
          <p:nvPr>
            <p:ph type="body" idx="10"/>
          </p:nvPr>
        </p:nvSpPr>
        <p:spPr>
          <a:xfrm>
            <a:off x="5281930" y="3245485"/>
            <a:ext cx="5466080" cy="350647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数据模型</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代码开发</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10565" y="1675765"/>
            <a:ext cx="10601960" cy="829945"/>
          </a:xfrm>
          <a:prstGeom prst="rect">
            <a:avLst/>
          </a:prstGeom>
          <a:noFill/>
        </p:spPr>
        <p:txBody>
          <a:bodyPr wrap="square">
            <a:spAutoFit/>
          </a:bodyPr>
          <a:p>
            <a:pPr fontAlgn="auto">
              <a:lnSpc>
                <a:spcPct val="150000"/>
              </a:lnSpc>
              <a:spcBef>
                <a:spcPts val="0"/>
              </a:spcBef>
              <a:spcAft>
                <a:spcPts val="0"/>
              </a:spcAft>
            </a:pP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后台系统中可以管理菜品信息，通过新增功能来添加一个新的菜品，在添加菜品时需要选择当前菜品所属的菜品分类，并且需要上传菜品图片，在移动端会按照菜品分类来展示对应的菜品信息。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10" name="图片 9"/>
          <p:cNvPicPr>
            <a:picLocks noChangeAspect="1"/>
          </p:cNvPicPr>
          <p:nvPr/>
        </p:nvPicPr>
        <p:blipFill>
          <a:blip r:embed="rId1"/>
          <a:stretch>
            <a:fillRect/>
          </a:stretch>
        </p:blipFill>
        <p:spPr>
          <a:xfrm>
            <a:off x="857885" y="2748915"/>
            <a:ext cx="5949950" cy="3749675"/>
          </a:xfrm>
          <a:prstGeom prst="rect">
            <a:avLst/>
          </a:prstGeom>
          <a:ln w="3175">
            <a:solidFill>
              <a:schemeClr val="tx1"/>
            </a:solidFill>
          </a:ln>
        </p:spPr>
      </p:pic>
      <p:pic>
        <p:nvPicPr>
          <p:cNvPr id="2" name="图片 1"/>
          <p:cNvPicPr>
            <a:picLocks noChangeAspect="1"/>
          </p:cNvPicPr>
          <p:nvPr/>
        </p:nvPicPr>
        <p:blipFill>
          <a:blip r:embed="rId2"/>
          <a:stretch>
            <a:fillRect/>
          </a:stretch>
        </p:blipFill>
        <p:spPr>
          <a:xfrm>
            <a:off x="7541260" y="2748915"/>
            <a:ext cx="2025650" cy="378333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6" name="文本框 5"/>
          <p:cNvSpPr txBox="1"/>
          <p:nvPr/>
        </p:nvSpPr>
        <p:spPr>
          <a:xfrm>
            <a:off x="710565" y="1675765"/>
            <a:ext cx="10822940" cy="156845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新增菜品，其实就是将新增页面录入的菜品信息插入到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表，如果添加了口味做法，还需要向dish_flavor表插入数据。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所以在新增菜品时，涉及到两个表：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菜品表</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dish_flavor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菜品口味表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r>
              <a:rPr kumimoji="1" lang="en-US" altLang="zh-CN" dirty="0"/>
              <a:t>-dish</a:t>
            </a:r>
            <a:endParaRPr kumimoji="1" lang="en-US" altLang="zh-CN"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830580" y="2374900"/>
            <a:ext cx="7007860" cy="423672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r>
              <a:rPr kumimoji="1" lang="en-US" altLang="zh-CN" dirty="0"/>
              <a:t>-dish_flavor</a:t>
            </a:r>
            <a:endParaRPr kumimoji="1" lang="en-US" altLang="zh-CN"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菜品口味表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dish_flavor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45820" y="2346960"/>
            <a:ext cx="7776210" cy="357314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准备工作</a:t>
            </a:r>
            <a:endParaRPr kumimoji="1" dirty="0"/>
          </a:p>
        </p:txBody>
      </p:sp>
      <p:sp>
        <p:nvSpPr>
          <p:cNvPr id="5" name="文本框 4"/>
          <p:cNvSpPr txBox="1"/>
          <p:nvPr/>
        </p:nvSpPr>
        <p:spPr>
          <a:xfrm>
            <a:off x="710565" y="1671955"/>
            <a:ext cx="11077575"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在开发业务功能前，先将需要用到的类和接口基本结构创建好：</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实体类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（直接从课程资料中导入即可，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实体前面课程中已经导入过了</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DishFlavor</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Mapper</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DishFlavor</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Service</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业务层实现类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DishFlavor</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ServiceImpl</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控制层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DishController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梳理交互过程</a:t>
            </a:r>
            <a:endParaRPr kumimoji="1" dirty="0"/>
          </a:p>
        </p:txBody>
      </p:sp>
      <p:sp>
        <p:nvSpPr>
          <p:cNvPr id="5" name="文本框 4"/>
          <p:cNvSpPr txBox="1"/>
          <p:nvPr/>
        </p:nvSpPr>
        <p:spPr>
          <a:xfrm>
            <a:off x="710565" y="1671955"/>
            <a:ext cx="11077575"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在开发代码之前，需要梳理一下新增菜品时前端页面和服务端的交互过程：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(backend/page/food/add.html)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请求，请求服务端获取菜品分类数据并展示到下拉框中</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、页面发送请求进行图片上传，请求服务端将图片保存到服务器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页面发送请求进行图片下载，将上传的图片进行回显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、点击保存按钮，发送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请求，将菜品相关数据以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开发新增菜品功能，其实就是在服务端编写代码去处理前端页面发送的这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效果展示</a:t>
            </a:r>
            <a:endParaRPr lang="zh-CN" altLang="en-US" dirty="0">
              <a:latin typeface="阿里巴巴普惠体" panose="00020600040101010101" pitchFamily="18" charset="-122"/>
              <a:ea typeface="阿里巴巴普惠体" panose="00020600040101010101" pitchFamily="18" charset="-122"/>
            </a:endParaRPr>
          </a:p>
        </p:txBody>
      </p:sp>
      <p:pic>
        <p:nvPicPr>
          <p:cNvPr id="3" name="图片 2"/>
          <p:cNvPicPr>
            <a:picLocks noChangeAspect="1"/>
          </p:cNvPicPr>
          <p:nvPr/>
        </p:nvPicPr>
        <p:blipFill>
          <a:blip r:embed="rId1"/>
          <a:stretch>
            <a:fillRect/>
          </a:stretch>
        </p:blipFill>
        <p:spPr>
          <a:xfrm>
            <a:off x="567055" y="1238250"/>
            <a:ext cx="10760075" cy="4641215"/>
          </a:xfrm>
          <a:prstGeom prst="rect">
            <a:avLst/>
          </a:prstGeom>
          <a:ln>
            <a:solidFill>
              <a:schemeClr val="accent1"/>
            </a:solidFill>
          </a:ln>
        </p:spPr>
      </p:pic>
      <p:pic>
        <p:nvPicPr>
          <p:cNvPr id="4" name="图片 3"/>
          <p:cNvPicPr>
            <a:picLocks noChangeAspect="1"/>
          </p:cNvPicPr>
          <p:nvPr/>
        </p:nvPicPr>
        <p:blipFill>
          <a:blip r:embed="rId2"/>
          <a:stretch>
            <a:fillRect/>
          </a:stretch>
        </p:blipFill>
        <p:spPr>
          <a:xfrm>
            <a:off x="4274185" y="957580"/>
            <a:ext cx="3048000" cy="569214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查询分类数据</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(backend/page/food/add.html)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请求，请求服务端获取菜品分类数据并展示到下拉框中，所以需要在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CategoryController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中提供方法，查询分类数据：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870585" y="2778760"/>
            <a:ext cx="9974580" cy="279654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图片上传</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页面发送请求进行图片上传，请求服务端将图片保存到服务器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直接使用我们前面开发的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CommonController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upload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方法来处理即可。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图片下载</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页面发送请求进行图片下载，将上传的图片进行回显</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直接使用我们前面开发的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CommonController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download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方法来处理即可。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查看</a:t>
            </a:r>
            <a:r>
              <a:rPr kumimoji="1" dirty="0"/>
              <a:t>请求信息</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形式提交到服务端，请求信息如下：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64235" y="2341245"/>
            <a:ext cx="7254240" cy="425196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导入</a:t>
            </a:r>
            <a:r>
              <a:rPr kumimoji="1" lang="en-US" altLang="zh-CN" dirty="0"/>
              <a:t>DTO</a:t>
            </a:r>
            <a:endParaRPr kumimoji="1" lang="en-US" altLang="zh-CN"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导入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DishDto</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（位置：资料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/dto</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，用于封装页面提交的数据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39470" y="2259330"/>
            <a:ext cx="6116955" cy="2646045"/>
          </a:xfrm>
          <a:prstGeom prst="rect">
            <a:avLst/>
          </a:prstGeom>
        </p:spPr>
      </p:pic>
      <p:sp>
        <p:nvSpPr>
          <p:cNvPr id="12" name="矩形 11"/>
          <p:cNvSpPr/>
          <p:nvPr/>
        </p:nvSpPr>
        <p:spPr>
          <a:xfrm>
            <a:off x="839470" y="5372735"/>
            <a:ext cx="10836910" cy="114300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3" name="矩形 12"/>
          <p:cNvSpPr/>
          <p:nvPr/>
        </p:nvSpPr>
        <p:spPr>
          <a:xfrm>
            <a:off x="739542" y="5445199"/>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a:latin typeface="Alibaba PuHuiTi R" pitchFamily="18" charset="-122"/>
                <a:ea typeface="Alibaba PuHuiTi R" pitchFamily="18" charset="-122"/>
                <a:cs typeface="Alibaba PuHuiTi R" pitchFamily="18" charset="-122"/>
              </a:rPr>
              <a:t>注意事项</a:t>
            </a:r>
            <a:endParaRPr kumimoji="1" lang="zh-CN" altLang="en-US" sz="1400">
              <a:latin typeface="Alibaba PuHuiTi R" pitchFamily="18" charset="-122"/>
              <a:ea typeface="Alibaba PuHuiTi R" pitchFamily="18" charset="-122"/>
              <a:cs typeface="Alibaba PuHuiTi R" pitchFamily="18" charset="-122"/>
            </a:endParaRPr>
          </a:p>
        </p:txBody>
      </p:sp>
      <p:sp>
        <p:nvSpPr>
          <p:cNvPr id="7" name="文本框 6"/>
          <p:cNvSpPr txBox="1"/>
          <p:nvPr/>
        </p:nvSpPr>
        <p:spPr>
          <a:xfrm>
            <a:off x="955675" y="5949950"/>
            <a:ext cx="9274810" cy="337185"/>
          </a:xfrm>
          <a:prstGeom prst="rect">
            <a:avLst/>
          </a:prstGeom>
          <a:noFill/>
        </p:spPr>
        <p:txBody>
          <a:bodyPr wrap="square">
            <a:spAutoFit/>
          </a:bodyPr>
          <a:p>
            <a:pPr fontAlgn="auto">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DTO</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，全称为Data Transfer Object，即数据传输对象，一般用于展示层与服务层之间的数据传输。</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启用</a:t>
            </a:r>
            <a:r>
              <a:rPr kumimoji="1" dirty="0"/>
              <a:t>事务支持</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新增菜品时，如果页面添加了对应的口味，最终需要向</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和</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dish_flavor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两个表插入数据，为了保证数据一致性，需要启用事务管理，可以在项目启动类上加入EnableTransactionManagement注解：</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59155" y="2710180"/>
            <a:ext cx="6874510" cy="319913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控制层</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中提供</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方法，此处先保证数据能够正确接收到，具体逻辑后续再完善：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38835" y="2395220"/>
            <a:ext cx="5204460" cy="249174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业务层接口</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接口中扩展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saveWithFlavor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80110" y="2485390"/>
            <a:ext cx="6096635" cy="140144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业务层实现</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中实现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saveWithFlavor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03275" y="2291715"/>
            <a:ext cx="5234305" cy="43434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完善控制层</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中调用业务层方法完成菜品和口味的保存</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903605" y="2428240"/>
            <a:ext cx="5295900" cy="3124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23432" y="852854"/>
            <a:ext cx="5973761" cy="4563208"/>
          </a:xfrm>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en-US" altLang="zh-CN"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新增菜品</a:t>
            </a:r>
            <a:endParaRPr lang="en-US" altLang="zh-CN" dirty="0">
              <a:latin typeface="阿里巴巴普惠体" panose="00020600040101010101" pitchFamily="18" charset="-122"/>
              <a:ea typeface="阿里巴巴普惠体" panose="00020600040101010101" pitchFamily="18" charset="-122"/>
            </a:endParaRPr>
          </a:p>
          <a:p>
            <a:r>
              <a:rPr lang="zh-CN" dirty="0">
                <a:latin typeface="阿里巴巴普惠体" panose="00020600040101010101" pitchFamily="18" charset="-122"/>
                <a:ea typeface="阿里巴巴普惠体" panose="00020600040101010101" pitchFamily="18" charset="-122"/>
              </a:rPr>
              <a:t>菜品信息分页查询</a:t>
            </a:r>
            <a:endParaRPr kumimoji="1" 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修改菜品</a:t>
            </a:r>
            <a:endParaRPr kumimoji="1" lang="zh-CN"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5" name="文本框 4"/>
          <p:cNvSpPr txBox="1"/>
          <p:nvPr/>
        </p:nvSpPr>
        <p:spPr>
          <a:xfrm>
            <a:off x="710565" y="1616075"/>
            <a:ext cx="1084389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测试过程中，通过</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debug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断点调试观察服务端程序的执行过程，在浏览器中使用调试工具查看页面和服务端的交互过程和请求响应数据。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菜品信息分页查询</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a:t>
            </a:r>
            <a:r>
              <a:rPr lang="en-US" dirty="0"/>
              <a:t>3</a:t>
            </a:r>
            <a:endParaRPr lang="en-US" dirty="0"/>
          </a:p>
        </p:txBody>
      </p:sp>
      <p:sp>
        <p:nvSpPr>
          <p:cNvPr id="5" name="文本占位符 2"/>
          <p:cNvSpPr>
            <a:spLocks noGrp="1"/>
          </p:cNvSpPr>
          <p:nvPr>
            <p:ph type="body" idx="10"/>
          </p:nvPr>
        </p:nvSpPr>
        <p:spPr>
          <a:xfrm>
            <a:off x="5281930" y="3245485"/>
            <a:ext cx="5466080" cy="149860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2" name="文本框 1"/>
          <p:cNvSpPr txBox="1"/>
          <p:nvPr/>
        </p:nvSpPr>
        <p:spPr>
          <a:xfrm>
            <a:off x="710565" y="1701165"/>
            <a:ext cx="1029970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系统中的菜品数据很多的时候，如果在一个页面中全部展示出来会显得比较乱，不便于查看，所以一般的系统中都会以分页的方式来展示列表数据。</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889000" y="2762250"/>
            <a:ext cx="8129270" cy="3806825"/>
          </a:xfrm>
          <a:prstGeom prst="rect">
            <a:avLst/>
          </a:prstGeom>
          <a:ln>
            <a:solidFill>
              <a:schemeClr val="accent1"/>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梳理交互过程</a:t>
            </a:r>
            <a:endParaRPr kumimoji="1" dirty="0"/>
          </a:p>
        </p:txBody>
      </p:sp>
      <p:sp>
        <p:nvSpPr>
          <p:cNvPr id="2" name="文本框 1"/>
          <p:cNvSpPr txBox="1"/>
          <p:nvPr/>
        </p:nvSpPr>
        <p:spPr>
          <a:xfrm>
            <a:off x="710565" y="1519555"/>
            <a:ext cx="9240520"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在开发代码之前，需要梳理一下菜品分页查询时前端页面和服务端的交互过程：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(backend/page/food/list.html)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请求，将分页查询参数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pageSize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name</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提交到服务端，获取分页数据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、页面发送请求，请求服务端进行图片下载，用于页面图片展示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开发菜品信息分页查询功能，其实就是在服务端编写代码去处理前端页面发送的这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控制层</a:t>
            </a:r>
            <a:endParaRPr kumimoji="1" dirty="0"/>
          </a:p>
        </p:txBody>
      </p:sp>
      <p:sp>
        <p:nvSpPr>
          <p:cNvPr id="2" name="文本框 1"/>
          <p:cNvSpPr txBox="1"/>
          <p:nvPr/>
        </p:nvSpPr>
        <p:spPr>
          <a:xfrm>
            <a:off x="710565" y="1701165"/>
            <a:ext cx="104127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中创建分页查询方法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7" name="图片 6"/>
          <p:cNvPicPr>
            <a:picLocks noChangeAspect="1"/>
          </p:cNvPicPr>
          <p:nvPr/>
        </p:nvPicPr>
        <p:blipFill>
          <a:blip r:embed="rId1"/>
          <a:stretch>
            <a:fillRect/>
          </a:stretch>
        </p:blipFill>
        <p:spPr>
          <a:xfrm>
            <a:off x="4356735" y="939800"/>
            <a:ext cx="6903085" cy="574548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2" name="文本框 1"/>
          <p:cNvSpPr txBox="1"/>
          <p:nvPr/>
        </p:nvSpPr>
        <p:spPr>
          <a:xfrm>
            <a:off x="710565" y="1701165"/>
            <a:ext cx="9240520" cy="337185"/>
          </a:xfrm>
          <a:prstGeom prst="rect">
            <a:avLst/>
          </a:prstGeom>
          <a:noFill/>
        </p:spPr>
        <p:txBody>
          <a:bodyPr wrap="square">
            <a:spAutoFit/>
          </a:bodyPr>
          <a:p>
            <a:pPr fontAlgn="auto">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测试过程中可以使用浏览器的监控工具查看页面和服务端的数据交互细节</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修改菜品</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04</a:t>
            </a:r>
            <a:endParaRPr lang="en-US" dirty="0"/>
          </a:p>
        </p:txBody>
      </p:sp>
      <p:sp>
        <p:nvSpPr>
          <p:cNvPr id="5" name="文本占位符 2"/>
          <p:cNvSpPr>
            <a:spLocks noGrp="1"/>
          </p:cNvSpPr>
          <p:nvPr>
            <p:ph type="body" idx="10"/>
          </p:nvPr>
        </p:nvSpPr>
        <p:spPr>
          <a:xfrm>
            <a:off x="5281930" y="3245485"/>
            <a:ext cx="5466080" cy="297878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05713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在菜品管理列表页面点击修改按钮，跳转到修改菜品页面，在修改页面回显菜品相关信息并进行修改，最后点击确定按钮完成修改操作</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3497580" y="2199005"/>
            <a:ext cx="5485765" cy="4549140"/>
          </a:xfrm>
          <a:prstGeom prst="rect">
            <a:avLst/>
          </a:prstGeom>
          <a:ln>
            <a:solidFill>
              <a:schemeClr val="accent1"/>
            </a:solid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a:sym typeface="+mn-ea"/>
              </a:rPr>
              <a:t>-</a:t>
            </a:r>
            <a:r>
              <a:rPr kumimoji="1">
                <a:sym typeface="+mn-ea"/>
              </a:rPr>
              <a:t>梳理交互过程</a:t>
            </a:r>
            <a:endParaRPr kumimoji="1" lang="zh-CN" altLang="en-US" dirty="0"/>
          </a:p>
        </p:txBody>
      </p:sp>
      <p:sp>
        <p:nvSpPr>
          <p:cNvPr id="6" name="文本框 5"/>
          <p:cNvSpPr txBox="1"/>
          <p:nvPr/>
        </p:nvSpPr>
        <p:spPr>
          <a:xfrm>
            <a:off x="794385" y="1607820"/>
            <a:ext cx="10057130" cy="304609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在开发代码之前，需要梳理一下修改菜品时前端页面（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add.html</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请求，请求服务端获取分类数据，用于菜品分类下拉框中数据展示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查询</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当前菜品信息，用于菜品信息回显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、页面发送请求，请求服务端进行图片下载，用于页图片回显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请求，将修改后的菜品相关数据以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开发修改菜品功能，其实就是在服务端编写代码去处理前端页面发送的这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次请求即可。</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查询分类信息</a:t>
            </a:r>
            <a:endParaRPr kumimoji="1" dirty="0"/>
          </a:p>
        </p:txBody>
      </p:sp>
      <p:sp>
        <p:nvSpPr>
          <p:cNvPr id="6" name="文本框 5"/>
          <p:cNvSpPr txBox="1"/>
          <p:nvPr/>
        </p:nvSpPr>
        <p:spPr>
          <a:xfrm>
            <a:off x="794385" y="1607820"/>
            <a:ext cx="1043940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请求，请求服务端获取分类数据，用于修改页面中菜品分类下拉框中数据展示。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前面我们在开发新增菜品时已经完成了查询分类数据的代码开发，此处直接使用此方法即可，如下：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87730" y="2651760"/>
            <a:ext cx="9974580" cy="27965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01</a:t>
            </a:r>
            <a:endParaRPr lang="zh-CN" altLang="en-US" dirty="0"/>
          </a:p>
        </p:txBody>
      </p:sp>
      <p:sp>
        <p:nvSpPr>
          <p:cNvPr id="5" name="文本占位符 2"/>
          <p:cNvSpPr>
            <a:spLocks noGrp="1"/>
          </p:cNvSpPr>
          <p:nvPr>
            <p:ph type="body" idx="10"/>
          </p:nvPr>
        </p:nvSpPr>
        <p:spPr>
          <a:xfrm>
            <a:off x="5281833" y="3245338"/>
            <a:ext cx="5466080" cy="2680677"/>
          </a:xfrm>
        </p:spPr>
        <p:txBody>
          <a:bodyPr/>
          <a:lstStyle/>
          <a:p>
            <a:r>
              <a:rPr lang="zh-CN" dirty="0">
                <a:latin typeface="阿里巴巴普惠体" panose="00020600040101010101" pitchFamily="18" charset="-122"/>
                <a:ea typeface="阿里巴巴普惠体" panose="00020600040101010101" pitchFamily="18" charset="-122"/>
              </a:rPr>
              <a:t>文件上传介绍</a:t>
            </a:r>
            <a:endParaRPr lang="zh-CN" dirty="0">
              <a:latin typeface="阿里巴巴普惠体" panose="00020600040101010101" pitchFamily="18" charset="-122"/>
              <a:ea typeface="阿里巴巴普惠体" panose="00020600040101010101" pitchFamily="18" charset="-122"/>
            </a:endParaRPr>
          </a:p>
          <a:p>
            <a:r>
              <a:rPr lang="zh-CN" dirty="0">
                <a:latin typeface="阿里巴巴普惠体" panose="00020600040101010101" pitchFamily="18" charset="-122"/>
                <a:ea typeface="阿里巴巴普惠体" panose="00020600040101010101" pitchFamily="18" charset="-122"/>
              </a:rPr>
              <a:t>文件下载介绍</a:t>
            </a:r>
            <a:endParaRPr lang="zh-CN"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文件上传代码实现</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文件下载代码实现</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根据</a:t>
            </a:r>
            <a:r>
              <a:rPr kumimoji="1" lang="en-US" altLang="zh-CN" dirty="0"/>
              <a:t>id</a:t>
            </a:r>
            <a:r>
              <a:rPr kumimoji="1" dirty="0"/>
              <a:t>查询菜品信息</a:t>
            </a:r>
            <a:endParaRPr kumimoji="1" dirty="0"/>
          </a:p>
        </p:txBody>
      </p:sp>
      <p:sp>
        <p:nvSpPr>
          <p:cNvPr id="6" name="文本框 5"/>
          <p:cNvSpPr txBox="1"/>
          <p:nvPr/>
        </p:nvSpPr>
        <p:spPr>
          <a:xfrm>
            <a:off x="794385" y="1607820"/>
            <a:ext cx="10439400" cy="119888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查询当前菜品信息和对应的口味信息，用于修改页面中菜品信息回显。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DishService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中扩展getByIdWithFlavor方法：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939800" y="2951480"/>
            <a:ext cx="5920740" cy="18897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根据</a:t>
            </a:r>
            <a:r>
              <a:rPr kumimoji="1" lang="en-US" altLang="zh-CN" dirty="0"/>
              <a:t>id</a:t>
            </a:r>
            <a:r>
              <a:rPr kumimoji="1" dirty="0"/>
              <a:t>查询菜品信息</a:t>
            </a:r>
            <a:endParaRPr kumimoji="1" dirty="0"/>
          </a:p>
        </p:txBody>
      </p:sp>
      <p:sp>
        <p:nvSpPr>
          <p:cNvPr id="6" name="文本框 5"/>
          <p:cNvSpPr txBox="1"/>
          <p:nvPr/>
        </p:nvSpPr>
        <p:spPr>
          <a:xfrm>
            <a:off x="794385" y="1607820"/>
            <a:ext cx="1043940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查询当前菜品信息和对应的口味信息，用于修改页面中菜品信息回显。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DishServiceImpl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中实现getByIdWithFlavor方法：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985520" y="2548255"/>
            <a:ext cx="5515610" cy="416115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根据</a:t>
            </a:r>
            <a:r>
              <a:rPr kumimoji="1" lang="en-US" altLang="zh-CN" dirty="0"/>
              <a:t>id</a:t>
            </a:r>
            <a:r>
              <a:rPr kumimoji="1" dirty="0"/>
              <a:t>查询菜品信息</a:t>
            </a:r>
            <a:endParaRPr kumimoji="1" dirty="0"/>
          </a:p>
        </p:txBody>
      </p:sp>
      <p:sp>
        <p:nvSpPr>
          <p:cNvPr id="6" name="文本框 5"/>
          <p:cNvSpPr txBox="1"/>
          <p:nvPr/>
        </p:nvSpPr>
        <p:spPr>
          <a:xfrm>
            <a:off x="794385" y="1607820"/>
            <a:ext cx="1043940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查询当前菜品信息和对应的口味信息，用于修改页面中菜品信息回显。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DishController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get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922020" y="2630805"/>
            <a:ext cx="5064760" cy="31483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下载图片</a:t>
            </a:r>
            <a:endParaRPr kumimoji="1" dirty="0"/>
          </a:p>
        </p:txBody>
      </p:sp>
      <p:sp>
        <p:nvSpPr>
          <p:cNvPr id="6" name="文本框 5"/>
          <p:cNvSpPr txBox="1"/>
          <p:nvPr/>
        </p:nvSpPr>
        <p:spPr>
          <a:xfrm>
            <a:off x="794385" y="1607820"/>
            <a:ext cx="1043940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页面发送请求，请求服务端进行图片下载，用于修改页面图片回显。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前面我们已经在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CommonController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中提供了下载方法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download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，此处直接使用即可。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保存更新</a:t>
            </a:r>
            <a:endParaRPr kumimoji="1" dirty="0"/>
          </a:p>
        </p:txBody>
      </p:sp>
      <p:sp>
        <p:nvSpPr>
          <p:cNvPr id="6" name="文本框 5"/>
          <p:cNvSpPr txBox="1"/>
          <p:nvPr/>
        </p:nvSpPr>
        <p:spPr>
          <a:xfrm>
            <a:off x="794385" y="1607820"/>
            <a:ext cx="10439400" cy="156845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请求，将修改后的菜品相关数据以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在修改菜品信息时需要注意，除了要更新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菜品表，还需要更新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dish_flavor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菜品口味表。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在DishService接口中扩展方法updateWithFlavor：</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902335" y="3440430"/>
            <a:ext cx="5844540" cy="246126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保存更新</a:t>
            </a:r>
            <a:endParaRPr kumimoji="1" dirty="0"/>
          </a:p>
        </p:txBody>
      </p:sp>
      <p:sp>
        <p:nvSpPr>
          <p:cNvPr id="6" name="文本框 5"/>
          <p:cNvSpPr txBox="1"/>
          <p:nvPr/>
        </p:nvSpPr>
        <p:spPr>
          <a:xfrm>
            <a:off x="794385" y="1607820"/>
            <a:ext cx="10439400" cy="119888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请求，将修改后的菜品相关数据以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在修改菜品信息时需要注意，除了要更新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菜品表，还需要更新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dish_flavor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菜品口味表。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在DishService</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中实现方法updateWithFlavor：</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934720" y="2897505"/>
            <a:ext cx="5337810" cy="389064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保存更新</a:t>
            </a:r>
            <a:endParaRPr kumimoji="1" dirty="0"/>
          </a:p>
        </p:txBody>
      </p:sp>
      <p:sp>
        <p:nvSpPr>
          <p:cNvPr id="6" name="文本框 5"/>
          <p:cNvSpPr txBox="1"/>
          <p:nvPr/>
        </p:nvSpPr>
        <p:spPr>
          <a:xfrm>
            <a:off x="794385" y="1607820"/>
            <a:ext cx="10439400" cy="156845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请求，将修改后的菜品相关数据以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在修改菜品信息时需要注意，除了要更新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菜品表，还需要更新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dish_flavor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菜品口味表。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在Dish</a:t>
            </a:r>
            <a:r>
              <a:rPr 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update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66140" y="3402330"/>
            <a:ext cx="6121400" cy="21545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修改菜品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按照前面分析的操作流程进行测试，查看数据是否正常修改即可</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文件上传介绍</a:t>
            </a:r>
            <a:endParaRPr lang="en-US" altLang="zh-CN" dirty="0"/>
          </a:p>
        </p:txBody>
      </p:sp>
      <p:sp>
        <p:nvSpPr>
          <p:cNvPr id="4" name="文本框 3"/>
          <p:cNvSpPr txBox="1"/>
          <p:nvPr/>
        </p:nvSpPr>
        <p:spPr>
          <a:xfrm>
            <a:off x="710565" y="1607820"/>
            <a:ext cx="10857230" cy="48926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文件上传，也称为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upload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是指将本地图片、视频、音频等文件上传到服务器上，可以供其他用户浏览或下载的过程。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文件上传在项目中应用非常广泛，我们经常发微博、发微信朋友圈都用到了文件上传功能。</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文件上传时，对页面的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form</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表单有如下要求：</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method="post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采用post方式提交数据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enctype="multipart/form-data</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采用multipart格式上传文件</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type="file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使用input的file控件上传</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举例：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&lt;form method="</a:t>
            </a:r>
            <a:r>
              <a:rPr lang="zh-CN" altLang="en-US" sz="1600" dirty="0">
                <a:solidFill>
                  <a:srgbClr val="FF0000"/>
                </a:solidFill>
                <a:latin typeface="阿里巴巴普惠体" panose="00020600040101010101" pitchFamily="18" charset="-122"/>
                <a:ea typeface="阿里巴巴普惠体" panose="00020600040101010101" pitchFamily="18" charset="-122"/>
                <a:sym typeface="+mn-ea"/>
              </a:rPr>
              <a:t>post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action="</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/common/upload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enctype="</a:t>
            </a:r>
            <a:r>
              <a:rPr lang="zh-CN" altLang="en-US" sz="1600" dirty="0">
                <a:solidFill>
                  <a:srgbClr val="FF0000"/>
                </a:solidFill>
                <a:latin typeface="阿里巴巴普惠体" panose="00020600040101010101" pitchFamily="18" charset="-122"/>
                <a:ea typeface="阿里巴巴普惠体" panose="00020600040101010101" pitchFamily="18" charset="-122"/>
                <a:sym typeface="+mn-ea"/>
              </a:rPr>
              <a:t>multipart/form-data</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"&gt;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&lt;input name="</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myFile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type="</a:t>
            </a:r>
            <a:r>
              <a:rPr lang="zh-CN" altLang="en-US" sz="1600" dirty="0">
                <a:solidFill>
                  <a:srgbClr val="FF0000"/>
                </a:solidFill>
                <a:latin typeface="阿里巴巴普惠体" panose="00020600040101010101" pitchFamily="18" charset="-122"/>
                <a:ea typeface="阿里巴巴普惠体" panose="00020600040101010101" pitchFamily="18" charset="-122"/>
                <a:sym typeface="+mn-ea"/>
              </a:rPr>
              <a:t>file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/&gt;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&lt;input type="submit" value="提交" /&gt; </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indent="0" fontAlgn="auto">
              <a:lnSpc>
                <a:spcPct val="150000"/>
              </a:lnSpc>
              <a:spcBef>
                <a:spcPts val="0"/>
              </a:spcBef>
              <a:spcAft>
                <a:spcPts val="0"/>
              </a:spcAft>
              <a:buFont typeface="Wingdings" panose="05000000000000000000" charset="0"/>
              <a:buNone/>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&lt;/form&gt;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文件上传介绍</a:t>
            </a:r>
            <a:endParaRPr lang="zh-CN" altLang="en-US" dirty="0"/>
          </a:p>
        </p:txBody>
      </p:sp>
      <p:sp>
        <p:nvSpPr>
          <p:cNvPr id="4" name="文本框 3"/>
          <p:cNvSpPr txBox="1"/>
          <p:nvPr/>
        </p:nvSpPr>
        <p:spPr>
          <a:xfrm>
            <a:off x="710565" y="1607820"/>
            <a:ext cx="10857230" cy="1198880"/>
          </a:xfrm>
          <a:prstGeom prst="rect">
            <a:avLst/>
          </a:prstGeom>
          <a:noFill/>
        </p:spPr>
        <p:txBody>
          <a:bodyPr wrap="square">
            <a:spAutoFit/>
          </a:bodyPr>
          <a:p>
            <a:pPr marL="285750" indent="-285750"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目前一些前端组件库也提供了相应的上传组件，但是底层原理还是基于</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form</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表单的文件上传。</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例如</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ElementUI</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中提供的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upload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上传组件：</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61060" y="2684145"/>
            <a:ext cx="1558925" cy="1539875"/>
          </a:xfrm>
          <a:prstGeom prst="rect">
            <a:avLst/>
          </a:prstGeom>
          <a:ln>
            <a:solidFill>
              <a:schemeClr val="accent1"/>
            </a:solidFill>
          </a:ln>
        </p:spPr>
      </p:pic>
      <p:pic>
        <p:nvPicPr>
          <p:cNvPr id="6" name="图片 5"/>
          <p:cNvPicPr>
            <a:picLocks noChangeAspect="1"/>
          </p:cNvPicPr>
          <p:nvPr/>
        </p:nvPicPr>
        <p:blipFill>
          <a:blip r:embed="rId2"/>
          <a:stretch>
            <a:fillRect/>
          </a:stretch>
        </p:blipFill>
        <p:spPr>
          <a:xfrm>
            <a:off x="2837180" y="2684145"/>
            <a:ext cx="4302125" cy="153987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文件上传介绍</a:t>
            </a:r>
            <a:endParaRPr lang="zh-CN" altLang="en-US" dirty="0"/>
          </a:p>
        </p:txBody>
      </p:sp>
      <p:sp>
        <p:nvSpPr>
          <p:cNvPr id="4" name="文本框 3"/>
          <p:cNvSpPr txBox="1"/>
          <p:nvPr/>
        </p:nvSpPr>
        <p:spPr>
          <a:xfrm>
            <a:off x="710565" y="1607820"/>
            <a:ext cx="10857230"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服务端要接收客户端页面上传的文件，通常都会使用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Apache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的两个组件：</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common</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-fileupload</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common</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-io</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indent="0" fontAlgn="auto">
              <a:lnSpc>
                <a:spcPct val="150000"/>
              </a:lnSpc>
              <a:spcBef>
                <a:spcPts val="0"/>
              </a:spcBef>
              <a:spcAft>
                <a:spcPts val="0"/>
              </a:spcAft>
              <a:buFont typeface="Wingdings" panose="05000000000000000000" charset="0"/>
              <a:buNone/>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Spring</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框架在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spring-web</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包中对文件上传进行了封装，大大简化了服务端代码，我们只需要在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的方法中声明一个MultipartFile类型的参数即可接收上传的文件，例如：</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7" name="图片 6"/>
          <p:cNvPicPr>
            <a:picLocks noChangeAspect="1"/>
          </p:cNvPicPr>
          <p:nvPr/>
        </p:nvPicPr>
        <p:blipFill>
          <a:blip r:embed="rId1"/>
          <a:stretch>
            <a:fillRect/>
          </a:stretch>
        </p:blipFill>
        <p:spPr>
          <a:xfrm>
            <a:off x="835660" y="4034790"/>
            <a:ext cx="3900170" cy="248221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文件下载介绍</a:t>
            </a:r>
            <a:endParaRPr lang="zh-CN" altLang="en-US" dirty="0"/>
          </a:p>
        </p:txBody>
      </p:sp>
      <p:sp>
        <p:nvSpPr>
          <p:cNvPr id="4" name="文本框 3"/>
          <p:cNvSpPr txBox="1"/>
          <p:nvPr/>
        </p:nvSpPr>
        <p:spPr>
          <a:xfrm>
            <a:off x="710565" y="1607820"/>
            <a:ext cx="10857230"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文件下载，也称为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download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是指将文件从服务器传输到本地计算机的过程。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通过浏览器进行文件下载，通常有两种表现形式：</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以附件形式下载，弹出保存对话框，将文件保存到指定磁盘目录</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直接在浏览器中打开</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indent="0" fontAlgn="auto">
              <a:lnSpc>
                <a:spcPct val="150000"/>
              </a:lnSpc>
              <a:spcBef>
                <a:spcPts val="0"/>
              </a:spcBef>
              <a:spcAft>
                <a:spcPts val="0"/>
              </a:spcAft>
              <a:buFont typeface="Wingdings" panose="05000000000000000000" charset="0"/>
              <a:buNone/>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通过浏览器进行文件下载，本质上就是服务端将文件以流的形式写回浏览器的过程。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文件上传下载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文件上传代码实现</a:t>
            </a:r>
            <a:endParaRPr lang="zh-CN" altLang="en-US" dirty="0"/>
          </a:p>
        </p:txBody>
      </p:sp>
      <p:sp>
        <p:nvSpPr>
          <p:cNvPr id="4" name="文本框 3"/>
          <p:cNvSpPr txBox="1"/>
          <p:nvPr/>
        </p:nvSpPr>
        <p:spPr>
          <a:xfrm>
            <a:off x="710565" y="1607820"/>
            <a:ext cx="1085723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文件上传，页面端可以使用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ElementUI</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提供的上传组件。</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可以直接使用资料中提供的上传页面，位置：资料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文件上传下载页面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/upload.html</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50900" y="2728595"/>
            <a:ext cx="6988175" cy="2642870"/>
          </a:xfrm>
          <a:prstGeom prst="rect">
            <a:avLst/>
          </a:prstGeom>
          <a:ln>
            <a:solidFill>
              <a:schemeClr val="accent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4286</Words>
  <Application>WPS 演示</Application>
  <PresentationFormat>宽屏</PresentationFormat>
  <Paragraphs>353</Paragraphs>
  <Slides>48</Slides>
  <Notes>0</Notes>
  <HiddenSlides>0</HiddenSlides>
  <MMClips>0</MMClips>
  <ScaleCrop>false</ScaleCrop>
  <HeadingPairs>
    <vt:vector size="6" baseType="variant">
      <vt:variant>
        <vt:lpstr>已用的字体</vt:lpstr>
      </vt:variant>
      <vt:variant>
        <vt:i4>17</vt:i4>
      </vt:variant>
      <vt:variant>
        <vt:lpstr>主题</vt:lpstr>
      </vt:variant>
      <vt:variant>
        <vt:i4>8</vt:i4>
      </vt:variant>
      <vt:variant>
        <vt:lpstr>幻灯片标题</vt:lpstr>
      </vt:variant>
      <vt:variant>
        <vt:i4>48</vt:i4>
      </vt:variant>
    </vt:vector>
  </HeadingPairs>
  <TitlesOfParts>
    <vt:vector size="73"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Segoe UI Light</vt:lpstr>
      <vt:lpstr>微软雅黑 Light</vt:lpstr>
      <vt:lpstr>Alibaba PuHuiTi M</vt:lpstr>
      <vt:lpstr>Wingdings</vt:lpstr>
      <vt:lpstr>Arial Unicode MS</vt:lpstr>
      <vt:lpstr>等线</vt:lpstr>
      <vt:lpstr>封面2</vt:lpstr>
      <vt:lpstr>目录</vt:lpstr>
      <vt:lpstr>学习目标</vt:lpstr>
      <vt:lpstr>章节页版式（一级+二级标题）</vt:lpstr>
      <vt:lpstr>章节页版式（一级标题）</vt:lpstr>
      <vt:lpstr>正文设计方案</vt:lpstr>
      <vt:lpstr>5_结束页设计方案</vt:lpstr>
      <vt:lpstr>1_章节页版式（一级+二级标题）</vt:lpstr>
      <vt:lpstr>菜品管理业务开发</vt:lpstr>
      <vt:lpstr>效果展示</vt:lpstr>
      <vt:lpstr>PowerPoint 演示文稿</vt:lpstr>
      <vt:lpstr>文件上传下载</vt:lpstr>
      <vt:lpstr>文件上传下载</vt:lpstr>
      <vt:lpstr>文件上传下载</vt:lpstr>
      <vt:lpstr>文件上传下载</vt:lpstr>
      <vt:lpstr>文件上传下载</vt:lpstr>
      <vt:lpstr>文件上传下载</vt:lpstr>
      <vt:lpstr>文件上传下载</vt:lpstr>
      <vt:lpstr>文件上传下载</vt:lpstr>
      <vt:lpstr>文件上传下载</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新增菜品</vt:lpstr>
      <vt:lpstr>菜品信息分页查询</vt:lpstr>
      <vt:lpstr>菜品信息分页查询</vt:lpstr>
      <vt:lpstr>菜品信息分页查询</vt:lpstr>
      <vt:lpstr>菜品信息分页查询</vt:lpstr>
      <vt:lpstr>菜品信息分页查询</vt:lpstr>
      <vt:lpstr>修改菜品</vt:lpstr>
      <vt:lpstr>修改菜品</vt:lpstr>
      <vt:lpstr>修改菜品</vt:lpstr>
      <vt:lpstr>修改菜品</vt:lpstr>
      <vt:lpstr>修改菜品</vt:lpstr>
      <vt:lpstr>修改菜品</vt:lpstr>
      <vt:lpstr>修改菜品</vt:lpstr>
      <vt:lpstr>修改菜品</vt:lpstr>
      <vt:lpstr>修改菜品</vt:lpstr>
      <vt:lpstr>修改菜品</vt:lpstr>
      <vt:lpstr>修改菜品</vt:lpstr>
      <vt:lpstr>修改菜品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zhaoqx</cp:lastModifiedBy>
  <cp:revision>2376</cp:revision>
  <dcterms:created xsi:type="dcterms:W3CDTF">2020-03-31T02:23:00Z</dcterms:created>
  <dcterms:modified xsi:type="dcterms:W3CDTF">2021-07-08T05:43:59Z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