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3"/>
  </p:notesMasterIdLst>
  <p:sldIdLst>
    <p:sldId id="256" r:id="rId5"/>
    <p:sldId id="4604" r:id="rId6"/>
    <p:sldId id="4805" r:id="rId7"/>
    <p:sldId id="4803" r:id="rId8"/>
    <p:sldId id="4787" r:id="rId9"/>
    <p:sldId id="4788" r:id="rId10"/>
    <p:sldId id="4804" r:id="rId11"/>
    <p:sldId id="4794" r:id="rId12"/>
    <p:sldId id="4790" r:id="rId13"/>
    <p:sldId id="4793" r:id="rId14"/>
    <p:sldId id="4791" r:id="rId15"/>
    <p:sldId id="4807" r:id="rId16"/>
    <p:sldId id="4808" r:id="rId17"/>
    <p:sldId id="4792" r:id="rId18"/>
    <p:sldId id="4806" r:id="rId19"/>
    <p:sldId id="4809" r:id="rId20"/>
    <p:sldId id="4810" r:id="rId21"/>
    <p:sldId id="4519" r:id="rId22"/>
  </p:sldIdLst>
  <p:sldSz cx="12192000" cy="6858000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FD"/>
    <a:srgbClr val="00C3F4"/>
    <a:srgbClr val="EC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/>
    <p:restoredTop sz="91411"/>
  </p:normalViewPr>
  <p:slideViewPr>
    <p:cSldViewPr snapToGrid="0" showGuides="1">
      <p:cViewPr varScale="1">
        <p:scale>
          <a:sx n="127" d="100"/>
          <a:sy n="127" d="100"/>
        </p:scale>
        <p:origin x="498" y="114"/>
      </p:cViewPr>
      <p:guideLst>
        <p:guide orient="horz" pos="2298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DejaVu Sans" charset="0"/>
              <a:buNone/>
              <a:defRPr sz="1200">
                <a:ea typeface="等线" panose="02010600030101010101" pitchFamily="2" charset="-122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DejaVu Sans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DejaVu Sans" charset="0"/>
              <a:buNone/>
              <a:defRPr sz="1200">
                <a:ea typeface="等线" panose="02010600030101010101" pitchFamily="2" charset="-122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DejaVu Sans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DejaVu Sans" charset="0"/>
              <a:buNone/>
              <a:defRPr sz="1200">
                <a:ea typeface="等线" panose="02010600030101010101" pitchFamily="2" charset="-122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DejaVu Sans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DejaVu Sans" charset="0"/>
              <a:buNone/>
              <a:defRPr sz="1200">
                <a:ea typeface="等线" panose="02010600030101010101" pitchFamily="2" charset="-122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DejaVu Sans" charset="0"/>
              <a:buNone/>
              <a:defRPr/>
            </a:pPr>
            <a:fld id="{EA8B1882-B76D-4608-849C-06E772C79DE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z="2665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z="266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6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65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z="13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z="2665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760095" rtl="0" eaLnBrk="0" fontAlgn="base" latinLnBrk="0" hangingPunct="0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z="13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2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fontAlgn="base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2"/>
            <a:ext cx="5303520" cy="3877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2"/>
            <a:ext cx="5303520" cy="3877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9" name="Holder 5"/>
          <p:cNvSpPr>
            <a:spLocks noGrp="1"/>
          </p:cNvSpPr>
          <p:nvPr>
            <p:ph type="ftr" sz="quarter" idx="13"/>
          </p:nvPr>
        </p:nvSpPr>
        <p:spPr>
          <a:xfrm>
            <a:off x="4038600" y="6356986"/>
            <a:ext cx="4114800" cy="363856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algn="ctr" fontAlgn="base"/>
            <a:endParaRPr lang="zh-CN" altLang="zh-CN" strike="noStrike" noProof="1">
              <a:solidFill>
                <a:srgbClr val="898989"/>
              </a:solidFill>
            </a:endParaRPr>
          </a:p>
        </p:txBody>
      </p:sp>
      <p:sp>
        <p:nvSpPr>
          <p:cNvPr id="10" name="Holder 6"/>
          <p:cNvSpPr>
            <a:spLocks noGrp="1"/>
          </p:cNvSpPr>
          <p:nvPr>
            <p:ph type="dt" sz="half" idx="12"/>
          </p:nvPr>
        </p:nvSpPr>
        <p:spPr>
          <a:xfrm>
            <a:off x="838200" y="6356986"/>
            <a:ext cx="2743200" cy="36385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1" name="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6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algn="r" fontAlgn="base"/>
            <a:fld id="{9A0DB2DC-4C9A-4742-B13C-FB6460FD3503}" type="slidenum">
              <a:rPr lang="zh-CN" altLang="zh-CN" strike="noStrike" noProof="1" dirty="0">
                <a:solidFill>
                  <a:srgbClr val="898989"/>
                </a:solidFill>
                <a:latin typeface="Corbel" panose="020B0503020204020204" pitchFamily="34" charset="0"/>
                <a:ea typeface="+mn-ea"/>
                <a:cs typeface="+mn-cs"/>
              </a:rPr>
            </a:fld>
            <a:endParaRPr lang="zh-CN" altLang="zh-CN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z="2665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z="266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6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65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z="13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z="2665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760095" rtl="0" eaLnBrk="0" fontAlgn="base" latinLnBrk="0" hangingPunct="0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z="13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2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fontAlgn="base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2"/>
            <a:ext cx="5303520" cy="3877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2"/>
            <a:ext cx="5303520" cy="3877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pPr fontAlgn="base"/>
          </a:p>
        </p:txBody>
      </p:sp>
      <p:sp>
        <p:nvSpPr>
          <p:cNvPr id="9" name="Holder 5"/>
          <p:cNvSpPr>
            <a:spLocks noGrp="1"/>
          </p:cNvSpPr>
          <p:nvPr>
            <p:ph type="ftr" sz="quarter" idx="13"/>
          </p:nvPr>
        </p:nvSpPr>
        <p:spPr>
          <a:xfrm>
            <a:off x="4038600" y="6356986"/>
            <a:ext cx="4114800" cy="363856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algn="ctr" fontAlgn="base"/>
            <a:endParaRPr lang="zh-CN" altLang="zh-CN" strike="noStrike" noProof="1">
              <a:solidFill>
                <a:srgbClr val="898989"/>
              </a:solidFill>
            </a:endParaRPr>
          </a:p>
        </p:txBody>
      </p:sp>
      <p:sp>
        <p:nvSpPr>
          <p:cNvPr id="10" name="Holder 6"/>
          <p:cNvSpPr>
            <a:spLocks noGrp="1"/>
          </p:cNvSpPr>
          <p:nvPr>
            <p:ph type="dt" sz="half" idx="12"/>
          </p:nvPr>
        </p:nvSpPr>
        <p:spPr>
          <a:xfrm>
            <a:off x="838200" y="6356986"/>
            <a:ext cx="2743200" cy="36385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1" name="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6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algn="r" fontAlgn="base"/>
            <a:fld id="{9A0DB2DC-4C9A-4742-B13C-FB6460FD3503}" type="slidenum">
              <a:rPr lang="zh-CN" altLang="zh-CN" strike="noStrike" noProof="1" dirty="0">
                <a:solidFill>
                  <a:srgbClr val="898989"/>
                </a:solidFill>
                <a:latin typeface="Corbel" panose="020B0503020204020204" pitchFamily="34" charset="0"/>
                <a:ea typeface="+mn-ea"/>
                <a:cs typeface="+mn-cs"/>
              </a:rPr>
            </a:fld>
            <a:endParaRPr lang="zh-CN" altLang="zh-CN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z="2665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z="266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6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65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z="13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z="2665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760095" rtl="0" eaLnBrk="0" fontAlgn="base" latinLnBrk="0" hangingPunct="0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66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z="13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4990"/>
            <a:ext cx="10515600" cy="4352926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1892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89230"/>
            <a:r>
              <a:rPr lang="zh-CN" altLang="en-US" dirty="0"/>
              <a:t>第二级</a:t>
            </a:r>
            <a:endParaRPr lang="zh-CN" altLang="en-US" dirty="0"/>
          </a:p>
          <a:p>
            <a:pPr lvl="2" indent="-189230"/>
            <a:r>
              <a:rPr lang="zh-CN" altLang="en-US" dirty="0"/>
              <a:t>第三级</a:t>
            </a:r>
            <a:endParaRPr lang="zh-CN" altLang="en-US" dirty="0"/>
          </a:p>
          <a:p>
            <a:pPr lvl="3" indent="-189230"/>
            <a:r>
              <a:rPr lang="zh-CN" altLang="en-US" dirty="0"/>
              <a:t>第四级</a:t>
            </a:r>
            <a:endParaRPr lang="zh-CN" altLang="en-US" dirty="0"/>
          </a:p>
          <a:p>
            <a:pPr lvl="4" indent="-189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B1750-C62B-4D61-9C17-6590BA1E416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1031" name="组合 6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509510" y="937260"/>
            <a:ext cx="4682490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图片 2" descr="圆角-蓝色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52660" y="-182880"/>
            <a:ext cx="3509010" cy="1564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0" y="2371726"/>
            <a:ext cx="12192000" cy="1844040"/>
          </a:xfrm>
          <a:prstGeom prst="rect">
            <a:avLst/>
          </a:prstGeom>
          <a:solidFill>
            <a:srgbClr val="28A7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DejaVu Sans" charset="0"/>
              <a:buNone/>
              <a:defRPr/>
            </a:pPr>
            <a:endParaRPr kumimoji="0" lang="zh-CN" altLang="en-US" sz="1100" b="0" i="0" u="none" strike="noStrike" kern="1200" cap="none" spc="0" normalizeH="0" baseline="0" noProof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18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2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330" indent="-227330" algn="l" defTabSz="911860" rtl="0" eaLnBrk="0" fontAlgn="base" hangingPunct="0">
        <a:lnSpc>
          <a:spcPct val="90000"/>
        </a:lnSpc>
        <a:spcBef>
          <a:spcPct val="202000"/>
        </a:spcBef>
        <a:spcAft>
          <a:spcPct val="0"/>
        </a:spcAft>
        <a:buFont typeface="Arial" panose="020B060402020209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4990"/>
            <a:ext cx="10515600" cy="4352926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1892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89230"/>
            <a:r>
              <a:rPr lang="zh-CN" altLang="en-US" dirty="0"/>
              <a:t>第二级</a:t>
            </a:r>
            <a:endParaRPr lang="zh-CN" altLang="en-US" dirty="0"/>
          </a:p>
          <a:p>
            <a:pPr lvl="2" indent="-189230"/>
            <a:r>
              <a:rPr lang="zh-CN" altLang="en-US" dirty="0"/>
              <a:t>第三级</a:t>
            </a:r>
            <a:endParaRPr lang="zh-CN" altLang="en-US" dirty="0"/>
          </a:p>
          <a:p>
            <a:pPr lvl="3" indent="-189230"/>
            <a:r>
              <a:rPr lang="zh-CN" altLang="en-US" dirty="0"/>
              <a:t>第四级</a:t>
            </a:r>
            <a:endParaRPr lang="zh-CN" altLang="en-US" dirty="0"/>
          </a:p>
          <a:p>
            <a:pPr lvl="4" indent="-189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2055" name="组合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7509510" y="937260"/>
            <a:ext cx="4682490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图片 2" descr="圆角-蓝色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852660" y="-182880"/>
            <a:ext cx="3509010" cy="156400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18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2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330" indent="-227330" algn="l" defTabSz="911860" rtl="0" eaLnBrk="0" fontAlgn="base" hangingPunct="0">
        <a:lnSpc>
          <a:spcPct val="90000"/>
        </a:lnSpc>
        <a:spcBef>
          <a:spcPct val="202000"/>
        </a:spcBef>
        <a:spcAft>
          <a:spcPct val="0"/>
        </a:spcAft>
        <a:buFont typeface="Arial" panose="020B060402020209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4990"/>
            <a:ext cx="10515600" cy="4352926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1892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89230"/>
            <a:r>
              <a:rPr lang="zh-CN" altLang="en-US" dirty="0"/>
              <a:t>第二级</a:t>
            </a:r>
            <a:endParaRPr lang="zh-CN" altLang="en-US" dirty="0"/>
          </a:p>
          <a:p>
            <a:pPr lvl="2" indent="-189230"/>
            <a:r>
              <a:rPr lang="zh-CN" altLang="en-US" dirty="0"/>
              <a:t>第三级</a:t>
            </a:r>
            <a:endParaRPr lang="zh-CN" altLang="en-US" dirty="0"/>
          </a:p>
          <a:p>
            <a:pPr lvl="3" indent="-189230"/>
            <a:r>
              <a:rPr lang="zh-CN" altLang="en-US" dirty="0"/>
              <a:t>第四级</a:t>
            </a:r>
            <a:endParaRPr lang="zh-CN" altLang="en-US" dirty="0"/>
          </a:p>
          <a:p>
            <a:pPr lvl="4" indent="-189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7785EF-5ED0-462C-A12F-D2A9D1F348A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2055" name="组合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7509510" y="937260"/>
            <a:ext cx="4682490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图片 2" descr="圆角-蓝色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852660" y="-182880"/>
            <a:ext cx="3509010" cy="156400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186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2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7600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60095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330" indent="-227330" algn="l" defTabSz="911860" rtl="0" eaLnBrk="0" fontAlgn="base" hangingPunct="0">
        <a:lnSpc>
          <a:spcPct val="90000"/>
        </a:lnSpc>
        <a:spcBef>
          <a:spcPct val="202000"/>
        </a:spcBef>
        <a:spcAft>
          <a:spcPct val="0"/>
        </a:spcAft>
        <a:buFont typeface="Arial" panose="020B060402020209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1860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https://kubernetes.io/zh/docs/concepts/policy/limit-rang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https://kubernetes.io/zh/docs/concepts/policy/resource-quota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file:///C:\Users\shijie\AppData\Local\Temp\wps\INetCache\0d661609cdde34f2934075ecb69c1218" TargetMode="Externa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https://kubernetes.io/zh/docs/tasks/configure-pod-container/assign-memory-resour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310130" y="2654300"/>
            <a:ext cx="7572375" cy="758825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ctr" defTabSz="7613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魏碑_GBK" charset="-122"/>
                <a:ea typeface="方正魏碑_GBK" charset="-122"/>
                <a:cs typeface="+mj-cs"/>
              </a:rPr>
              <a:t>kubernetes </a:t>
            </a: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魏碑_GBK" charset="-122"/>
                <a:ea typeface="方正魏碑_GBK" charset="-122"/>
                <a:cs typeface="+mj-cs"/>
              </a:rPr>
              <a:t>资源限制</a:t>
            </a: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魏碑_GBK" charset="-122"/>
                <a:ea typeface="方正魏碑_GBK" charset="-122"/>
                <a:cs typeface="+mj-cs"/>
              </a:rPr>
              <a:t> 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魏碑_GBK" charset="-122"/>
              <a:ea typeface="方正魏碑_GBK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4477385"/>
            <a:ext cx="7620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eaLnBrk="1" hangingPunct="1"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  <a:cs typeface="+mn-lt"/>
                <a:sym typeface="+mn-ea"/>
              </a:rPr>
              <a:t>讲师：张士杰</a:t>
            </a:r>
            <a:r>
              <a:rPr lang="en-US" altLang="zh-CN" sz="2800">
                <a:latin typeface="+mn-lt"/>
                <a:ea typeface="华文楷体" panose="02010600040101010101" pitchFamily="2" charset="-122"/>
                <a:cs typeface="+mn-lt"/>
                <a:sym typeface="+mn-ea"/>
              </a:rPr>
              <a:t>/</a:t>
            </a:r>
            <a:r>
              <a:rPr lang="zh-CN" altLang="en-US" sz="2800" smtClean="0">
                <a:latin typeface="+mn-lt"/>
                <a:ea typeface="华文楷体" panose="02010600040101010101" pitchFamily="2" charset="-122"/>
                <a:cs typeface="+mn-lt"/>
                <a:sym typeface="+mn-ea"/>
              </a:rPr>
              <a:t>杰哥</a:t>
            </a:r>
            <a:r>
              <a:rPr lang="en-US" altLang="zh-CN" sz="2800" smtClean="0">
                <a:latin typeface="+mn-lt"/>
                <a:ea typeface="华文楷体" panose="02010600040101010101" pitchFamily="2" charset="-122"/>
                <a:cs typeface="+mn-lt"/>
                <a:sym typeface="+mn-ea"/>
              </a:rPr>
              <a:t>(2973707860)</a:t>
            </a:r>
            <a:endParaRPr lang="en-US" altLang="zh-CN" sz="2800" smtClean="0">
              <a:latin typeface="+mn-lt"/>
              <a:ea typeface="华文楷体" panose="02010600040101010101" pitchFamily="2" charset="-122"/>
              <a:cs typeface="+mn-lt"/>
            </a:endParaRPr>
          </a:p>
          <a:p>
            <a:pPr marL="0" lvl="0" indent="0" algn="l" eaLnBrk="1" hangingPunct="1"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cs typeface="+mn-lt"/>
                <a:sym typeface="+mn-ea"/>
              </a:rPr>
              <a:t>http://www.magedu.com</a:t>
            </a:r>
            <a:endParaRPr lang="zh-CN" altLang="en-US" sz="2800" dirty="0">
              <a:latin typeface="+mn-lt"/>
              <a:ea typeface="华文楷体" panose="02010600040101010101" pitchFamily="2" charset="-122"/>
              <a:cs typeface="+mn-lt"/>
            </a:endParaRPr>
          </a:p>
          <a:p>
            <a:endParaRPr lang="zh-CN" altLang="en-US" sz="28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6000" y="863889"/>
            <a:ext cx="4951730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0"/>
              <a:t>实现基于</a:t>
            </a:r>
            <a:r>
              <a:rPr lang="en-US" altLang="zh-CN" sz="100"/>
              <a:t>URL</a:t>
            </a:r>
            <a:r>
              <a:rPr lang="zh-CN" altLang="en-US" sz="100"/>
              <a:t>请求流量转发</a:t>
            </a:r>
            <a:r>
              <a:rPr lang="zh-CN" sz="100"/>
              <a:t>的</a:t>
            </a:r>
            <a:r>
              <a:rPr lang="en-US" altLang="zh-CN" sz="100"/>
              <a:t>ingress</a:t>
            </a:r>
            <a:r>
              <a:rPr lang="zh-CN" altLang="en-US" sz="100"/>
              <a:t>：</a:t>
            </a:r>
            <a:endParaRPr lang="zh-CN" altLang="en-US" sz="100"/>
          </a:p>
          <a:p>
            <a:r>
              <a:rPr lang="zh-CN" altLang="en-US" sz="100"/>
              <a:t># kubectl apply  -f ingress-url.yaml</a:t>
            </a:r>
            <a:endParaRPr lang="zh-CN" altLang="en-US" sz="100"/>
          </a:p>
          <a:p>
            <a:endParaRPr lang="zh-CN" altLang="en-US" sz="100"/>
          </a:p>
        </p:txBody>
      </p:sp>
      <p:sp>
        <p:nvSpPr>
          <p:cNvPr id="6" name="文本框 5"/>
          <p:cNvSpPr txBox="1"/>
          <p:nvPr/>
        </p:nvSpPr>
        <p:spPr>
          <a:xfrm>
            <a:off x="411480" y="2494280"/>
            <a:ext cx="11008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Limit Range是对具体某个Pod或容器的资源使用进行限制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1" action="ppaction://hlinkfile"/>
              </a:rPr>
              <a:t>https://kubernetes.io/zh/docs/concepts/policy/limit-range/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    限制namespace中每个Pod或容器的最小与最大计算资源</a:t>
            </a:r>
            <a:endParaRPr lang="zh-CN" altLang="en-US"/>
          </a:p>
          <a:p>
            <a:r>
              <a:rPr lang="zh-CN" altLang="en-US"/>
              <a:t>    限制namespace中每个Pod或容器计算资源request、limit之间的比例</a:t>
            </a:r>
            <a:endParaRPr lang="zh-CN" altLang="en-US"/>
          </a:p>
          <a:p>
            <a:r>
              <a:rPr lang="zh-CN" altLang="en-US"/>
              <a:t>    限制namespace中每个存储卷声明（PersistentVolumeClaim）可使用的最小与最大存储空间</a:t>
            </a:r>
            <a:endParaRPr lang="zh-CN" altLang="en-US"/>
          </a:p>
          <a:p>
            <a:r>
              <a:rPr lang="zh-CN" altLang="en-US"/>
              <a:t>    设置namespace中容器默认计算资源的request、limit，并在运行时自动注入到容器中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40" y="1563370"/>
            <a:ext cx="781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3.kubernetes对单个pod的CPU及memory实现资源限制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7335" y="1717040"/>
            <a:ext cx="741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</a:rPr>
              <a:t># kubectl apply  -f case3-LimitRange.yaml </a:t>
            </a:r>
            <a:endParaRPr lang="zh-CN" altLang="en-US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" y="173355"/>
            <a:ext cx="53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kubernetes对单个pod的CPU及memory实现资源限制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0025" y="1610995"/>
            <a:ext cx="546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</a:rPr>
              <a:t>限制案例</a:t>
            </a:r>
            <a:r>
              <a:rPr lang="en-US" altLang="zh-CN">
                <a:latin typeface="+mn-ea"/>
                <a:cs typeface="+mn-ea"/>
              </a:rPr>
              <a:t>1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 altLang="zh-CN">
                <a:latin typeface="+mn-ea"/>
                <a:cs typeface="+mn-ea"/>
              </a:rPr>
              <a:t>CPU</a:t>
            </a:r>
            <a:r>
              <a:rPr lang="zh-CN" altLang="en-US">
                <a:latin typeface="+mn-ea"/>
                <a:cs typeface="+mn-ea"/>
              </a:rPr>
              <a:t>与内存</a:t>
            </a:r>
            <a:r>
              <a:rPr lang="en-US" altLang="zh-CN">
                <a:latin typeface="+mn-ea"/>
                <a:cs typeface="+mn-ea"/>
              </a:rPr>
              <a:t> RequestRatio</a:t>
            </a:r>
            <a:r>
              <a:rPr lang="zh-CN" altLang="en-US">
                <a:latin typeface="+mn-ea"/>
                <a:cs typeface="+mn-ea"/>
              </a:rPr>
              <a:t>比例限制：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2282190"/>
            <a:ext cx="789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</a:rPr>
              <a:t># kubectl apply  -f case4-pod-RequestRatio-limit.yaml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# kubectl  get  deployments magedu-wordpress-deployment  -n magedu  -o json</a:t>
            </a:r>
            <a:endParaRPr lang="zh-CN" altLang="en-US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" y="173355"/>
            <a:ext cx="6403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kubernetes对单个pod的CPU及memory实现资源限制</a:t>
            </a:r>
            <a:endParaRPr lang="zh-CN" altLang="en-US" noProof="0">
              <a:ln>
                <a:noFill/>
              </a:ln>
              <a:effectLst/>
              <a:uLnTx/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3399155"/>
            <a:ext cx="11388090" cy="1901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6070" y="2276475"/>
            <a:ext cx="607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</a:rPr>
              <a:t># kubectl apply   -f case5-pod-cpu-limit.yaml </a:t>
            </a:r>
            <a:endParaRPr lang="zh-CN" altLang="en-US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" y="173355"/>
            <a:ext cx="610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kubernetes对单个pod的CPU及memory实现资源限制</a:t>
            </a:r>
            <a:endParaRPr lang="zh-CN" altLang="en-US" noProof="0">
              <a:ln>
                <a:noFill/>
              </a:ln>
              <a:effectLst/>
              <a:uLnTx/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230" y="1680845"/>
            <a:ext cx="485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</a:rPr>
              <a:t>限制案例</a:t>
            </a:r>
            <a:r>
              <a:rPr lang="en-US" altLang="zh-CN">
                <a:latin typeface="+mn-ea"/>
                <a:cs typeface="+mn-ea"/>
              </a:rPr>
              <a:t>2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 altLang="zh-CN">
                <a:latin typeface="+mn-ea"/>
                <a:cs typeface="+mn-ea"/>
              </a:rPr>
              <a:t>CPU</a:t>
            </a:r>
            <a:r>
              <a:rPr lang="zh-CN" altLang="en-US">
                <a:latin typeface="+mn-ea"/>
                <a:cs typeface="+mn-ea"/>
              </a:rPr>
              <a:t>与内存或超分限制：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2872105"/>
            <a:ext cx="11813540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7155" y="1978660"/>
            <a:ext cx="7163435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0"/>
              <a:t>实现多</a:t>
            </a:r>
            <a:r>
              <a:rPr lang="zh-CN" altLang="en-US" sz="100"/>
              <a:t>个</a:t>
            </a:r>
            <a:r>
              <a:rPr lang="en-US" sz="100">
                <a:sym typeface="+mn-ea"/>
              </a:rPr>
              <a:t>https</a:t>
            </a:r>
            <a:r>
              <a:rPr lang="zh-CN" altLang="en-US" sz="100"/>
              <a:t>域名</a:t>
            </a:r>
            <a:r>
              <a:rPr lang="zh-CN" sz="100"/>
              <a:t>的</a:t>
            </a:r>
            <a:r>
              <a:rPr lang="en-US" altLang="zh-CN" sz="100"/>
              <a:t>ingress</a:t>
            </a:r>
            <a:r>
              <a:rPr lang="zh-CN" altLang="en-US" sz="100"/>
              <a:t>：</a:t>
            </a:r>
            <a:endParaRPr lang="zh-CN" altLang="en-US" sz="100"/>
          </a:p>
          <a:p>
            <a:r>
              <a:rPr lang="zh-CN" altLang="en-US" sz="100"/>
              <a:t># kubectl apply  -f ingress-https-magedu_multi-host.yaml </a:t>
            </a:r>
            <a:endParaRPr lang="zh-CN" altLang="en-US" sz="100"/>
          </a:p>
          <a:p>
            <a:endParaRPr lang="zh-CN" altLang="en-US" sz="100"/>
          </a:p>
        </p:txBody>
      </p:sp>
      <p:sp>
        <p:nvSpPr>
          <p:cNvPr id="2" name="文本框 1"/>
          <p:cNvSpPr txBox="1"/>
          <p:nvPr/>
        </p:nvSpPr>
        <p:spPr>
          <a:xfrm>
            <a:off x="258445" y="2115820"/>
            <a:ext cx="110978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4.kubernetes对整个namespace的CPU及memory实现资源限制</a:t>
            </a:r>
            <a:endParaRPr noProof="0">
              <a:ln>
                <a:noFill/>
              </a:ln>
              <a:effectLst/>
              <a:uLnTx/>
              <a:uFillTx/>
              <a:latin typeface="+mn-lt"/>
              <a:sym typeface="+mn-ea"/>
            </a:endParaRPr>
          </a:p>
          <a:p>
            <a:pPr marL="0" lvl="1"/>
            <a:endParaRPr noProof="0">
              <a:ln>
                <a:noFill/>
              </a:ln>
              <a:effectLst/>
              <a:uLnTx/>
              <a:uFillTx/>
              <a:latin typeface="+mn-lt"/>
              <a:sym typeface="+mn-ea"/>
            </a:endParaRPr>
          </a:p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     </a:t>
            </a:r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  <a:hlinkClick r:id="rId1" action="ppaction://hlinkfile"/>
              </a:rPr>
              <a:t>https://kubernetes.io/zh/docs/concepts/policy/resource-quotas/</a:t>
            </a:r>
            <a:endParaRPr noProof="0">
              <a:ln>
                <a:noFill/>
              </a:ln>
              <a:effectLst/>
              <a:uLnTx/>
              <a:uFillTx/>
              <a:latin typeface="+mn-lt"/>
              <a:sym typeface="+mn-ea"/>
            </a:endParaRPr>
          </a:p>
          <a:p>
            <a:pPr marL="0" lvl="1"/>
            <a:endParaRPr lang="zh-CN" altLang="en-US"/>
          </a:p>
          <a:p>
            <a:pPr marL="0" lvl="1"/>
            <a:r>
              <a:rPr lang="zh-CN" altLang="en-US"/>
              <a:t>    限定某个对象类型（如Pod、</a:t>
            </a:r>
            <a:r>
              <a:rPr lang="en-US" altLang="zh-CN"/>
              <a:t>service</a:t>
            </a:r>
            <a:r>
              <a:rPr lang="zh-CN" altLang="en-US"/>
              <a:t>）可创建对象的总数；</a:t>
            </a:r>
            <a:endParaRPr lang="zh-CN" altLang="en-US"/>
          </a:p>
          <a:p>
            <a:pPr marL="0" lvl="1"/>
            <a:r>
              <a:rPr lang="zh-CN" altLang="en-US"/>
              <a:t>    限定某个对象类型可消耗的计算资源（CPU、内存）与存储资源（存储卷声明）总数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7235" y="1841500"/>
            <a:ext cx="710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kubectl  apply  -f case6-ResourceQuota-magedu.yaml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3062605"/>
            <a:ext cx="11434445" cy="1859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025" y="1610995"/>
            <a:ext cx="546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</a:rPr>
              <a:t>限制案例</a:t>
            </a:r>
            <a:r>
              <a:rPr lang="en-US" altLang="zh-CN">
                <a:latin typeface="+mn-ea"/>
                <a:cs typeface="+mn-ea"/>
              </a:rPr>
              <a:t>1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>
                <a:latin typeface="+mn-ea"/>
                <a:cs typeface="+mn-ea"/>
              </a:rPr>
              <a:t>Pod</a:t>
            </a:r>
            <a:r>
              <a:rPr lang="zh-CN" altLang="en-US">
                <a:latin typeface="+mn-ea"/>
                <a:cs typeface="+mn-ea"/>
              </a:rPr>
              <a:t>副本数限制：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405" y="2336800"/>
            <a:ext cx="686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kubectl apply -f  case7-namespace-pod-limit-test.yaml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0025" y="1610995"/>
            <a:ext cx="546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</a:rPr>
              <a:t>限制案例</a:t>
            </a:r>
            <a:r>
              <a:rPr lang="en-US" altLang="zh-CN">
                <a:latin typeface="+mn-ea"/>
                <a:cs typeface="+mn-ea"/>
              </a:rPr>
              <a:t>2</a:t>
            </a:r>
            <a:r>
              <a:rPr lang="zh-CN" altLang="en-US">
                <a:latin typeface="+mn-ea"/>
                <a:cs typeface="+mn-ea"/>
              </a:rPr>
              <a:t>：</a:t>
            </a:r>
            <a:r>
              <a:rPr lang="en-US">
                <a:latin typeface="+mn-ea"/>
                <a:cs typeface="+mn-ea"/>
              </a:rPr>
              <a:t>CPU</a:t>
            </a:r>
            <a:r>
              <a:rPr lang="zh-CN" altLang="en-US">
                <a:latin typeface="+mn-ea"/>
                <a:cs typeface="+mn-ea"/>
              </a:rPr>
              <a:t>总计核心数限制：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405" y="2336800"/>
            <a:ext cx="707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kubectl apply  -f case8-namespace-cpu-limit-test.yaml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" y="2910840"/>
            <a:ext cx="11842750" cy="1806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"/>
          <p:cNvSpPr>
            <a:spLocks noGrp="1"/>
          </p:cNvSpPr>
          <p:nvPr>
            <p:ph type="ctrTitle"/>
          </p:nvPr>
        </p:nvSpPr>
        <p:spPr>
          <a:xfrm>
            <a:off x="3005138" y="2832100"/>
            <a:ext cx="4962525" cy="10287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en-US" altLang="zh-CN" sz="6000" b="1" dirty="0">
                <a:latin typeface="方正行楷_GBK" charset="-122"/>
                <a:ea typeface="方正行楷_GBK" charset="-122"/>
              </a:rPr>
              <a:t>Thank You!</a:t>
            </a:r>
            <a:endParaRPr lang="en-US" altLang="zh-CN" sz="6000" b="1" dirty="0">
              <a:latin typeface="方正行楷_GBK" charset="-122"/>
              <a:ea typeface="方正行楷_GBK" charset="-122"/>
            </a:endParaRPr>
          </a:p>
        </p:txBody>
      </p:sp>
      <p:sp>
        <p:nvSpPr>
          <p:cNvPr id="31746" name="副标题 4"/>
          <p:cNvSpPr txBox="1"/>
          <p:nvPr/>
        </p:nvSpPr>
        <p:spPr>
          <a:xfrm>
            <a:off x="2667000" y="4137025"/>
            <a:ext cx="6858000" cy="1379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</a:pPr>
            <a:r>
              <a:rPr lang="zh-CN" altLang="en-US" sz="100" dirty="0">
                <a:latin typeface="Candara" panose="020E0502030303020204" pitchFamily="34" charset="0"/>
                <a:ea typeface="华文楷体" panose="02010600040101010101" pitchFamily="2" charset="-122"/>
              </a:rPr>
              <a:t>讲师：张士杰（杰哥）</a:t>
            </a:r>
            <a:endParaRPr lang="en-US" altLang="zh-CN" sz="100" dirty="0"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</a:pPr>
            <a:r>
              <a:rPr lang="en-US" altLang="zh-CN" sz="100" dirty="0">
                <a:latin typeface="Candara" panose="020E0502030303020204" pitchFamily="34" charset="0"/>
                <a:ea typeface="华文楷体" panose="02010600040101010101" pitchFamily="2" charset="-122"/>
              </a:rPr>
              <a:t>http://www.magedu.com</a:t>
            </a:r>
            <a:endParaRPr lang="zh-CN" altLang="en-US" sz="100" dirty="0"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12115" y="1407478"/>
            <a:ext cx="10160000" cy="47545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90500" marR="0" lvl="0" indent="-190500" algn="l" defTabSz="761365" rtl="0" eaLnBrk="1" fontAlgn="auto" latinLnBrk="0" hangingPunct="1">
              <a:lnSpc>
                <a:spcPct val="9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课程大纲</a:t>
            </a:r>
            <a:r>
              <a:rPr kumimoji="0" lang="en-US" altLang="zh-CN" sz="240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761365" rtl="0" eaLnBrk="1" fontAlgn="auto" latinLnBrk="0" hangingPunct="1">
              <a:lnSpc>
                <a:spcPct val="9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1.kubernetes中资源限制概括</a:t>
            </a:r>
            <a:endParaRPr kumimoji="0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761365" rtl="0" eaLnBrk="1" fontAlgn="auto" latinLnBrk="0" hangingPunct="1">
              <a:lnSpc>
                <a:spcPct val="9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2.kubernetes对单个容器的CPU及memory实现资源限制</a:t>
            </a:r>
            <a:endParaRPr kumimoji="0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761365" rtl="0" eaLnBrk="1" fontAlgn="auto" latinLnBrk="0" hangingPunct="1">
              <a:lnSpc>
                <a:spcPct val="9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3.kubernetes对单个pod的CPU及memory实现资源限制</a:t>
            </a:r>
            <a:endParaRPr kumimoji="0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761365" rtl="0" eaLnBrk="1" fontAlgn="auto" latinLnBrk="0" hangingPunct="1">
              <a:lnSpc>
                <a:spcPct val="9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4.kubernetes对整个namespace的CPU及memory实现资源限制</a:t>
            </a:r>
            <a:endParaRPr kumimoji="0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0" algn="l" defTabSz="761365" rtl="0" eaLnBrk="1" fontAlgn="auto" latinLnBrk="0" hangingPunct="1">
              <a:lnSpc>
                <a:spcPct val="9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4645" y="2148205"/>
            <a:ext cx="9172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1.kubernetes中资源限制概括</a:t>
            </a:r>
            <a:endParaRPr kumimoji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进程 59"/>
          <p:cNvSpPr/>
          <p:nvPr/>
        </p:nvSpPr>
        <p:spPr>
          <a:xfrm>
            <a:off x="1556292" y="3685393"/>
            <a:ext cx="5947845" cy="56867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进程 61"/>
          <p:cNvSpPr/>
          <p:nvPr/>
        </p:nvSpPr>
        <p:spPr>
          <a:xfrm>
            <a:off x="1573260" y="5844216"/>
            <a:ext cx="5964296" cy="64504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进程 60"/>
          <p:cNvSpPr/>
          <p:nvPr/>
        </p:nvSpPr>
        <p:spPr>
          <a:xfrm>
            <a:off x="1573260" y="5109989"/>
            <a:ext cx="5947844" cy="64504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进程 59"/>
          <p:cNvSpPr/>
          <p:nvPr/>
        </p:nvSpPr>
        <p:spPr>
          <a:xfrm>
            <a:off x="1573260" y="4370228"/>
            <a:ext cx="5947845" cy="64504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0" name="进程 4"/>
          <p:cNvSpPr/>
          <p:nvPr/>
        </p:nvSpPr>
        <p:spPr>
          <a:xfrm>
            <a:off x="8286540" y="2420696"/>
            <a:ext cx="3062615" cy="663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/>
              <a:t>防火墙</a:t>
            </a:r>
            <a:endParaRPr kumimoji="1" lang="zh-CN" altLang="en-US" sz="1600"/>
          </a:p>
        </p:txBody>
      </p:sp>
      <p:sp>
        <p:nvSpPr>
          <p:cNvPr id="32" name="云形标注 31"/>
          <p:cNvSpPr/>
          <p:nvPr/>
        </p:nvSpPr>
        <p:spPr>
          <a:xfrm>
            <a:off x="8653874" y="1296199"/>
            <a:ext cx="2455101" cy="8392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Interner</a:t>
            </a:r>
            <a:endParaRPr kumimoji="1" lang="zh-CN" altLang="en-US" sz="1600" dirty="0"/>
          </a:p>
        </p:txBody>
      </p:sp>
      <p:sp>
        <p:nvSpPr>
          <p:cNvPr id="35" name="进程 6"/>
          <p:cNvSpPr/>
          <p:nvPr/>
        </p:nvSpPr>
        <p:spPr>
          <a:xfrm>
            <a:off x="8286750" y="5109845"/>
            <a:ext cx="3517900" cy="885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/>
          </a:p>
        </p:txBody>
      </p:sp>
      <p:sp>
        <p:nvSpPr>
          <p:cNvPr id="36" name="进程 10"/>
          <p:cNvSpPr/>
          <p:nvPr/>
        </p:nvSpPr>
        <p:spPr>
          <a:xfrm>
            <a:off x="8286539" y="3648247"/>
            <a:ext cx="3062615" cy="663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业务负载均衡</a:t>
            </a:r>
            <a:endParaRPr kumimoji="1" lang="zh-CN" altLang="en-US" sz="1600" dirty="0"/>
          </a:p>
        </p:txBody>
      </p:sp>
      <p:cxnSp>
        <p:nvCxnSpPr>
          <p:cNvPr id="37" name="直线箭头连接符 12"/>
          <p:cNvCxnSpPr>
            <a:endCxn id="30" idx="0"/>
          </p:cNvCxnSpPr>
          <p:nvPr/>
        </p:nvCxnSpPr>
        <p:spPr>
          <a:xfrm flipH="1">
            <a:off x="9818483" y="1857025"/>
            <a:ext cx="9392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4"/>
          <p:cNvCxnSpPr>
            <a:stCxn id="30" idx="2"/>
            <a:endCxn id="36" idx="0"/>
          </p:cNvCxnSpPr>
          <p:nvPr/>
        </p:nvCxnSpPr>
        <p:spPr>
          <a:xfrm>
            <a:off x="9818483" y="3083941"/>
            <a:ext cx="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进程 19"/>
          <p:cNvSpPr/>
          <p:nvPr/>
        </p:nvSpPr>
        <p:spPr>
          <a:xfrm>
            <a:off x="115921" y="2277391"/>
            <a:ext cx="1886729" cy="6740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Kubectl,k8s</a:t>
            </a:r>
            <a:r>
              <a:rPr kumimoji="1" lang="zh-CN" altLang="en-US" sz="1600" dirty="0" smtClean="0"/>
              <a:t>管理界面</a:t>
            </a:r>
            <a:endParaRPr kumimoji="1" lang="zh-CN" altLang="en-US" sz="1600" dirty="0"/>
          </a:p>
        </p:txBody>
      </p:sp>
      <p:sp>
        <p:nvSpPr>
          <p:cNvPr id="41" name="进程 20"/>
          <p:cNvSpPr/>
          <p:nvPr/>
        </p:nvSpPr>
        <p:spPr>
          <a:xfrm>
            <a:off x="3084294" y="2528053"/>
            <a:ext cx="1676919" cy="501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K8s-master-</a:t>
            </a:r>
            <a:r>
              <a:rPr kumimoji="1" lang="zh-CN" altLang="en-US" sz="1600" dirty="0" smtClean="0"/>
              <a:t>负载均衡</a:t>
            </a:r>
            <a:r>
              <a:rPr kumimoji="1" lang="en-US" altLang="zh-CN" sz="1600" dirty="0" smtClean="0"/>
              <a:t>1</a:t>
            </a:r>
            <a:endParaRPr kumimoji="1" lang="zh-CN" altLang="en-US" sz="1600" dirty="0"/>
          </a:p>
        </p:txBody>
      </p:sp>
      <p:sp>
        <p:nvSpPr>
          <p:cNvPr id="42" name="进程 24"/>
          <p:cNvSpPr/>
          <p:nvPr/>
        </p:nvSpPr>
        <p:spPr>
          <a:xfrm>
            <a:off x="4553585" y="3380105"/>
            <a:ext cx="1334135" cy="32740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0" name="进程 26"/>
          <p:cNvSpPr/>
          <p:nvPr/>
        </p:nvSpPr>
        <p:spPr>
          <a:xfrm>
            <a:off x="2843920" y="1612255"/>
            <a:ext cx="4796178" cy="52170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2" name="进程 28"/>
          <p:cNvSpPr/>
          <p:nvPr/>
        </p:nvSpPr>
        <p:spPr>
          <a:xfrm>
            <a:off x="119836" y="1296186"/>
            <a:ext cx="1902128" cy="6732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运维人员</a:t>
            </a:r>
            <a:endParaRPr kumimoji="1" lang="zh-CN" altLang="en-US" sz="1600" dirty="0"/>
          </a:p>
        </p:txBody>
      </p:sp>
      <p:sp>
        <p:nvSpPr>
          <p:cNvPr id="73" name="进程 42"/>
          <p:cNvSpPr/>
          <p:nvPr/>
        </p:nvSpPr>
        <p:spPr>
          <a:xfrm>
            <a:off x="6072505" y="3380105"/>
            <a:ext cx="1334135" cy="327342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6250802" y="3358347"/>
            <a:ext cx="10495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+mn-ea"/>
              </a:rPr>
              <a:t>master3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75" name="进程 44"/>
          <p:cNvSpPr/>
          <p:nvPr/>
        </p:nvSpPr>
        <p:spPr>
          <a:xfrm>
            <a:off x="2985103" y="3379276"/>
            <a:ext cx="1334023" cy="3274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3127364" y="3344299"/>
            <a:ext cx="10495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+mn-ea"/>
              </a:rPr>
              <a:t>master1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78" name="进程 46"/>
          <p:cNvSpPr/>
          <p:nvPr/>
        </p:nvSpPr>
        <p:spPr>
          <a:xfrm>
            <a:off x="3073314" y="3738544"/>
            <a:ext cx="1049038" cy="46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600" dirty="0" err="1" smtClean="0"/>
              <a:t>Api</a:t>
            </a:r>
            <a:r>
              <a:rPr kumimoji="1" lang="en-US" altLang="zh-CN" sz="1600" dirty="0" smtClean="0"/>
              <a:t>-server</a:t>
            </a:r>
            <a:endParaRPr kumimoji="1" lang="zh-CN" altLang="en-US" sz="1600" dirty="0"/>
          </a:p>
        </p:txBody>
      </p:sp>
      <p:sp>
        <p:nvSpPr>
          <p:cNvPr id="79" name="进程 47"/>
          <p:cNvSpPr/>
          <p:nvPr/>
        </p:nvSpPr>
        <p:spPr>
          <a:xfrm>
            <a:off x="4750232" y="3744351"/>
            <a:ext cx="1049038" cy="46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600" dirty="0" err="1" smtClean="0"/>
              <a:t>Api</a:t>
            </a:r>
            <a:r>
              <a:rPr kumimoji="1" lang="en-US" altLang="zh-CN" sz="1600" dirty="0" smtClean="0"/>
              <a:t>-server</a:t>
            </a:r>
            <a:endParaRPr kumimoji="1" lang="zh-CN" altLang="en-US" sz="1600" dirty="0"/>
          </a:p>
        </p:txBody>
      </p:sp>
      <p:sp>
        <p:nvSpPr>
          <p:cNvPr id="80" name="进程 48"/>
          <p:cNvSpPr/>
          <p:nvPr/>
        </p:nvSpPr>
        <p:spPr>
          <a:xfrm>
            <a:off x="6214732" y="3750657"/>
            <a:ext cx="1049038" cy="46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600" dirty="0" err="1" smtClean="0"/>
              <a:t>Api</a:t>
            </a:r>
            <a:r>
              <a:rPr kumimoji="1" lang="en-US" altLang="zh-CN" sz="1600" dirty="0" smtClean="0"/>
              <a:t>-server</a:t>
            </a:r>
            <a:endParaRPr kumimoji="1" lang="zh-CN" altLang="en-US" sz="1600" dirty="0"/>
          </a:p>
        </p:txBody>
      </p:sp>
      <p:sp>
        <p:nvSpPr>
          <p:cNvPr id="81" name="进程 49"/>
          <p:cNvSpPr/>
          <p:nvPr/>
        </p:nvSpPr>
        <p:spPr>
          <a:xfrm>
            <a:off x="3084294" y="4471517"/>
            <a:ext cx="1163591" cy="467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600" dirty="0" err="1" smtClean="0"/>
              <a:t>Etcd</a:t>
            </a:r>
            <a:r>
              <a:rPr kumimoji="1" lang="en-US" altLang="zh-CN" sz="1600" dirty="0" smtClean="0"/>
              <a:t>(node1)</a:t>
            </a:r>
            <a:endParaRPr kumimoji="1" lang="zh-CN" altLang="en-US" sz="1600" dirty="0"/>
          </a:p>
        </p:txBody>
      </p:sp>
      <p:sp>
        <p:nvSpPr>
          <p:cNvPr id="82" name="进程 50"/>
          <p:cNvSpPr/>
          <p:nvPr/>
        </p:nvSpPr>
        <p:spPr>
          <a:xfrm>
            <a:off x="4750232" y="4457229"/>
            <a:ext cx="1049038" cy="46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kumimoji="1" lang="en-US" altLang="zh-CN" sz="1600" dirty="0" err="1" smtClean="0"/>
              <a:t>Etcd</a:t>
            </a:r>
            <a:r>
              <a:rPr kumimoji="1" lang="en-US" altLang="zh-CN" sz="1600" dirty="0" smtClean="0">
                <a:sym typeface="+mn-ea"/>
              </a:rPr>
              <a:t>(node2)</a:t>
            </a:r>
            <a:endParaRPr kumimoji="1" lang="zh-CN" altLang="en-US" sz="1600" dirty="0" smtClean="0"/>
          </a:p>
        </p:txBody>
      </p:sp>
      <p:sp>
        <p:nvSpPr>
          <p:cNvPr id="83" name="进程 51"/>
          <p:cNvSpPr/>
          <p:nvPr/>
        </p:nvSpPr>
        <p:spPr>
          <a:xfrm>
            <a:off x="6210300" y="4471518"/>
            <a:ext cx="1049038" cy="46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kumimoji="1" lang="en-US" altLang="zh-CN" sz="1600" dirty="0" err="1" smtClean="0"/>
              <a:t>Etcd</a:t>
            </a:r>
            <a:r>
              <a:rPr kumimoji="1" lang="en-US" altLang="zh-CN" sz="1600" dirty="0" smtClean="0">
                <a:sym typeface="+mn-ea"/>
              </a:rPr>
              <a:t>(node3)</a:t>
            </a:r>
            <a:endParaRPr kumimoji="1" lang="zh-CN" altLang="en-US" sz="1600" dirty="0" smtClean="0"/>
          </a:p>
        </p:txBody>
      </p:sp>
      <p:sp>
        <p:nvSpPr>
          <p:cNvPr id="84" name="进程 52"/>
          <p:cNvSpPr/>
          <p:nvPr/>
        </p:nvSpPr>
        <p:spPr>
          <a:xfrm>
            <a:off x="3084294" y="5169185"/>
            <a:ext cx="1163591" cy="467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lstStyle/>
          <a:p>
            <a:pPr algn="ctr"/>
            <a:r>
              <a:rPr kumimoji="1" lang="en-US" altLang="zh-CN" sz="1600" dirty="0" smtClean="0"/>
              <a:t>Controller</a:t>
            </a:r>
            <a:endParaRPr kumimoji="1" lang="en-US" altLang="zh-CN" sz="1600" dirty="0" smtClean="0"/>
          </a:p>
          <a:p>
            <a:pPr algn="ctr"/>
            <a:r>
              <a:rPr lang="en-US" altLang="zh-CN" sz="1600" dirty="0" smtClean="0">
                <a:sym typeface="+mn-ea"/>
              </a:rPr>
              <a:t>manager</a:t>
            </a:r>
            <a:endParaRPr kumimoji="1" lang="zh-CN" altLang="en-US" sz="1600" dirty="0"/>
          </a:p>
        </p:txBody>
      </p:sp>
      <p:sp>
        <p:nvSpPr>
          <p:cNvPr id="85" name="进程 53"/>
          <p:cNvSpPr/>
          <p:nvPr/>
        </p:nvSpPr>
        <p:spPr>
          <a:xfrm>
            <a:off x="4740067" y="5169185"/>
            <a:ext cx="1059203" cy="467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lstStyle/>
          <a:p>
            <a:pPr algn="ctr"/>
            <a:r>
              <a:rPr kumimoji="1" lang="en-US" altLang="zh-CN" sz="1600" dirty="0" smtClean="0"/>
              <a:t>controller</a:t>
            </a:r>
            <a:endParaRPr kumimoji="1" lang="en-US" altLang="zh-CN" sz="1600" dirty="0" smtClean="0"/>
          </a:p>
          <a:p>
            <a:pPr algn="ctr"/>
            <a:r>
              <a:rPr lang="en-US" altLang="zh-CN" sz="1600" dirty="0" smtClean="0">
                <a:sym typeface="+mn-ea"/>
              </a:rPr>
              <a:t>manager</a:t>
            </a:r>
            <a:endParaRPr kumimoji="1" lang="zh-CN" altLang="en-US" sz="1600" dirty="0"/>
          </a:p>
        </p:txBody>
      </p:sp>
      <p:sp>
        <p:nvSpPr>
          <p:cNvPr id="86" name="进程 54"/>
          <p:cNvSpPr/>
          <p:nvPr/>
        </p:nvSpPr>
        <p:spPr>
          <a:xfrm>
            <a:off x="6205333" y="5169185"/>
            <a:ext cx="1059203" cy="467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lstStyle/>
          <a:p>
            <a:pPr algn="ctr"/>
            <a:r>
              <a:rPr kumimoji="1" lang="en-US" altLang="zh-CN" sz="1600" dirty="0" smtClean="0"/>
              <a:t>controller</a:t>
            </a:r>
            <a:endParaRPr kumimoji="1" lang="en-US" altLang="zh-CN" sz="1600" dirty="0" smtClean="0"/>
          </a:p>
          <a:p>
            <a:pPr algn="ctr"/>
            <a:r>
              <a:rPr lang="en-US" altLang="zh-CN" sz="1600" dirty="0" smtClean="0">
                <a:sym typeface="+mn-ea"/>
              </a:rPr>
              <a:t>manager</a:t>
            </a:r>
            <a:endParaRPr kumimoji="1" lang="zh-CN" altLang="en-US" sz="1600" dirty="0"/>
          </a:p>
        </p:txBody>
      </p:sp>
      <p:sp>
        <p:nvSpPr>
          <p:cNvPr id="87" name="进程 55"/>
          <p:cNvSpPr/>
          <p:nvPr/>
        </p:nvSpPr>
        <p:spPr>
          <a:xfrm>
            <a:off x="3084294" y="5945795"/>
            <a:ext cx="1163591" cy="467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en-US" altLang="zh-CN" sz="1600" dirty="0" smtClean="0"/>
              <a:t>Scheduler</a:t>
            </a:r>
            <a:endParaRPr kumimoji="1" lang="zh-CN" altLang="en-US" sz="1600" dirty="0"/>
          </a:p>
        </p:txBody>
      </p:sp>
      <p:sp>
        <p:nvSpPr>
          <p:cNvPr id="88" name="进程 57"/>
          <p:cNvSpPr/>
          <p:nvPr/>
        </p:nvSpPr>
        <p:spPr>
          <a:xfrm>
            <a:off x="4723890" y="5945795"/>
            <a:ext cx="1036808" cy="4109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600" dirty="0" smtClean="0"/>
              <a:t>Scheduler</a:t>
            </a:r>
            <a:endParaRPr kumimoji="1" lang="zh-CN" altLang="en-US" sz="1600" dirty="0" smtClean="0"/>
          </a:p>
        </p:txBody>
      </p:sp>
      <p:sp>
        <p:nvSpPr>
          <p:cNvPr id="89" name="进程 58"/>
          <p:cNvSpPr/>
          <p:nvPr/>
        </p:nvSpPr>
        <p:spPr>
          <a:xfrm>
            <a:off x="6191803" y="5966214"/>
            <a:ext cx="1067536" cy="4466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zh-CN" sz="1600" dirty="0" smtClean="0"/>
              <a:t>Scheduler</a:t>
            </a:r>
            <a:endParaRPr kumimoji="1" lang="zh-CN" altLang="en-US" sz="1600" dirty="0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1688311" y="4505689"/>
            <a:ext cx="114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Etcd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cluster</a:t>
            </a:r>
            <a:endParaRPr kumimoji="1" lang="zh-CN" altLang="en-US" sz="1600" dirty="0"/>
          </a:p>
        </p:txBody>
      </p:sp>
      <p:sp>
        <p:nvSpPr>
          <p:cNvPr id="91" name="文本框 90"/>
          <p:cNvSpPr txBox="1"/>
          <p:nvPr/>
        </p:nvSpPr>
        <p:spPr>
          <a:xfrm>
            <a:off x="1664432" y="5171338"/>
            <a:ext cx="1056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dirty="0" smtClean="0">
                <a:sym typeface="+mn-ea"/>
              </a:rPr>
              <a:t>Controller </a:t>
            </a:r>
            <a:endParaRPr lang="en-US" altLang="zh-CN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manager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1664553" y="590129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Scheduler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93" name="直线箭头连接符 75"/>
          <p:cNvCxnSpPr>
            <a:stCxn id="72" idx="2"/>
            <a:endCxn id="40" idx="0"/>
          </p:cNvCxnSpPr>
          <p:nvPr/>
        </p:nvCxnSpPr>
        <p:spPr>
          <a:xfrm flipH="1">
            <a:off x="1060105" y="1969416"/>
            <a:ext cx="11430" cy="30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进程 20"/>
          <p:cNvSpPr/>
          <p:nvPr/>
        </p:nvSpPr>
        <p:spPr>
          <a:xfrm>
            <a:off x="5666356" y="2528052"/>
            <a:ext cx="1676919" cy="501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K8s-master-</a:t>
            </a:r>
            <a:r>
              <a:rPr kumimoji="1" lang="zh-CN" altLang="en-US" sz="1600" dirty="0" smtClean="0"/>
              <a:t>负载均衡</a:t>
            </a:r>
            <a:r>
              <a:rPr kumimoji="1" lang="en-US" altLang="zh-CN" sz="1600" dirty="0" smtClean="0"/>
              <a:t>2</a:t>
            </a:r>
            <a:endParaRPr kumimoji="1" lang="zh-CN" altLang="en-US" sz="1600" dirty="0"/>
          </a:p>
        </p:txBody>
      </p:sp>
      <p:cxnSp>
        <p:nvCxnSpPr>
          <p:cNvPr id="95" name="直接箭头连接符 94"/>
          <p:cNvCxnSpPr>
            <a:stCxn id="41" idx="3"/>
            <a:endCxn id="94" idx="1"/>
          </p:cNvCxnSpPr>
          <p:nvPr/>
        </p:nvCxnSpPr>
        <p:spPr>
          <a:xfrm>
            <a:off x="4761213" y="2778574"/>
            <a:ext cx="904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云形标注 95"/>
          <p:cNvSpPr/>
          <p:nvPr/>
        </p:nvSpPr>
        <p:spPr>
          <a:xfrm>
            <a:off x="4378008" y="1753561"/>
            <a:ext cx="1684920" cy="47789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cxnSp>
        <p:nvCxnSpPr>
          <p:cNvPr id="97" name="肘形连接符 96"/>
          <p:cNvCxnSpPr>
            <a:endCxn id="96" idx="0"/>
          </p:cNvCxnSpPr>
          <p:nvPr/>
        </p:nvCxnSpPr>
        <p:spPr>
          <a:xfrm flipV="1">
            <a:off x="2070194" y="1993144"/>
            <a:ext cx="2313040" cy="3802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6" idx="1"/>
          </p:cNvCxnSpPr>
          <p:nvPr/>
        </p:nvCxnSpPr>
        <p:spPr>
          <a:xfrm>
            <a:off x="5221103" y="2231582"/>
            <a:ext cx="0" cy="604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7" idx="3"/>
            <a:endCxn id="35" idx="1"/>
          </p:cNvCxnSpPr>
          <p:nvPr/>
        </p:nvCxnSpPr>
        <p:spPr>
          <a:xfrm>
            <a:off x="7521575" y="4692650"/>
            <a:ext cx="765175" cy="859790"/>
          </a:xfrm>
          <a:prstGeom prst="bentConnector3">
            <a:avLst>
              <a:gd name="adj1" fmla="val 5004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959204" y="37913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Api</a:t>
            </a:r>
            <a:endParaRPr kumimoji="1" lang="zh-CN" altLang="en-US" sz="16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20891" y="1148355"/>
            <a:ext cx="572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 smtClean="0"/>
              <a:t>结合业务实现分布式设计架构</a:t>
            </a:r>
            <a:endParaRPr lang="zh-CN" altLang="en-US" dirty="0"/>
          </a:p>
        </p:txBody>
      </p:sp>
      <p:cxnSp>
        <p:nvCxnSpPr>
          <p:cNvPr id="102" name="肘形连接符 101"/>
          <p:cNvCxnSpPr>
            <a:endCxn id="73" idx="0"/>
          </p:cNvCxnSpPr>
          <p:nvPr/>
        </p:nvCxnSpPr>
        <p:spPr>
          <a:xfrm rot="16200000" flipH="1">
            <a:off x="5725890" y="2366258"/>
            <a:ext cx="502527" cy="1525467"/>
          </a:xfrm>
          <a:prstGeom prst="bentConnector3">
            <a:avLst>
              <a:gd name="adj1" fmla="val 431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 rot="5400000">
            <a:off x="4181589" y="2312102"/>
            <a:ext cx="511655" cy="1555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4680447" y="3345647"/>
            <a:ext cx="10495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smtClean="0">
                <a:latin typeface="+mn-ea"/>
              </a:rPr>
              <a:t>master2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5214620" y="3079115"/>
            <a:ext cx="6985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8449945" y="5171440"/>
            <a:ext cx="988060" cy="306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111" name="矩形 110"/>
          <p:cNvSpPr/>
          <p:nvPr/>
        </p:nvSpPr>
        <p:spPr>
          <a:xfrm>
            <a:off x="9625965" y="5171440"/>
            <a:ext cx="988060" cy="306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node2</a:t>
            </a:r>
            <a:endParaRPr lang="en-US" altLang="zh-CN"/>
          </a:p>
        </p:txBody>
      </p:sp>
      <p:sp>
        <p:nvSpPr>
          <p:cNvPr id="112" name="矩形 111"/>
          <p:cNvSpPr/>
          <p:nvPr/>
        </p:nvSpPr>
        <p:spPr>
          <a:xfrm>
            <a:off x="10755630" y="5171440"/>
            <a:ext cx="988060" cy="306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node3</a:t>
            </a:r>
            <a:endParaRPr lang="en-US" altLang="zh-CN"/>
          </a:p>
        </p:txBody>
      </p:sp>
      <p:sp>
        <p:nvSpPr>
          <p:cNvPr id="113" name="矩形 112"/>
          <p:cNvSpPr/>
          <p:nvPr/>
        </p:nvSpPr>
        <p:spPr>
          <a:xfrm>
            <a:off x="8449945" y="5594985"/>
            <a:ext cx="988060" cy="306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node4</a:t>
            </a:r>
            <a:endParaRPr lang="en-US" altLang="zh-CN"/>
          </a:p>
        </p:txBody>
      </p:sp>
      <p:sp>
        <p:nvSpPr>
          <p:cNvPr id="114" name="矩形 113"/>
          <p:cNvSpPr/>
          <p:nvPr/>
        </p:nvSpPr>
        <p:spPr>
          <a:xfrm>
            <a:off x="9625965" y="5636260"/>
            <a:ext cx="988060" cy="306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node5</a:t>
            </a:r>
            <a:endParaRPr lang="en-US" altLang="zh-CN"/>
          </a:p>
        </p:txBody>
      </p:sp>
      <p:sp>
        <p:nvSpPr>
          <p:cNvPr id="115" name="矩形 114"/>
          <p:cNvSpPr/>
          <p:nvPr/>
        </p:nvSpPr>
        <p:spPr>
          <a:xfrm>
            <a:off x="10755630" y="5636260"/>
            <a:ext cx="988060" cy="306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node6</a:t>
            </a:r>
            <a:endParaRPr lang="en-US" altLang="zh-CN"/>
          </a:p>
        </p:txBody>
      </p:sp>
      <p:cxnSp>
        <p:nvCxnSpPr>
          <p:cNvPr id="116" name="肘形连接符 115"/>
          <p:cNvCxnSpPr>
            <a:stCxn id="36" idx="3"/>
            <a:endCxn id="35" idx="3"/>
          </p:cNvCxnSpPr>
          <p:nvPr/>
        </p:nvCxnSpPr>
        <p:spPr>
          <a:xfrm>
            <a:off x="11349355" y="3980180"/>
            <a:ext cx="455295" cy="1572260"/>
          </a:xfrm>
          <a:prstGeom prst="bentConnector3">
            <a:avLst>
              <a:gd name="adj1" fmla="val 152301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图片 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9780" y="4606925"/>
            <a:ext cx="381635" cy="446405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6505" y="4606925"/>
            <a:ext cx="381635" cy="446405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606925"/>
            <a:ext cx="381635" cy="446405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1385" y="4606925"/>
            <a:ext cx="381635" cy="446405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0" y="4606925"/>
            <a:ext cx="381635" cy="446405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7055" y="4606925"/>
            <a:ext cx="381635" cy="446405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2190" y="4606925"/>
            <a:ext cx="381635" cy="446405"/>
          </a:xfrm>
          <a:prstGeom prst="rect">
            <a:avLst/>
          </a:prstGeom>
        </p:spPr>
      </p:pic>
      <p:sp>
        <p:nvSpPr>
          <p:cNvPr id="127" name="文本框 126"/>
          <p:cNvSpPr txBox="1"/>
          <p:nvPr/>
        </p:nvSpPr>
        <p:spPr>
          <a:xfrm>
            <a:off x="47625" y="422910"/>
            <a:ext cx="314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kubernetes中资源限制概括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80580" y="60960"/>
            <a:ext cx="959485" cy="959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 bldLvl="0" animBg="1"/>
      <p:bldP spid="14" grpId="0" bldLvl="0" animBg="1"/>
      <p:bldP spid="17" grpId="0" bldLvl="0" animBg="1"/>
      <p:bldP spid="30" grpId="0" bldLvl="0" animBg="1"/>
      <p:bldP spid="32" grpId="0" bldLvl="0" animBg="1"/>
      <p:bldP spid="35" grpId="0" bldLvl="0" animBg="1"/>
      <p:bldP spid="36" grpId="0" bldLvl="0" animBg="1"/>
      <p:bldP spid="40" grpId="0" bldLvl="0" animBg="1"/>
      <p:bldP spid="41" grpId="0" bldLvl="0" animBg="1"/>
      <p:bldP spid="42" grpId="0" bldLvl="0" animBg="1"/>
      <p:bldP spid="70" grpId="0" bldLvl="0" animBg="1"/>
      <p:bldP spid="72" grpId="0" bldLvl="0" animBg="1"/>
      <p:bldP spid="73" grpId="0" bldLvl="0" animBg="1"/>
      <p:bldP spid="74" grpId="0"/>
      <p:bldP spid="75" grpId="0" bldLvl="0" animBg="1"/>
      <p:bldP spid="77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/>
      <p:bldP spid="91" grpId="0"/>
      <p:bldP spid="92" grpId="0"/>
      <p:bldP spid="94" grpId="0" bldLvl="0" animBg="1"/>
      <p:bldP spid="96" grpId="0" bldLvl="0" animBg="1"/>
      <p:bldP spid="100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1515110"/>
            <a:ext cx="11452860" cy="4564380"/>
          </a:xfrm>
          <a:prstGeom prst="rect">
            <a:avLst/>
          </a:prstGeom>
        </p:spPr>
      </p:pic>
      <p:sp>
        <p:nvSpPr>
          <p:cNvPr id="127" name="文本框 126"/>
          <p:cNvSpPr txBox="1"/>
          <p:nvPr/>
        </p:nvSpPr>
        <p:spPr>
          <a:xfrm>
            <a:off x="114300" y="259715"/>
            <a:ext cx="314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kubernetes中资源限制概括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kubernetes resources capacity, limits, requests, and u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585" y="1227455"/>
            <a:ext cx="6545580" cy="5630545"/>
          </a:xfrm>
          <a:prstGeom prst="rect">
            <a:avLst/>
          </a:prstGeom>
        </p:spPr>
      </p:pic>
      <p:sp>
        <p:nvSpPr>
          <p:cNvPr id="127" name="文本框 126"/>
          <p:cNvSpPr txBox="1"/>
          <p:nvPr/>
        </p:nvSpPr>
        <p:spPr>
          <a:xfrm>
            <a:off x="114300" y="259715"/>
            <a:ext cx="314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kubernetes中资源限制概括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300" y="2339975"/>
            <a:ext cx="53117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CPU 以核心为单位。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memory 以字节为单位。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requests 为kubernetes scheduler执行pod调度时node节点至少需要拥有的资源。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limits 为pod运行成功后最多可以使用的资源上限。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3220" y="2406650"/>
            <a:ext cx="8674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2.kubernetes对单个容器的CPU及memory实现资源限制</a:t>
            </a:r>
            <a:endParaRPr noProof="0">
              <a:ln>
                <a:noFill/>
              </a:ln>
              <a:effectLst/>
              <a:uLnTx/>
              <a:uFillTx/>
              <a:latin typeface="+mn-lt"/>
              <a:sym typeface="+mn-ea"/>
            </a:endParaRPr>
          </a:p>
          <a:p>
            <a:pPr marL="0" lvl="1"/>
            <a:endParaRPr kumimoji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lvl="1"/>
            <a:r>
              <a:rPr kumimoji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file"/>
              </a:rPr>
              <a:t>https://kubernetes.io/zh/docs/tasks/configure-pod-container/assign-memory-resource/</a:t>
            </a:r>
            <a:endParaRPr kumimoji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825" y="154305"/>
            <a:ext cx="5463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kubernetes对单个容器的memory实现资源限制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825" y="873760"/>
            <a:ext cx="707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kubectl apply  -f case1-pod-memory-limit.yml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1407160"/>
            <a:ext cx="11181715" cy="3034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4606925"/>
            <a:ext cx="740537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2224" y="1753807"/>
            <a:ext cx="4951730" cy="13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0"/>
              <a:t>实现多个域名的</a:t>
            </a:r>
            <a:r>
              <a:rPr lang="en-US" altLang="zh-CN" sz="100"/>
              <a:t>ingress</a:t>
            </a:r>
            <a:r>
              <a:rPr lang="zh-CN" altLang="en-US" sz="100"/>
              <a:t>：</a:t>
            </a:r>
            <a:endParaRPr lang="zh-CN" altLang="en-US" sz="100"/>
          </a:p>
          <a:p>
            <a:r>
              <a:rPr lang="zh-CN" altLang="en-US" sz="100"/>
              <a:t># kubectl apply  -f ingress_multi-host.yaml</a:t>
            </a:r>
            <a:endParaRPr lang="zh-CN" altLang="en-US" sz="100"/>
          </a:p>
          <a:p>
            <a:endParaRPr lang="zh-CN" altLang="en-US" sz="100"/>
          </a:p>
        </p:txBody>
      </p:sp>
      <p:sp>
        <p:nvSpPr>
          <p:cNvPr id="2" name="文本框 1"/>
          <p:cNvSpPr txBox="1"/>
          <p:nvPr/>
        </p:nvSpPr>
        <p:spPr>
          <a:xfrm>
            <a:off x="123825" y="154305"/>
            <a:ext cx="5463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noProof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kubernetes对单个容器的CPU及memory实现资源限制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610" y="1036320"/>
            <a:ext cx="577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kubectl apply  -f case2-pod-memory-and-cpu-limit.yml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1641475"/>
            <a:ext cx="11286490" cy="3141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5144135"/>
            <a:ext cx="8124825" cy="1362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680,&quot;width&quot;:7680}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2273</Words>
  <Application>WPS 演示</Application>
  <PresentationFormat>自定义</PresentationFormat>
  <Paragraphs>177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方正书宋_GBK</vt:lpstr>
      <vt:lpstr>Wingdings</vt:lpstr>
      <vt:lpstr>Corbel</vt:lpstr>
      <vt:lpstr>苹方-简</vt:lpstr>
      <vt:lpstr>DejaVu Sans</vt:lpstr>
      <vt:lpstr>Candara</vt:lpstr>
      <vt:lpstr>华文楷体</vt:lpstr>
      <vt:lpstr>Calibri Light</vt:lpstr>
      <vt:lpstr>Helvetica Neue</vt:lpstr>
      <vt:lpstr>微软雅黑</vt:lpstr>
      <vt:lpstr>汉仪旗黑</vt:lpstr>
      <vt:lpstr>等线</vt:lpstr>
      <vt:lpstr>汉仪中等线KW</vt:lpstr>
      <vt:lpstr>方正魏碑_GBK</vt:lpstr>
      <vt:lpstr>方正行楷_GBK</vt:lpstr>
      <vt:lpstr>Calibri</vt:lpstr>
      <vt:lpstr>宋体</vt:lpstr>
      <vt:lpstr>Arial Unicode MS</vt:lpstr>
      <vt:lpstr>汉仪书宋二KW</vt:lpstr>
      <vt:lpstr>1_Office 主题​​</vt:lpstr>
      <vt:lpstr>Office 主题​​</vt:lpstr>
      <vt:lpstr>2_Office 主题​​</vt:lpstr>
      <vt:lpstr>kubernetes 资源限制公开课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magedu</dc:creator>
  <cp:lastModifiedBy>shijie</cp:lastModifiedBy>
  <cp:revision>913</cp:revision>
  <dcterms:created xsi:type="dcterms:W3CDTF">2021-10-31T00:59:49Z</dcterms:created>
  <dcterms:modified xsi:type="dcterms:W3CDTF">2021-10-31T00:59:49Z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06925CD4969948089AA499B580ED6991</vt:lpwstr>
  </property>
</Properties>
</file>