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embeddedFontLst>
    <p:embeddedFont>
      <p:font typeface="Garamond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Garamond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aramon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aramond-boldItalic.fntdata"/><Relationship Id="rId30" Type="http://schemas.openxmlformats.org/officeDocument/2006/relationships/font" Target="fonts/Garamond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Border is outside border; value is pixel count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Netscape supports values of yes/no for frameborder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IE4 supports yes/no and 1/0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5" name="Google Shape;1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Base target can be over-ridden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Frameset declaration – 1)how to partition window and 2) what to load into each partition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5" name="Google Shape;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If values add to more than 100%, browser will make it fit.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Proportion – if asterisk is preceded by an integer value, the corresponding row or column gets proportionally more of the available space. Example: &lt;frameset cols = “10%, 3*, *, *”&gt;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creates four columns: the first column occupies 10% of the overall width of the frameset,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				the browser gives the second frame 3/5 of the remaining space,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				the third and fourth columns are each given 1/5 of the remaining space.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* = wildcard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Notice that we offer a non-frames version with a hyperlink – this is the only xhtml allowed in this document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09600" y="1219200"/>
            <a:ext cx="7924800" cy="9144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4;p2"/>
          <p:cNvCxnSpPr/>
          <p:nvPr/>
        </p:nvCxnSpPr>
        <p:spPr>
          <a:xfrm>
            <a:off x="1981200" y="3962400"/>
            <a:ext cx="6511925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381000" y="228600"/>
            <a:ext cx="8229600" cy="6096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1"/>
          <p:cNvCxnSpPr/>
          <p:nvPr/>
        </p:nvCxnSpPr>
        <p:spPr>
          <a:xfrm>
            <a:off x="457200" y="6172200"/>
            <a:ext cx="8229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hyperlink" Target="http://wae-2010/Web%20Application%20Engineering-2009/lecture-slide/EXAMPLES/frame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hyperlink" Target="http://wae-2010/Web%20Application%20Engineering-2009/lecture-slide/EXAMPLES/frame-exam2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Garamond"/>
              <a:buNone/>
            </a:pPr>
            <a:r>
              <a:rPr b="0" i="0" lang="en-US" sz="50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Frames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Frames – other frame tag attributes</a:t>
            </a:r>
            <a:endParaRPr/>
          </a:p>
        </p:txBody>
      </p:sp>
      <p:sp>
        <p:nvSpPr>
          <p:cNvPr id="129" name="Google Shape;129;p15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 borders can be resized by user; when noresize is present, the frame’s edges can not be manually resized by the user.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default content within a frame will determine if a scroll bar is necessary and the browser will  supply it; the scrolling attribute can be set to always provide a scroll bar, or never provide a scroll bar, or to only provide it when it is necessary (the default).</a:t>
            </a:r>
            <a:endParaRPr/>
          </a:p>
          <a:p>
            <a:pPr indent="-24384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&lt;frame src = “display.html” name = “display-area” noresize = “noresize” scrolling = “yes” /&gt;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scrolling = “no”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scrolling = “auto” (default)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Frames – other frameset tag attributes</a:t>
            </a:r>
            <a:endParaRPr/>
          </a:p>
        </p:txBody>
      </p:sp>
      <p:sp>
        <p:nvSpPr>
          <p:cNvPr id="135" name="Google Shape;135;p16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eliminate dividers in the frameset, use frameborder = “no” or “0” (default is yes or 1) and specify border = “0”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&lt;frameset cols = “*, 2*, *” frameborder = “no” border = “0”&gt;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Notice that without the frameborder, user can not resize the frame</a:t>
            </a:r>
            <a:endParaRPr/>
          </a:p>
          <a:p>
            <a:pPr indent="-24384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idx="4294967295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Frames – targeted hyperlinks</a:t>
            </a:r>
            <a:endParaRPr/>
          </a:p>
        </p:txBody>
      </p:sp>
      <p:sp>
        <p:nvSpPr>
          <p:cNvPr id="141" name="Google Shape;141;p17"/>
          <p:cNvSpPr txBox="1"/>
          <p:nvPr>
            <p:ph idx="4294967295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default, a hyperlink contained within the contents of a frame will load the new page into the same frame; the new page can be directed to another frame by using the target attribute in the anchor tag: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&lt;frameset cols = “*,2*”&gt;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&lt;frame src = “toc.html” /&gt;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&lt;frame src = “display.html” name = “display-area” /&gt;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&lt;/frameset&gt;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sp>
        <p:nvSpPr>
          <p:cNvPr id="142" name="Google Shape;142;p17"/>
          <p:cNvSpPr txBox="1"/>
          <p:nvPr>
            <p:ph idx="4294967295" type="body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toc.html contains the following: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&lt;h1&gt;Table of Contents&lt;/h1&gt;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 href = “assign1.html” target = “display-area”&gt;Assignment 1&lt;/a&gt;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 href = “assign2.html” target = “display-area”&gt;Assignment 2&lt;/a&gt;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 href = “assign3.html” target = “display-area”&gt;Assignment 3&lt;/a&gt;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  <a:p>
            <a:pPr indent="-268605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title"/>
          </p:nvPr>
        </p:nvSpPr>
        <p:spPr>
          <a:xfrm>
            <a:off x="457200" y="152400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Frames – targeted hyperlinks (con’t)</a:t>
            </a:r>
            <a:endParaRPr/>
          </a:p>
        </p:txBody>
      </p:sp>
      <p:sp>
        <p:nvSpPr>
          <p:cNvPr id="148" name="Google Shape;148;p18"/>
          <p:cNvSpPr txBox="1"/>
          <p:nvPr>
            <p:ph idx="1" type="body"/>
          </p:nvPr>
        </p:nvSpPr>
        <p:spPr>
          <a:xfrm>
            <a:off x="533400" y="9906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toc.html contains the following: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&lt;h1&gt;Table of Contents&lt;/h1&gt;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 href = “assign1.html” target = “display-area”&gt;Assignment 1&lt;/a&gt;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 href = “assign2.html” target = “display-area”&gt;Assignment 2&lt;/a&gt;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 href = “assign3.html” target = “display-area”&gt;Assignment 3&lt;/a&gt;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&lt;/body&gt;&lt;/html&gt;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many links are targeted to the same frame, use the base tag with the target attribute; file toc.html now contains the following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&lt;base target = “display-area” /&gt;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&lt;h1&gt;Table of Contents&lt;/h1&gt;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 href = “assign1.html”&gt;Assignment 1&lt;/a&gt;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 href = “assign2.html”&gt;Assignment 2&lt;/a&gt;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 href = “assign3.html”&gt;Assignment 3&lt;/a&gt;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&lt;/body&gt;&lt;/html&gt;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86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Frames – targeted hyperlinks (con’t)</a:t>
            </a:r>
            <a:endParaRPr/>
          </a:p>
        </p:txBody>
      </p:sp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381000" y="1143000"/>
            <a:ext cx="8305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 (or magic) targets are reserved names for targeting windows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with or without frames: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_blank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causes document specified in href attribute to be loaded into a new, unnamed browser window (forward and back buttons do not work)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_top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causes document specified in href attribute to be loaded into the entire browser window containing the link (forward and back buttons do work)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_self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causes document specified in href attribute to be loaded into same window OR frame (default)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_parent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causes document specified in href attribute to be loaded into the parent frameset (useful for nested frames)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&lt;a href = “project.html” target = “_top”&gt;My Project&lt;/a&gt; 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 href = “assign1.html” target = “window_1”&gt;Assignment 1&lt;/a&gt;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605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Frames – inline frames</a:t>
            </a:r>
            <a:endParaRPr/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the &lt;iframe&gt; tag to generate a “floating frame.”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&lt;iframe&gt; tag is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used within frameset tag.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anywhere within your document that an &lt;img /&gt; tag might appear.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inline area is 150 pixels high and 300 pixels wide (but those values can be changed).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inline area is useful for displaying another document that contains information related to the current document being viewed: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3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2565" lvl="0" marL="3429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3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Frames – inline frames (con’t)</a:t>
            </a:r>
            <a:endParaRPr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381000" y="1143000"/>
            <a:ext cx="8763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&lt;iframe&gt; tag is a container – if the browser does not support inline frames, any content placed between the beginning and ending tags will be displayed</a:t>
            </a:r>
            <a:endParaRPr/>
          </a:p>
          <a:p>
            <a:pPr indent="-325437" lvl="1" marL="6699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 attribute is for improved accessibility</a:t>
            </a:r>
            <a:endParaRPr/>
          </a:p>
          <a:p>
            <a:pPr indent="-325437" lvl="1" marL="6699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Align attribute is used to position the frame on page (like &lt;img /&gt; tag)</a:t>
            </a:r>
            <a:endParaRPr/>
          </a:p>
          <a:p>
            <a:pPr indent="-325437" lvl="1" marL="6699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attribute is used so links can be targeted to the frame</a:t>
            </a:r>
            <a:endParaRPr/>
          </a:p>
          <a:p>
            <a:pPr indent="-325437" lvl="1" marL="6699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 and width attributes determine size of frame (default is 150 X 300)</a:t>
            </a:r>
            <a:endParaRPr/>
          </a:p>
          <a:p>
            <a:pPr indent="-260666" lvl="1" marL="669925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&lt;iframe src = "iframe-example.html"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title = "Iframe Example"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align = "right"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name = "small-window"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height = "200"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width = "450"&gt;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an example of an inline frame. If your browser does not display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inline frames, you can &lt;a href = "iframe-example.html"&gt;view the content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here&lt;/a&gt;.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&lt;/iframe&gt;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Frames</a:t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457200" y="1676400"/>
            <a:ext cx="8229600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Divides a browser window into number of panes.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Each frame may contain a different document.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&lt;FRAMESET&gt; element defines a set of frames.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Should preclude the &lt;BODY&gt; element.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&lt;FRAMESET&gt; &lt;/FRAMESET&gt;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ROWS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COLS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&lt;FRAME &gt; element defines an individual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NAME = “frame name”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SRC=“url”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SCROLLING = auto / yes / 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NORESIZE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Frame Example</a:t>
            </a:r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685800" y="2559050"/>
            <a:ext cx="6172200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&lt;FRAMESET COLS="*, 2*"&gt;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&lt;FRAME SRC=“Frame1.htm"&gt;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&lt;FRAME SRC=“Frame2.htm"&gt;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&lt;/FRAMESET&gt;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4114800"/>
            <a:ext cx="3733800" cy="235108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/>
        </p:nvSpPr>
        <p:spPr>
          <a:xfrm>
            <a:off x="6537325" y="3160712"/>
            <a:ext cx="1047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Nesting Frames</a:t>
            </a:r>
            <a:endParaRPr/>
          </a:p>
        </p:txBody>
      </p:sp>
      <p:pic>
        <p:nvPicPr>
          <p:cNvPr id="186" name="Google Shape;18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828800"/>
            <a:ext cx="7372350" cy="457676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4"/>
          <p:cNvSpPr txBox="1"/>
          <p:nvPr/>
        </p:nvSpPr>
        <p:spPr>
          <a:xfrm>
            <a:off x="6537325" y="2627312"/>
            <a:ext cx="1047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Frames</a:t>
            </a:r>
            <a:endParaRPr/>
          </a:p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a way to display more than 1 XHTML document at a time in the same window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Introduced by Netscape, now part of HTML 4 and XHTML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for:</a:t>
            </a:r>
            <a:endParaRPr/>
          </a:p>
          <a:p>
            <a:pPr indent="-325437" lvl="1" marL="6699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content like header and footer</a:t>
            </a:r>
            <a:endParaRPr/>
          </a:p>
          <a:p>
            <a:pPr indent="-325437" lvl="1" marL="6699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Keeping navigation visible</a:t>
            </a:r>
            <a:endParaRPr/>
          </a:p>
          <a:p>
            <a:pPr indent="-325437" lvl="1" marL="6699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 verification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Problems:</a:t>
            </a:r>
            <a:endParaRPr/>
          </a:p>
          <a:p>
            <a:pPr indent="-325437" lvl="1" marL="6699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 indexing problems for search engines</a:t>
            </a:r>
            <a:endParaRPr/>
          </a:p>
          <a:p>
            <a:pPr indent="-325437" lvl="1" marL="6699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Old browsers, text-only browsers will have trouble displaying</a:t>
            </a:r>
            <a:endParaRPr/>
          </a:p>
          <a:p>
            <a:pPr indent="-325437" lvl="1" marL="6699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Printing information can be difficult</a:t>
            </a:r>
            <a:endParaRPr/>
          </a:p>
          <a:p>
            <a:pPr indent="-325437" lvl="1" marL="6699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“chop up” already too small window</a:t>
            </a:r>
            <a:endParaRPr/>
          </a:p>
          <a:p>
            <a:pPr indent="-26035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Targeting Frames</a:t>
            </a:r>
            <a:endParaRPr/>
          </a:p>
        </p:txBody>
      </p:sp>
      <p:sp>
        <p:nvSpPr>
          <p:cNvPr id="193" name="Google Shape;193;p25"/>
          <p:cNvSpPr txBox="1"/>
          <p:nvPr/>
        </p:nvSpPr>
        <p:spPr>
          <a:xfrm>
            <a:off x="381000" y="1905000"/>
            <a:ext cx="8305800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Ensure frame naming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&lt;FRAMESET COLS="*, 20%"&gt;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&lt;FRAME NAME="Frame1” SRC="Cell_1.htm"&gt;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&lt;FRAME NAME="Frame2” SRC="Cell_2.htm"&gt;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&lt;/FRAMESET&gt;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Set the TARGET attribute for one hyperlink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 HREF="file.htm" TARGET="Frame1"&gt;Link Text&lt;/A&gt;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 HREF="file.htm" TARGET="_top"&gt;Link Text&lt;/A&gt;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Set the TARGET attribute for all hyperlinks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&lt;BASE TARGET="Frame2"&gt;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&lt;BASE TARGET="_top"&gt;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Attributes Of Frames Tag</a:t>
            </a:r>
            <a:endParaRPr/>
          </a:p>
        </p:txBody>
      </p:sp>
      <p:pic>
        <p:nvPicPr>
          <p:cNvPr id="199" name="Google Shape;19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905000"/>
            <a:ext cx="8001000" cy="4716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NOFRAMES</a:t>
            </a:r>
            <a:endParaRPr/>
          </a:p>
        </p:txBody>
      </p:sp>
      <p:sp>
        <p:nvSpPr>
          <p:cNvPr id="205" name="Google Shape;205;p27"/>
          <p:cNvSpPr txBox="1"/>
          <p:nvPr/>
        </p:nvSpPr>
        <p:spPr>
          <a:xfrm>
            <a:off x="533400" y="1981200"/>
            <a:ext cx="8077200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&lt;NOFRAMES&gt; &lt;/NOFRAMES&gt; 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Encloses text to be displayed when the browser does not support frames.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533400" y="3352800"/>
            <a:ext cx="7924800" cy="283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&lt;FRAMESET COLS="*, 2*"&gt;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&lt;FRAME SRC=“Frame1.htm"&gt;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&lt;FRAME SRC=“Frame2.htm"&gt;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&lt;NOFRAMES&gt; &lt;P&gt;This document uses frames. Please follow this link for the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&lt;A HREF=“noframes.htm”&gt;&lt;/A&gt; version	&lt;NOFRAMES&gt;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&lt;/FRAMESET&gt;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Frames (con’t)</a:t>
            </a:r>
            <a:endParaRPr/>
          </a:p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304800" y="16764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Frameset – group of frames in a browser window where frame is a partition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Frameset declaration specifies: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partition the browser window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to load into each partition initially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&lt;frameset&gt; tag to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replace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&lt;body&gt; tag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view source for frameset declaration, go to View in browser window, select View Source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view source for individual frames, right mouse click while mousing over frame content, select View Source</a:t>
            </a:r>
            <a:endParaRPr/>
          </a:p>
          <a:p>
            <a:pPr indent="-24384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Frames – frameset declaration</a:t>
            </a:r>
            <a:endParaRPr/>
          </a:p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&lt;?xml version="1.0" encoding="UTF-8"?&gt;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 PUBLIC "-//W3C//DTD XHTML 1.0 Frameset//EN"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"http://www.w3.org/TR/xhtml1/DTD/xhtml1-frameset.dtd"&gt;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 xmlns="http://www.w3.org/1999/xhtml"&gt;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&lt;title&gt;XHTML Frame Example&lt;/title&gt;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&lt;frameset rows = "20%,80%"&gt;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&lt;frame src = "top.html" /&gt;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&lt;frame src = "bottom.html" name = "main" /&gt;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&lt;noframes&gt;This is best viewed with Netscape version 2.0 or higher.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&lt;a href = “noframes.html”&gt;View&lt;/a&gt; version of the material without frames.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&lt;/noframes&gt;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&lt;/frameset&gt;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  <a:p>
            <a:pPr indent="-272732" lvl="0" marL="3429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Frames – frameset tag</a:t>
            </a:r>
            <a:endParaRPr/>
          </a:p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533400" y="1295400"/>
            <a:ext cx="8153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rows attribute – used to divide window into rows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cols attribute – used to divide window into columns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can take different types of values (Think PPP):</a:t>
            </a:r>
            <a:endParaRPr/>
          </a:p>
          <a:p>
            <a:pPr indent="-325437" lvl="1" marL="6699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percent (30%, 70%)</a:t>
            </a:r>
            <a:endParaRPr/>
          </a:p>
          <a:p>
            <a:pPr indent="-325437" lvl="1" marL="6699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pixel amount (100, 400)</a:t>
            </a:r>
            <a:endParaRPr/>
          </a:p>
          <a:p>
            <a:pPr indent="-325437" lvl="1" marL="6699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proportion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(also used to represent remainder)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 can be combined:</a:t>
            </a:r>
            <a:endParaRPr/>
          </a:p>
          <a:p>
            <a:pPr indent="-325437" lvl="1" marL="6699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&lt;frameset rows = “15%, 20%,*"&gt;</a:t>
            </a:r>
            <a:endParaRPr/>
          </a:p>
          <a:p>
            <a:pPr indent="-350837" lvl="2" marL="10223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values mean 3 rows, the first row is 15% the height of the window, the second one is 20% the height of the window, the third is the remainder</a:t>
            </a:r>
            <a:endParaRPr/>
          </a:p>
          <a:p>
            <a:pPr indent="-325437" lvl="1" marL="6699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&lt;frameset cols = “*, 50%, 80”&gt;</a:t>
            </a:r>
            <a:endParaRPr/>
          </a:p>
          <a:p>
            <a:pPr indent="-350837" lvl="2" marL="10223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values mean 3 columns, the first column is ½ the width of the window minus 80 pixels, the second is ½ the width of the window, the third is 80 pixels (a fixed pixel value is useful for displaying an image)</a:t>
            </a:r>
            <a:endParaRPr/>
          </a:p>
          <a:p>
            <a:pPr indent="-252095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Frames – frame tag</a:t>
            </a:r>
            <a:endParaRPr/>
          </a:p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Tells the browser what to load into each partition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src attribute specifies url of file to load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Frames are loaded in a top-to-bottom, left-to-right manner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or name attribute identifies a particular frame by naming it (no spaces allowed in name)</a:t>
            </a:r>
            <a:endParaRPr/>
          </a:p>
          <a:p>
            <a:pPr indent="-24384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&lt;frame src = "top.html" /&gt;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&lt;frame src = "bottom.html" name = "main" /&gt;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Notice there is no &lt;/frame&gt; tag – use /&gt; instead</a:t>
            </a:r>
            <a:endParaRPr/>
          </a:p>
          <a:p>
            <a:pPr indent="-26035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idx="4294967295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Frames – combining cols and rows</a:t>
            </a:r>
            <a:endParaRPr/>
          </a:p>
        </p:txBody>
      </p:sp>
      <p:sp>
        <p:nvSpPr>
          <p:cNvPr id="80" name="Google Shape;80;p12"/>
          <p:cNvSpPr txBox="1"/>
          <p:nvPr>
            <p:ph idx="4294967295" type="body"/>
          </p:nvPr>
        </p:nvSpPr>
        <p:spPr>
          <a:xfrm>
            <a:off x="457200" y="1295400"/>
            <a:ext cx="4114800" cy="48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use column (cols) and rows (rows) together in frameset: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&lt;frameset cols = “*, *, *” rows = “33%, 33%, *”&gt;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&lt;frame src = “a.html” /&gt;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&lt;frame src = “b.html” /&gt;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&lt;frame src = “c.html” /&gt;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&lt;frame src = “d.html” /&gt;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...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&lt;frame src = “j.html” /&gt;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&lt;/frameset&gt;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partitioning will look like a tic-tac-toe board with the files loaded top-to-bottom, left-to-right:</a:t>
            </a:r>
            <a:endParaRPr/>
          </a:p>
        </p:txBody>
      </p:sp>
      <p:grpSp>
        <p:nvGrpSpPr>
          <p:cNvPr id="81" name="Google Shape;81;p12"/>
          <p:cNvGrpSpPr/>
          <p:nvPr/>
        </p:nvGrpSpPr>
        <p:grpSpPr>
          <a:xfrm>
            <a:off x="4800600" y="2438400"/>
            <a:ext cx="3733800" cy="3235325"/>
            <a:chOff x="3120" y="1824"/>
            <a:chExt cx="2352" cy="2038"/>
          </a:xfrm>
        </p:grpSpPr>
        <p:sp>
          <p:nvSpPr>
            <p:cNvPr id="82" name="Google Shape;82;p12"/>
            <p:cNvSpPr txBox="1"/>
            <p:nvPr/>
          </p:nvSpPr>
          <p:spPr>
            <a:xfrm>
              <a:off x="4704" y="3183"/>
              <a:ext cx="768" cy="6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j.html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2"/>
            <p:cNvSpPr txBox="1"/>
            <p:nvPr/>
          </p:nvSpPr>
          <p:spPr>
            <a:xfrm>
              <a:off x="3888" y="3183"/>
              <a:ext cx="816" cy="6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i.html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2"/>
            <p:cNvSpPr txBox="1"/>
            <p:nvPr/>
          </p:nvSpPr>
          <p:spPr>
            <a:xfrm>
              <a:off x="3120" y="3183"/>
              <a:ext cx="768" cy="6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g.html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2"/>
            <p:cNvSpPr txBox="1"/>
            <p:nvPr/>
          </p:nvSpPr>
          <p:spPr>
            <a:xfrm>
              <a:off x="4704" y="2503"/>
              <a:ext cx="768" cy="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f.html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2"/>
            <p:cNvSpPr txBox="1"/>
            <p:nvPr/>
          </p:nvSpPr>
          <p:spPr>
            <a:xfrm>
              <a:off x="3888" y="2503"/>
              <a:ext cx="816" cy="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e.html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2"/>
            <p:cNvSpPr txBox="1"/>
            <p:nvPr/>
          </p:nvSpPr>
          <p:spPr>
            <a:xfrm>
              <a:off x="3120" y="2503"/>
              <a:ext cx="768" cy="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d.html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2"/>
            <p:cNvSpPr txBox="1"/>
            <p:nvPr/>
          </p:nvSpPr>
          <p:spPr>
            <a:xfrm>
              <a:off x="4704" y="1824"/>
              <a:ext cx="768" cy="6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c.html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2"/>
            <p:cNvSpPr txBox="1"/>
            <p:nvPr/>
          </p:nvSpPr>
          <p:spPr>
            <a:xfrm>
              <a:off x="3888" y="1824"/>
              <a:ext cx="816" cy="6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b.html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2"/>
            <p:cNvSpPr txBox="1"/>
            <p:nvPr/>
          </p:nvSpPr>
          <p:spPr>
            <a:xfrm>
              <a:off x="3120" y="1824"/>
              <a:ext cx="768" cy="6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a.html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" name="Google Shape;91;p12"/>
            <p:cNvCxnSpPr/>
            <p:nvPr/>
          </p:nvCxnSpPr>
          <p:spPr>
            <a:xfrm>
              <a:off x="3120" y="1824"/>
              <a:ext cx="2352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" name="Google Shape;92;p12"/>
            <p:cNvCxnSpPr/>
            <p:nvPr/>
          </p:nvCxnSpPr>
          <p:spPr>
            <a:xfrm>
              <a:off x="3120" y="2503"/>
              <a:ext cx="235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" name="Google Shape;93;p12"/>
            <p:cNvCxnSpPr/>
            <p:nvPr/>
          </p:nvCxnSpPr>
          <p:spPr>
            <a:xfrm>
              <a:off x="3120" y="3183"/>
              <a:ext cx="235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" name="Google Shape;94;p12"/>
            <p:cNvCxnSpPr/>
            <p:nvPr/>
          </p:nvCxnSpPr>
          <p:spPr>
            <a:xfrm>
              <a:off x="3120" y="3862"/>
              <a:ext cx="2352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" name="Google Shape;95;p12"/>
            <p:cNvCxnSpPr/>
            <p:nvPr/>
          </p:nvCxnSpPr>
          <p:spPr>
            <a:xfrm>
              <a:off x="3120" y="1824"/>
              <a:ext cx="0" cy="2038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" name="Google Shape;96;p12"/>
            <p:cNvCxnSpPr/>
            <p:nvPr/>
          </p:nvCxnSpPr>
          <p:spPr>
            <a:xfrm>
              <a:off x="3888" y="1824"/>
              <a:ext cx="0" cy="203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" name="Google Shape;97;p12"/>
            <p:cNvCxnSpPr/>
            <p:nvPr/>
          </p:nvCxnSpPr>
          <p:spPr>
            <a:xfrm>
              <a:off x="4704" y="1824"/>
              <a:ext cx="0" cy="203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" name="Google Shape;98;p12"/>
            <p:cNvCxnSpPr/>
            <p:nvPr/>
          </p:nvCxnSpPr>
          <p:spPr>
            <a:xfrm>
              <a:off x="5472" y="1824"/>
              <a:ext cx="0" cy="2038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idx="4294967295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Frames – nesting cols and rows</a:t>
            </a:r>
            <a:endParaRPr/>
          </a:p>
        </p:txBody>
      </p:sp>
      <p:sp>
        <p:nvSpPr>
          <p:cNvPr id="104" name="Google Shape;104;p13"/>
          <p:cNvSpPr txBox="1"/>
          <p:nvPr>
            <p:ph idx="4294967295" type="body"/>
          </p:nvPr>
        </p:nvSpPr>
        <p:spPr>
          <a:xfrm>
            <a:off x="304800" y="1371600"/>
            <a:ext cx="4343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Nested framesets produce output like: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&lt;frameset rows = “30%, 70%”&gt;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&lt;frame src = “header.html”&gt;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&lt;frameset cols = “*, 2*”&gt;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&lt;frame src = “toc.html”&gt;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&lt;frame src = “display.html” 		id = “display-area”&gt;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&lt;/frameset&gt;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&lt;/frameset&gt;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384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13"/>
          <p:cNvGrpSpPr/>
          <p:nvPr/>
        </p:nvGrpSpPr>
        <p:grpSpPr>
          <a:xfrm>
            <a:off x="4648200" y="1600200"/>
            <a:ext cx="4038600" cy="4164012"/>
            <a:chOff x="2928" y="1008"/>
            <a:chExt cx="2544" cy="2623"/>
          </a:xfrm>
        </p:grpSpPr>
        <p:sp>
          <p:nvSpPr>
            <p:cNvPr id="106" name="Google Shape;106;p13"/>
            <p:cNvSpPr txBox="1"/>
            <p:nvPr/>
          </p:nvSpPr>
          <p:spPr>
            <a:xfrm>
              <a:off x="2928" y="1008"/>
              <a:ext cx="2544" cy="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Header info here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3"/>
            <p:cNvSpPr txBox="1"/>
            <p:nvPr/>
          </p:nvSpPr>
          <p:spPr>
            <a:xfrm>
              <a:off x="3776" y="1728"/>
              <a:ext cx="1696" cy="19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52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52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Display area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3"/>
            <p:cNvSpPr txBox="1"/>
            <p:nvPr/>
          </p:nvSpPr>
          <p:spPr>
            <a:xfrm>
              <a:off x="2928" y="1728"/>
              <a:ext cx="848" cy="19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Table of contents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" name="Google Shape;109;p13"/>
            <p:cNvCxnSpPr/>
            <p:nvPr/>
          </p:nvCxnSpPr>
          <p:spPr>
            <a:xfrm>
              <a:off x="2928" y="1008"/>
              <a:ext cx="2544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" name="Google Shape;110;p13"/>
            <p:cNvCxnSpPr/>
            <p:nvPr/>
          </p:nvCxnSpPr>
          <p:spPr>
            <a:xfrm>
              <a:off x="2928" y="3631"/>
              <a:ext cx="2544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" name="Google Shape;111;p13"/>
            <p:cNvCxnSpPr/>
            <p:nvPr/>
          </p:nvCxnSpPr>
          <p:spPr>
            <a:xfrm>
              <a:off x="2928" y="1008"/>
              <a:ext cx="0" cy="72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" name="Google Shape;112;p13"/>
            <p:cNvCxnSpPr/>
            <p:nvPr/>
          </p:nvCxnSpPr>
          <p:spPr>
            <a:xfrm>
              <a:off x="5472" y="1008"/>
              <a:ext cx="0" cy="72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" name="Google Shape;113;p13"/>
            <p:cNvCxnSpPr/>
            <p:nvPr/>
          </p:nvCxnSpPr>
          <p:spPr>
            <a:xfrm>
              <a:off x="2928" y="1728"/>
              <a:ext cx="254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" name="Google Shape;114;p13"/>
            <p:cNvCxnSpPr/>
            <p:nvPr/>
          </p:nvCxnSpPr>
          <p:spPr>
            <a:xfrm>
              <a:off x="3776" y="1728"/>
              <a:ext cx="0" cy="190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" name="Google Shape;115;p13"/>
            <p:cNvCxnSpPr/>
            <p:nvPr/>
          </p:nvCxnSpPr>
          <p:spPr>
            <a:xfrm>
              <a:off x="2928" y="1728"/>
              <a:ext cx="0" cy="1903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" name="Google Shape;116;p13"/>
            <p:cNvCxnSpPr/>
            <p:nvPr/>
          </p:nvCxnSpPr>
          <p:spPr>
            <a:xfrm>
              <a:off x="5472" y="1728"/>
              <a:ext cx="0" cy="1903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7" name="Google Shape;117;p13"/>
          <p:cNvSpPr/>
          <p:nvPr/>
        </p:nvSpPr>
        <p:spPr>
          <a:xfrm>
            <a:off x="2514600" y="1676400"/>
            <a:ext cx="12192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Frames – noframes tag</a:t>
            </a:r>
            <a:endParaRPr/>
          </a:p>
        </p:txBody>
      </p:sp>
      <p:sp>
        <p:nvSpPr>
          <p:cNvPr id="123" name="Google Shape;123;p14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in case a browser does not support frames (e.g., lynx)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 between &lt;noframes&gt; and &lt;/noframes&gt; is displayed if browser does not support frames; content is ignored if browser does support frames.</a:t>
            </a:r>
            <a:endParaRPr/>
          </a:p>
          <a:p>
            <a:pPr indent="-24384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&lt;noframes&gt;This is best viewed with Netscape version 2.0 or higher.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&lt;a href = “noframes.html”&gt;View&lt;/a&gt; version of the material without frames.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&lt;/noframes&gt;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dge">
  <a:themeElements>
    <a:clrScheme name="default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CC9900"/>
      </a:accent4>
      <a:accent5>
        <a:srgbClr val="3B812F"/>
      </a:accent5>
      <a:accent6>
        <a:srgbClr val="FFFFFF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