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y="6858000" cx="9144000"/>
  <p:notesSz cx="6858000" cy="9144000"/>
  <p:embeddedFontLst>
    <p:embeddedFont>
      <p:font typeface="Arimo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Arimo-bold.fntdata"/><Relationship Id="rId90" Type="http://schemas.openxmlformats.org/officeDocument/2006/relationships/font" Target="fonts/Arimo-regular.fntdata"/><Relationship Id="rId93" Type="http://schemas.openxmlformats.org/officeDocument/2006/relationships/font" Target="fonts/Arimo-boldItalic.fntdata"/><Relationship Id="rId92" Type="http://schemas.openxmlformats.org/officeDocument/2006/relationships/font" Target="fonts/Arimo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Shikha Mehta  </a:t>
            </a:r>
            <a:br>
              <a:rPr lang="en-US"/>
            </a:br>
            <a:r>
              <a:rPr lang="en-US"/>
              <a:t>	JIIT CS&amp;IT</a:t>
            </a:r>
            <a:br>
              <a:rPr lang="en-US"/>
            </a:b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0" name="Google Shape;6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6" name="Google Shape;7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2" name="Google Shape;75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4" name="Google Shape;77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7" name="Google Shape;78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3" name="Google Shape;79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6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Shikha Mehta  </a:t>
            </a:r>
            <a:br>
              <a:rPr lang="en-US"/>
            </a:br>
            <a:r>
              <a:rPr lang="en-US"/>
              <a:t>	JIIT CS&amp;IT</a:t>
            </a:r>
            <a:br>
              <a:rPr lang="en-US"/>
            </a:br>
            <a:endParaRPr/>
          </a:p>
        </p:txBody>
      </p:sp>
      <p:sp>
        <p:nvSpPr>
          <p:cNvPr id="798" name="Google Shape;798;p4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9" name="Google Shape;79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0" name="Google Shape;8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CAPTION   attribute---Align=“BOTTOM”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9" name="Google Shape;81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6" name="Google Shape;8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9" name="Google Shape;9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4" name="Google Shape;100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0" name="Google Shape;106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6" name="Google Shape;106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2" name="Google Shape;1072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7:notes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Shikha Mehta  </a:t>
            </a:r>
            <a:br>
              <a:rPr lang="en-US"/>
            </a:br>
            <a:r>
              <a:rPr lang="en-US"/>
              <a:t>	JIIT CS&amp;IT</a:t>
            </a:r>
            <a:br>
              <a:rPr lang="en-US"/>
            </a:br>
            <a:endParaRPr/>
          </a:p>
        </p:txBody>
      </p:sp>
      <p:sp>
        <p:nvSpPr>
          <p:cNvPr id="1079" name="Google Shape;1079;p5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1" name="Google Shape;10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Besides, for every image on your page, a new request is sent out by the client to the server. So if you have two images on your page, there will be totally three requests -the first one for the actual page and the next two for the images. This causes three round trips (request + response = round trip) to happen -this could also jam the network with the additional data.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8" name="Google Shape;108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6" name="Google Shape;109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2" name="Google Shape;110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8" name="Google Shape;110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6" name="Google Shape;120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8" name="Google Shape;127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5" name="Google Shape;128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1" name="Google Shape;1291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7" name="Google Shape;1297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3" name="Google Shape;130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9" name="Google Shape;130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5" name="Google Shape;131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0" name="Google Shape;1320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6" name="Google Shape;132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2" name="Google Shape;133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9" name="Google Shape;133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5" name="Google Shape;134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1" name="Google Shape;1351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7" name="Google Shape;135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3" name="Google Shape;136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1" name="Google Shape;1371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6" name="Google Shape;137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2" name="Google Shape;1382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0" name="Google Shape;1390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7" name="Google Shape;1397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3" name="Google Shape;1403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9" name="Google Shape;1409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1F8F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6172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791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13" name="Google Shape;13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" name="Google Shape;14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" name="Google Shape;23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hyperlink" Target="http://examples/MET.HTML" TargetMode="External"/><Relationship Id="rId5" Type="http://schemas.openxmlformats.org/officeDocument/2006/relationships/hyperlink" Target="http://examples/MET2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examples/contact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examples/picture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examples/link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Relationship Id="rId4" Type="http://schemas.openxmlformats.org/officeDocument/2006/relationships/hyperlink" Target="http://examples/IMG1.HTML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../../../../../../wae/lectureexamples/iw3_htp_3e_examples/ch05/picture.html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Relationship Id="rId4" Type="http://schemas.openxmlformats.org/officeDocument/2006/relationships/hyperlink" Target="http://../../../../../../wae/lectureexamples/iw3_htp_3e_examples/ch05/picture.html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2.png"/><Relationship Id="rId4" Type="http://schemas.openxmlformats.org/officeDocument/2006/relationships/hyperlink" Target="http://examples/form.html" TargetMode="External"/><Relationship Id="rId5" Type="http://schemas.openxmlformats.org/officeDocument/2006/relationships/hyperlink" Target="http://examples/form-2.htm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7.png"/><Relationship Id="rId4" Type="http://schemas.openxmlformats.org/officeDocument/2006/relationships/hyperlink" Target="http://examples/frame.html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6.png"/><Relationship Id="rId4" Type="http://schemas.openxmlformats.org/officeDocument/2006/relationships/hyperlink" Target="http://examples/frame-exam2.html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8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Markup Languages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XML: Extensible Markup Language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365125" y="2017712"/>
            <a:ext cx="5292725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Simplification of SGML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It is also a meta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It is a subset of SGML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Out of date features are eliminated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Validation against a DTD become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Definition of two level mechanism for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Well- formed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ctrTitle"/>
          </p:nvPr>
        </p:nvSpPr>
        <p:spPr>
          <a:xfrm>
            <a:off x="1981200" y="1828800"/>
            <a:ext cx="6096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as Markup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Language-is a language for describing how pages of text, graphics and other information are organized, formatted and linked together.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Tags and Attributes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381000" y="1676400"/>
            <a:ext cx="7010400" cy="4953000"/>
            <a:chOff x="1191" y="1524"/>
            <a:chExt cx="3378" cy="2226"/>
          </a:xfrm>
        </p:grpSpPr>
        <p:pic>
          <p:nvPicPr>
            <p:cNvPr id="146" name="Google Shape;14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1" y="1524"/>
              <a:ext cx="3378" cy="1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8" y="2880"/>
              <a:ext cx="3072" cy="8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228600" y="228600"/>
            <a:ext cx="6324600" cy="6400800"/>
            <a:chOff x="0" y="0"/>
            <a:chExt cx="3072" cy="6358"/>
          </a:xfrm>
        </p:grpSpPr>
        <p:grpSp>
          <p:nvGrpSpPr>
            <p:cNvPr id="153" name="Google Shape;153;p18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54" name="Google Shape;154;p18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" name="Google Shape;155;p18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56" name="Google Shape;156;p18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Google Shape;158;p18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60" name="Google Shape;160;p18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Google Shape;161;p18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62" name="Google Shape;162;p18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63" name="Google Shape;163;p18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18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65" name="Google Shape;165;p18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66" name="Google Shape;166;p18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Google Shape;167;p18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2.1: main.html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68" name="Google Shape;168;p18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69" name="Google Shape;169;p18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Google Shape;170;p18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Our first Web page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1" name="Google Shape;171;p18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Google Shape;173;p18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18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7" name="Google Shape;177;p18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78" name="Google Shape;178;p18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9" name="Google Shape;179;p18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Welcome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0" name="Google Shape;180;p18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81" name="Google Shape;181;p18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Google Shape;182;p18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3" name="Google Shape;183;p18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84" name="Google Shape;184;p18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Google Shape;185;p18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6" name="Google Shape;186;p18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87" name="Google Shape;187;p18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Google Shape;188;p18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Google Shape;191;p18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92" name="Google Shape;192;p18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Welcome to Our Web Site!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95" name="Google Shape;195;p18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96" name="Google Shape;196;p18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Google Shape;197;p18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99" name="Google Shape;199;p18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" name="Google Shape;200;p18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" name="Google Shape;203;p18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204" name="Google Shape;204;p18"/>
          <p:cNvGrpSpPr/>
          <p:nvPr/>
        </p:nvGrpSpPr>
        <p:grpSpPr>
          <a:xfrm>
            <a:off x="5181600" y="76200"/>
            <a:ext cx="3276600" cy="590550"/>
            <a:chOff x="3264" y="48"/>
            <a:chExt cx="2064" cy="372"/>
          </a:xfrm>
        </p:grpSpPr>
        <p:cxnSp>
          <p:nvCxnSpPr>
            <p:cNvPr id="205" name="Google Shape;205;p18"/>
            <p:cNvCxnSpPr/>
            <p:nvPr/>
          </p:nvCxnSpPr>
          <p:spPr>
            <a:xfrm rot="10800000">
              <a:off x="3264" y="240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6" name="Google Shape;206;p18"/>
            <p:cNvSpPr txBox="1"/>
            <p:nvPr/>
          </p:nvSpPr>
          <p:spPr>
            <a:xfrm>
              <a:off x="3792" y="48"/>
              <a:ext cx="1536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Document type (required) defines HTML version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3200400" y="1676400"/>
            <a:ext cx="3810000" cy="590550"/>
            <a:chOff x="2016" y="1056"/>
            <a:chExt cx="2400" cy="372"/>
          </a:xfrm>
        </p:grpSpPr>
        <p:cxnSp>
          <p:nvCxnSpPr>
            <p:cNvPr id="208" name="Google Shape;208;p18"/>
            <p:cNvCxnSpPr/>
            <p:nvPr/>
          </p:nvCxnSpPr>
          <p:spPr>
            <a:xfrm rot="10800000">
              <a:off x="2016" y="1248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9" name="Google Shape;209;p18"/>
            <p:cNvSpPr txBox="1"/>
            <p:nvPr/>
          </p:nvSpPr>
          <p:spPr>
            <a:xfrm>
              <a:off x="2496" y="1056"/>
              <a:ext cx="1920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Comments are ignored by browser but increase HTML readability.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1143000" y="990600"/>
            <a:ext cx="5715000" cy="5334000"/>
            <a:chOff x="720" y="624"/>
            <a:chExt cx="3600" cy="3360"/>
          </a:xfrm>
        </p:grpSpPr>
        <p:cxnSp>
          <p:nvCxnSpPr>
            <p:cNvPr id="211" name="Google Shape;211;p18"/>
            <p:cNvCxnSpPr/>
            <p:nvPr/>
          </p:nvCxnSpPr>
          <p:spPr>
            <a:xfrm rot="10800000">
              <a:off x="720" y="720"/>
              <a:ext cx="15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18"/>
            <p:cNvCxnSpPr/>
            <p:nvPr/>
          </p:nvCxnSpPr>
          <p:spPr>
            <a:xfrm flipH="1">
              <a:off x="768" y="720"/>
              <a:ext cx="1536" cy="3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3" name="Google Shape;213;p18"/>
            <p:cNvSpPr txBox="1"/>
            <p:nvPr/>
          </p:nvSpPr>
          <p:spPr>
            <a:xfrm>
              <a:off x="2304" y="624"/>
              <a:ext cx="2016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html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identifies page as 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18"/>
          <p:cNvGrpSpPr/>
          <p:nvPr/>
        </p:nvGrpSpPr>
        <p:grpSpPr>
          <a:xfrm>
            <a:off x="1219200" y="2590800"/>
            <a:ext cx="5867400" cy="457200"/>
            <a:chOff x="768" y="1632"/>
            <a:chExt cx="3696" cy="288"/>
          </a:xfrm>
        </p:grpSpPr>
        <p:cxnSp>
          <p:nvCxnSpPr>
            <p:cNvPr id="215" name="Google Shape;215;p18"/>
            <p:cNvCxnSpPr/>
            <p:nvPr/>
          </p:nvCxnSpPr>
          <p:spPr>
            <a:xfrm flipH="1">
              <a:off x="768" y="1728"/>
              <a:ext cx="16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6" name="Google Shape;216;p18"/>
            <p:cNvSpPr txBox="1"/>
            <p:nvPr/>
          </p:nvSpPr>
          <p:spPr>
            <a:xfrm>
              <a:off x="2400" y="1632"/>
              <a:ext cx="2064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specifies page information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4876800" y="3048000"/>
            <a:ext cx="3932237" cy="590550"/>
            <a:chOff x="3072" y="1920"/>
            <a:chExt cx="2477" cy="372"/>
          </a:xfrm>
        </p:grpSpPr>
        <p:cxnSp>
          <p:nvCxnSpPr>
            <p:cNvPr id="218" name="Google Shape;218;p18"/>
            <p:cNvCxnSpPr/>
            <p:nvPr/>
          </p:nvCxnSpPr>
          <p:spPr>
            <a:xfrm rot="10800000">
              <a:off x="3072" y="2112"/>
              <a:ext cx="3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9" name="Google Shape;219;p18"/>
            <p:cNvSpPr txBox="1"/>
            <p:nvPr/>
          </p:nvSpPr>
          <p:spPr>
            <a:xfrm>
              <a:off x="3456" y="1920"/>
              <a:ext cx="2093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title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assigns name to page; title generally displayed at top of browser.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1219200" y="4343400"/>
            <a:ext cx="5334000" cy="1676400"/>
            <a:chOff x="768" y="2736"/>
            <a:chExt cx="3360" cy="1056"/>
          </a:xfrm>
        </p:grpSpPr>
        <p:cxnSp>
          <p:nvCxnSpPr>
            <p:cNvPr id="221" name="Google Shape;221;p18"/>
            <p:cNvCxnSpPr/>
            <p:nvPr/>
          </p:nvCxnSpPr>
          <p:spPr>
            <a:xfrm flipH="1">
              <a:off x="816" y="2832"/>
              <a:ext cx="1392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2" name="Google Shape;222;p18"/>
            <p:cNvCxnSpPr/>
            <p:nvPr/>
          </p:nvCxnSpPr>
          <p:spPr>
            <a:xfrm rot="10800000">
              <a:off x="768" y="2832"/>
              <a:ext cx="1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3" name="Google Shape;223;p18"/>
            <p:cNvSpPr txBox="1"/>
            <p:nvPr/>
          </p:nvSpPr>
          <p:spPr>
            <a:xfrm>
              <a:off x="2208" y="2736"/>
              <a:ext cx="1920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body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contains page contents.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3810000" y="5105400"/>
            <a:ext cx="4648200" cy="346075"/>
            <a:chOff x="2400" y="3216"/>
            <a:chExt cx="2928" cy="218"/>
          </a:xfrm>
        </p:grpSpPr>
        <p:cxnSp>
          <p:nvCxnSpPr>
            <p:cNvPr id="225" name="Google Shape;225;p18"/>
            <p:cNvCxnSpPr/>
            <p:nvPr/>
          </p:nvCxnSpPr>
          <p:spPr>
            <a:xfrm rot="10800000">
              <a:off x="2400" y="3312"/>
              <a:ext cx="6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6" name="Google Shape;226;p18"/>
            <p:cNvSpPr txBox="1"/>
            <p:nvPr/>
          </p:nvSpPr>
          <p:spPr>
            <a:xfrm>
              <a:off x="3024" y="3216"/>
              <a:ext cx="2304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Paragraph element formats paragraph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Document HEAD</a:t>
            </a:r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38375"/>
            <a:ext cx="84010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7767637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/>
        </p:nvSpPr>
        <p:spPr>
          <a:xfrm>
            <a:off x="6384925" y="2703512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7543800" y="3429000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Document- BODY</a:t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03462"/>
            <a:ext cx="5467350" cy="447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The Web Page</a:t>
            </a: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286000"/>
            <a:ext cx="8429625" cy="347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/>
        </p:nvSpPr>
        <p:spPr>
          <a:xfrm>
            <a:off x="4327525" y="1712912"/>
            <a:ext cx="46545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&lt;FONT&gt; tag describes the display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text inside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2"/>
          <p:cNvCxnSpPr/>
          <p:nvPr/>
        </p:nvCxnSpPr>
        <p:spPr>
          <a:xfrm flipH="1">
            <a:off x="2286000" y="2057400"/>
            <a:ext cx="213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Formatting Tags</a:t>
            </a:r>
            <a:endParaRPr/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7481887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Formatting Tags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1828800"/>
            <a:ext cx="7396162" cy="37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/>
        </p:nvSpPr>
        <p:spPr>
          <a:xfrm>
            <a:off x="5089525" y="1560512"/>
            <a:ext cx="4108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ALIGN attribute—allowed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LEFT, RIGHT, CENTER, JUSTIFY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4"/>
          <p:cNvCxnSpPr/>
          <p:nvPr/>
        </p:nvCxnSpPr>
        <p:spPr>
          <a:xfrm flipH="1">
            <a:off x="3505200" y="1828800"/>
            <a:ext cx="1447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24"/>
          <p:cNvSpPr txBox="1"/>
          <p:nvPr/>
        </p:nvSpPr>
        <p:spPr>
          <a:xfrm>
            <a:off x="4572000" y="4114800"/>
            <a:ext cx="419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Attributes—size, width, align, noshade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4"/>
          <p:cNvCxnSpPr/>
          <p:nvPr/>
        </p:nvCxnSpPr>
        <p:spPr>
          <a:xfrm rot="10800000">
            <a:off x="2895600" y="43434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533400" y="1889125"/>
            <a:ext cx="83058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text that is added to the data of a document in order to convey information about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Markup indicates which part of document is heading, which parts are paragraphs, what belongs in a table and so on. This markup in turn allows a web browser to display your document properly.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marked up document contains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Information about the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Level Elements</a:t>
            </a:r>
            <a:endParaRPr/>
          </a:p>
        </p:txBody>
      </p:sp>
      <p:pic>
        <p:nvPicPr>
          <p:cNvPr id="275" name="Google Shape;2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52600"/>
            <a:ext cx="7138987" cy="3690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5"/>
          <p:cNvCxnSpPr/>
          <p:nvPr/>
        </p:nvCxnSpPr>
        <p:spPr>
          <a:xfrm flipH="1" rot="10800000">
            <a:off x="1219200" y="45720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7" name="Google Shape;277;p25"/>
          <p:cNvSpPr txBox="1"/>
          <p:nvPr/>
        </p:nvSpPr>
        <p:spPr>
          <a:xfrm>
            <a:off x="1050925" y="4913312"/>
            <a:ext cx="81343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tags give some kind of indication about the content but does 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 the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&lt;H1!&gt; indicates the highest level of heading but does 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whether it should be arial or times new roman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Formatting Tags</a:t>
            </a:r>
            <a:endParaRPr/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47800"/>
            <a:ext cx="69342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 The Pages</a:t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6172200" cy="2928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/>
          <p:nvPr/>
        </p:nvSpPr>
        <p:spPr>
          <a:xfrm>
            <a:off x="685800" y="4684712"/>
            <a:ext cx="497205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ALINK -- specifies the color of the activated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VLINK – specifies the color of visited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– specifies color of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8"/>
          <p:cNvGrpSpPr/>
          <p:nvPr/>
        </p:nvGrpSpPr>
        <p:grpSpPr>
          <a:xfrm>
            <a:off x="228600" y="228600"/>
            <a:ext cx="6324600" cy="6400800"/>
            <a:chOff x="0" y="0"/>
            <a:chExt cx="3072" cy="7106"/>
          </a:xfrm>
        </p:grpSpPr>
        <p:grpSp>
          <p:nvGrpSpPr>
            <p:cNvPr id="296" name="Google Shape;296;p28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" name="Google Shape;298;p28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99" name="Google Shape;299;p28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00" name="Google Shape;300;p28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1" name="Google Shape;301;p28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2" name="Google Shape;302;p28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4" name="Google Shape;304;p28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5" name="Google Shape;305;p28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06" name="Google Shape;306;p28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7" name="Google Shape;307;p28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08" name="Google Shape;308;p28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" name="Google Shape;310;p28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2.4: contact.html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1" name="Google Shape;311;p28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12" name="Google Shape;312;p28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28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Adding email hyperlinks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4" name="Google Shape;314;p28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15" name="Google Shape;315;p28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6" name="Google Shape;316;p28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17" name="Google Shape;317;p28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18" name="Google Shape;318;p28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9" name="Google Shape;319;p28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0" name="Google Shape;320;p28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21" name="Google Shape;321;p28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2" name="Google Shape;322;p28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Contact Page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3" name="Google Shape;323;p28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24" name="Google Shape;324;p28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5" name="Google Shape;325;p28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6" name="Google Shape;326;p28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27" name="Google Shape;327;p28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8" name="Google Shape;328;p28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29" name="Google Shape;329;p28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30" name="Google Shape;330;p28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1" name="Google Shape;331;p28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2" name="Google Shape;332;p28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33" name="Google Shape;333;p28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4" name="Google Shape;334;p28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5" name="Google Shape;335;p28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36" name="Google Shape;336;p28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7" name="Google Shape;337;p28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My email address is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"mailto:deitel@deitel.com"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38" name="Google Shape;338;p28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39" name="Google Shape;339;p28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28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deitel@deitel.com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. Click on the address and your browser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1" name="Google Shape;341;p28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3" name="Google Shape;343;p28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will open an email message and address it to me.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" name="Google Shape;346;p28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47" name="Google Shape;347;p28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48" name="Google Shape;348;p28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28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50" name="Google Shape;350;p28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51" name="Google Shape;351;p28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p28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cxnSp>
        <p:nvCxnSpPr>
          <p:cNvPr id="353" name="Google Shape;353;p28"/>
          <p:cNvCxnSpPr/>
          <p:nvPr/>
        </p:nvCxnSpPr>
        <p:spPr>
          <a:xfrm flipH="1">
            <a:off x="5029200" y="4250871"/>
            <a:ext cx="1295400" cy="2449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4" name="Google Shape;354;p28"/>
          <p:cNvSpPr txBox="1"/>
          <p:nvPr>
            <p:ph idx="4294967295" type="ctrTitle"/>
          </p:nvPr>
        </p:nvSpPr>
        <p:spPr>
          <a:xfrm>
            <a:off x="4572000" y="3810000"/>
            <a:ext cx="3429000" cy="440871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mailto: tells Web browser to load default email client with given address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7375525" y="51419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00D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787525"/>
            <a:ext cx="5541962" cy="4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/>
        </p:nvSpPr>
        <p:spPr>
          <a:xfrm>
            <a:off x="304800" y="1981200"/>
            <a:ext cx="8458200" cy="33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XHTML 1.0 Transitional//EN" "http://www.w3.org/TR/xhtml1/DTD/xhtml1-transitional.dtd"&gt;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 xmlns="http://www.w3.org/1999/xhtml"&gt;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 http-equiv="Content-Type" content="text/html; charset=iso-8859-1"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&lt;title&gt;Untitled Document&lt;/title&gt;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href="mailto:info@example.org?subject=HTML&amp;cc=sales@example.org"&gt;Do mail from this link&lt;/a&gt;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65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 Lists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 Lists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unordered list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line begins with bullet mark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TYPE –specifies type of bullet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example FILLROUND, SQUARE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each List Entry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idx="4294967295" type="ctrTitle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33"/>
          <p:cNvGrpSpPr/>
          <p:nvPr/>
        </p:nvGrpSpPr>
        <p:grpSpPr>
          <a:xfrm>
            <a:off x="228600" y="304800"/>
            <a:ext cx="6172200" cy="6172200"/>
            <a:chOff x="0" y="0"/>
            <a:chExt cx="3072" cy="5610"/>
          </a:xfrm>
        </p:grpSpPr>
        <p:grpSp>
          <p:nvGrpSpPr>
            <p:cNvPr id="384" name="Google Shape;384;p33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85" name="Google Shape;385;p33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6" name="Google Shape;386;p33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87" name="Google Shape;387;p33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9" name="Google Shape;389;p33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0" name="Google Shape;390;p33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91" name="Google Shape;391;p33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2" name="Google Shape;392;p33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3" name="Google Shape;393;p33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94" name="Google Shape;394;p33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5" name="Google Shape;395;p33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6" name="Google Shape;396;p33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97" name="Google Shape;397;p33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8" name="Google Shape;398;p33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2.8: links.html         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399" name="Google Shape;399;p33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00" name="Google Shape;400;p33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1" name="Google Shape;401;p33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Unordered list containing hyperlinks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2" name="Google Shape;402;p33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03" name="Google Shape;403;p33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4" name="Google Shape;404;p33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5" name="Google Shape;405;p33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406" name="Google Shape;406;p33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7" name="Google Shape;407;p33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08" name="Google Shape;408;p33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409" name="Google Shape;409;p33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0" name="Google Shape;410;p33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Links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1" name="Google Shape;411;p33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412" name="Google Shape;412;p33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3" name="Google Shape;413;p33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4" name="Google Shape;414;p33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415" name="Google Shape;415;p33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6" name="Google Shape;416;p33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17" name="Google Shape;417;p33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418" name="Google Shape;418;p33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9" name="Google Shape;419;p33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0" name="Google Shape;420;p33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421" name="Google Shape;421;p33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2" name="Google Shape;422;p33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3" name="Google Shape;423;p33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424" name="Google Shape;424;p33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" name="Google Shape;425;p33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Here are my favorite Internet Search Engines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26" name="Google Shape;426;p33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427" name="Google Shape;427;p33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" name="Google Shape;428;p33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4"/>
          <p:cNvGrpSpPr/>
          <p:nvPr/>
        </p:nvGrpSpPr>
        <p:grpSpPr>
          <a:xfrm>
            <a:off x="0" y="228600"/>
            <a:ext cx="6705600" cy="6400800"/>
            <a:chOff x="0" y="0"/>
            <a:chExt cx="3072" cy="6242"/>
          </a:xfrm>
        </p:grpSpPr>
        <p:grpSp>
          <p:nvGrpSpPr>
            <p:cNvPr id="434" name="Google Shape;434;p34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35" name="Google Shape;435;p34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" name="Google Shape;436;p34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37" name="Google Shape;437;p34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38" name="Google Shape;438;p34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9" name="Google Shape;439;p34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&lt;p&gt;&lt;strong&gt;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Click on the Search Engine address to go to that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0" name="Google Shape;440;p34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41" name="Google Shape;441;p34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2" name="Google Shape;442;p34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page.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&lt;/strong&gt;&lt;/p&gt;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3" name="Google Shape;443;p34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44" name="Google Shape;444;p34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5" name="Google Shape;445;p34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6" name="Google Shape;446;p34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47" name="Google Shape;447;p34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p34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 TYPE=“FILLROUND”&gt;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49" name="Google Shape;449;p34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50" name="Google Shape;450;p34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1" name="Google Shape;451;p34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"http://www.yahoo.com"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Yahoo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52" name="Google Shape;452;p34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53" name="Google Shape;453;p34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4" name="Google Shape;454;p34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55" name="Google Shape;455;p34"/>
            <p:cNvGrpSpPr/>
            <p:nvPr/>
          </p:nvGrpSpPr>
          <p:grpSpPr>
            <a:xfrm>
              <a:off x="0" y="2618"/>
              <a:ext cx="3072" cy="460"/>
              <a:chOff x="0" y="2618"/>
              <a:chExt cx="3072" cy="460"/>
            </a:xfrm>
          </p:grpSpPr>
          <p:sp>
            <p:nvSpPr>
              <p:cNvPr id="456" name="Google Shape;456;p34"/>
              <p:cNvSpPr/>
              <p:nvPr/>
            </p:nvSpPr>
            <p:spPr>
              <a:xfrm>
                <a:off x="0" y="261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" name="Google Shape;457;p34"/>
              <p:cNvSpPr txBox="1"/>
              <p:nvPr/>
            </p:nvSpPr>
            <p:spPr>
              <a:xfrm>
                <a:off x="0" y="2618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"http://www.altavista.com"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AltaVista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58" name="Google Shape;458;p34"/>
            <p:cNvGrpSpPr/>
            <p:nvPr/>
          </p:nvGrpSpPr>
          <p:grpSpPr>
            <a:xfrm>
              <a:off x="0" y="3078"/>
              <a:ext cx="3072" cy="374"/>
              <a:chOff x="0" y="3078"/>
              <a:chExt cx="3072" cy="374"/>
            </a:xfrm>
          </p:grpSpPr>
          <p:sp>
            <p:nvSpPr>
              <p:cNvPr id="459" name="Google Shape;459;p34"/>
              <p:cNvSpPr/>
              <p:nvPr/>
            </p:nvSpPr>
            <p:spPr>
              <a:xfrm>
                <a:off x="0" y="307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" name="Google Shape;460;p34"/>
              <p:cNvSpPr txBox="1"/>
              <p:nvPr/>
            </p:nvSpPr>
            <p:spPr>
              <a:xfrm>
                <a:off x="0" y="307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61" name="Google Shape;461;p34"/>
            <p:cNvGrpSpPr/>
            <p:nvPr/>
          </p:nvGrpSpPr>
          <p:grpSpPr>
            <a:xfrm>
              <a:off x="0" y="3452"/>
              <a:ext cx="3072" cy="460"/>
              <a:chOff x="0" y="3452"/>
              <a:chExt cx="3072" cy="460"/>
            </a:xfrm>
          </p:grpSpPr>
          <p:sp>
            <p:nvSpPr>
              <p:cNvPr id="462" name="Google Shape;462;p34"/>
              <p:cNvSpPr/>
              <p:nvPr/>
            </p:nvSpPr>
            <p:spPr>
              <a:xfrm>
                <a:off x="0" y="345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3" name="Google Shape;463;p34"/>
              <p:cNvSpPr txBox="1"/>
              <p:nvPr/>
            </p:nvSpPr>
            <p:spPr>
              <a:xfrm>
                <a:off x="0" y="3452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"http://www.askjeeves.com"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Ask Jeeves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64" name="Google Shape;464;p34"/>
            <p:cNvGrpSpPr/>
            <p:nvPr/>
          </p:nvGrpSpPr>
          <p:grpSpPr>
            <a:xfrm>
              <a:off x="0" y="3912"/>
              <a:ext cx="3072" cy="374"/>
              <a:chOff x="0" y="3912"/>
              <a:chExt cx="3072" cy="374"/>
            </a:xfrm>
          </p:grpSpPr>
          <p:sp>
            <p:nvSpPr>
              <p:cNvPr id="465" name="Google Shape;465;p34"/>
              <p:cNvSpPr/>
              <p:nvPr/>
            </p:nvSpPr>
            <p:spPr>
              <a:xfrm>
                <a:off x="0" y="391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6" name="Google Shape;466;p34"/>
              <p:cNvSpPr txBox="1"/>
              <p:nvPr/>
            </p:nvSpPr>
            <p:spPr>
              <a:xfrm>
                <a:off x="0" y="391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67" name="Google Shape;467;p34"/>
            <p:cNvGrpSpPr/>
            <p:nvPr/>
          </p:nvGrpSpPr>
          <p:grpSpPr>
            <a:xfrm>
              <a:off x="0" y="4286"/>
              <a:ext cx="3072" cy="460"/>
              <a:chOff x="0" y="4286"/>
              <a:chExt cx="3072" cy="460"/>
            </a:xfrm>
          </p:grpSpPr>
          <p:sp>
            <p:nvSpPr>
              <p:cNvPr id="468" name="Google Shape;468;p34"/>
              <p:cNvSpPr/>
              <p:nvPr/>
            </p:nvSpPr>
            <p:spPr>
              <a:xfrm>
                <a:off x="0" y="4286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9" name="Google Shape;469;p34"/>
              <p:cNvSpPr txBox="1"/>
              <p:nvPr/>
            </p:nvSpPr>
            <p:spPr>
              <a:xfrm>
                <a:off x="0" y="4286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"http://www.webcrawler.com"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WebCrawler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&lt;/a&gt;&lt;/li&gt;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70" name="Google Shape;470;p34"/>
            <p:cNvGrpSpPr/>
            <p:nvPr/>
          </p:nvGrpSpPr>
          <p:grpSpPr>
            <a:xfrm>
              <a:off x="0" y="4746"/>
              <a:ext cx="3072" cy="374"/>
              <a:chOff x="0" y="4746"/>
              <a:chExt cx="3072" cy="374"/>
            </a:xfrm>
          </p:grpSpPr>
          <p:sp>
            <p:nvSpPr>
              <p:cNvPr id="471" name="Google Shape;471;p34"/>
              <p:cNvSpPr/>
              <p:nvPr/>
            </p:nvSpPr>
            <p:spPr>
              <a:xfrm>
                <a:off x="0" y="474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2" name="Google Shape;472;p34"/>
              <p:cNvSpPr txBox="1"/>
              <p:nvPr/>
            </p:nvSpPr>
            <p:spPr>
              <a:xfrm>
                <a:off x="0" y="474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73" name="Google Shape;473;p34"/>
            <p:cNvGrpSpPr/>
            <p:nvPr/>
          </p:nvGrpSpPr>
          <p:grpSpPr>
            <a:xfrm>
              <a:off x="0" y="5120"/>
              <a:ext cx="3072" cy="374"/>
              <a:chOff x="0" y="5120"/>
              <a:chExt cx="3072" cy="374"/>
            </a:xfrm>
          </p:grpSpPr>
          <p:sp>
            <p:nvSpPr>
              <p:cNvPr id="474" name="Google Shape;474;p34"/>
              <p:cNvSpPr/>
              <p:nvPr/>
            </p:nvSpPr>
            <p:spPr>
              <a:xfrm>
                <a:off x="0" y="51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5" name="Google Shape;475;p34"/>
              <p:cNvSpPr txBox="1"/>
              <p:nvPr/>
            </p:nvSpPr>
            <p:spPr>
              <a:xfrm>
                <a:off x="0" y="512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76" name="Google Shape;476;p34"/>
            <p:cNvGrpSpPr/>
            <p:nvPr/>
          </p:nvGrpSpPr>
          <p:grpSpPr>
            <a:xfrm>
              <a:off x="0" y="5494"/>
              <a:ext cx="3072" cy="374"/>
              <a:chOff x="0" y="5494"/>
              <a:chExt cx="3072" cy="374"/>
            </a:xfrm>
          </p:grpSpPr>
          <p:sp>
            <p:nvSpPr>
              <p:cNvPr id="477" name="Google Shape;477;p34"/>
              <p:cNvSpPr/>
              <p:nvPr/>
            </p:nvSpPr>
            <p:spPr>
              <a:xfrm>
                <a:off x="0" y="549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" name="Google Shape;478;p34"/>
              <p:cNvSpPr txBox="1"/>
              <p:nvPr/>
            </p:nvSpPr>
            <p:spPr>
              <a:xfrm>
                <a:off x="0" y="549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479" name="Google Shape;479;p34"/>
            <p:cNvGrpSpPr/>
            <p:nvPr/>
          </p:nvGrpSpPr>
          <p:grpSpPr>
            <a:xfrm>
              <a:off x="0" y="5868"/>
              <a:ext cx="3072" cy="374"/>
              <a:chOff x="0" y="5868"/>
              <a:chExt cx="3072" cy="374"/>
            </a:xfrm>
          </p:grpSpPr>
          <p:sp>
            <p:nvSpPr>
              <p:cNvPr id="480" name="Google Shape;480;p34"/>
              <p:cNvSpPr/>
              <p:nvPr/>
            </p:nvSpPr>
            <p:spPr>
              <a:xfrm>
                <a:off x="0" y="586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" name="Google Shape;481;p34"/>
              <p:cNvSpPr txBox="1"/>
              <p:nvPr/>
            </p:nvSpPr>
            <p:spPr>
              <a:xfrm>
                <a:off x="0" y="586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482" name="Google Shape;482;p34"/>
          <p:cNvGrpSpPr/>
          <p:nvPr/>
        </p:nvGrpSpPr>
        <p:grpSpPr>
          <a:xfrm>
            <a:off x="1066800" y="1143000"/>
            <a:ext cx="4572000" cy="1066800"/>
            <a:chOff x="672" y="720"/>
            <a:chExt cx="2880" cy="672"/>
          </a:xfrm>
        </p:grpSpPr>
        <p:cxnSp>
          <p:nvCxnSpPr>
            <p:cNvPr id="483" name="Google Shape;483;p34"/>
            <p:cNvCxnSpPr/>
            <p:nvPr/>
          </p:nvCxnSpPr>
          <p:spPr>
            <a:xfrm flipH="1">
              <a:off x="768" y="912"/>
              <a:ext cx="96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4" name="Google Shape;484;p34"/>
            <p:cNvCxnSpPr/>
            <p:nvPr/>
          </p:nvCxnSpPr>
          <p:spPr>
            <a:xfrm flipH="1">
              <a:off x="672" y="912"/>
              <a:ext cx="1056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5" name="Google Shape;485;p34"/>
            <p:cNvSpPr txBox="1"/>
            <p:nvPr/>
          </p:nvSpPr>
          <p:spPr>
            <a:xfrm>
              <a:off x="1728" y="720"/>
              <a:ext cx="1824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ul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begins the list, and element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separates each list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Markup</a:t>
            </a:r>
            <a:endParaRPr/>
          </a:p>
        </p:txBody>
      </p:sp>
      <p:sp>
        <p:nvSpPr>
          <p:cNvPr id="76" name="Google Shape;76;p8"/>
          <p:cNvSpPr txBox="1"/>
          <p:nvPr/>
        </p:nvSpPr>
        <p:spPr>
          <a:xfrm>
            <a:off x="669925" y="1839912"/>
            <a:ext cx="7142162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Procedural Markup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Specifies how to process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Instructs agent what to do with the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concerned with formatting,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“efficient” because requires little further interpretation.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669925" y="3744912"/>
            <a:ext cx="684688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Procedural Markup Drawbacks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often specific to one proprietary processing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Provides no semantic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00D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</p:txBody>
      </p:sp>
      <p:pic>
        <p:nvPicPr>
          <p:cNvPr id="491" name="Google Shape;4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1830387"/>
            <a:ext cx="68389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Characters</a:t>
            </a: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Characters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is abbreviated name or hex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&amp;amp;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&amp;copy;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and Ordered Lists</a:t>
            </a:r>
            <a:endParaRPr/>
          </a:p>
        </p:txBody>
      </p:sp>
      <p:sp>
        <p:nvSpPr>
          <p:cNvPr id="503" name="Google Shape;503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Lists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Document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outline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Ordered Lists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assign rank to each element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Ordered Lists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352800"/>
            <a:ext cx="8120062" cy="31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590800"/>
            <a:ext cx="48006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9"/>
          <p:cNvGrpSpPr/>
          <p:nvPr/>
        </p:nvGrpSpPr>
        <p:grpSpPr>
          <a:xfrm>
            <a:off x="0" y="228600"/>
            <a:ext cx="6781800" cy="6400800"/>
            <a:chOff x="0" y="0"/>
            <a:chExt cx="3072" cy="9522"/>
          </a:xfrm>
        </p:grpSpPr>
        <p:grpSp>
          <p:nvGrpSpPr>
            <p:cNvPr id="516" name="Google Shape;516;p39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17" name="Google Shape;517;p39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8" name="Google Shape;518;p39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19" name="Google Shape;519;p39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20" name="Google Shape;520;p39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1" name="Google Shape;521;p39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2" name="Google Shape;522;p39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23" name="Google Shape;523;p39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4" name="Google Shape;524;p39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5" name="Google Shape;525;p39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7" name="Google Shape;527;p39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28" name="Google Shape;528;p39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529" name="Google Shape;529;p39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" name="Google Shape;530;p39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&lt;!-- Fig. 2.9: list.html        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1" name="Google Shape;531;p39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532" name="Google Shape;532;p39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p39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Advanced Lists: nested and ordered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4" name="Google Shape;534;p39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535" name="Google Shape;535;p39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" name="Google Shape;536;p39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37" name="Google Shape;537;p39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" name="Google Shape;539;p39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0" name="Google Shape;540;p39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541" name="Google Shape;541;p39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" name="Google Shape;542;p39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Lists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3" name="Google Shape;543;p39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44" name="Google Shape;544;p39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" name="Google Shape;545;p39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6" name="Google Shape;546;p39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547" name="Google Shape;547;p39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" name="Google Shape;548;p39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9" name="Google Shape;549;p39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550" name="Google Shape;550;p39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1" name="Google Shape;551;p39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2" name="Google Shape;552;p39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553" name="Google Shape;553;p39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4" name="Google Shape;554;p39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5" name="Google Shape;555;p39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556" name="Google Shape;556;p39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7" name="Google Shape;557;p39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The Best Features of the Internet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8" name="Google Shape;558;p39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59" name="Google Shape;559;p39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0" name="Google Shape;560;p39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1" name="Google Shape;561;p39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3" name="Google Shape;563;p39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4" name="Google Shape;564;p39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565" name="Google Shape;565;p39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6" name="Google Shape;566;p39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You can meet new people from countries around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7" name="Google Shape;567;p39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568" name="Google Shape;568;p39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9" name="Google Shape;569;p39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the world.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0" name="Google Shape;570;p39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571" name="Google Shape;571;p39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2" name="Google Shape;572;p39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You have access to new media as it becomes public: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3" name="Google Shape;573;p39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574" name="Google Shape;574;p39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5" name="Google Shape;575;p39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6" name="Google Shape;576;p39"/>
            <p:cNvGrpSpPr/>
            <p:nvPr/>
          </p:nvGrpSpPr>
          <p:grpSpPr>
            <a:xfrm>
              <a:off x="0" y="7480"/>
              <a:ext cx="3072" cy="460"/>
              <a:chOff x="0" y="7480"/>
              <a:chExt cx="3072" cy="460"/>
            </a:xfrm>
          </p:grpSpPr>
          <p:sp>
            <p:nvSpPr>
              <p:cNvPr id="577" name="Google Shape;577;p39"/>
              <p:cNvSpPr/>
              <p:nvPr/>
            </p:nvSpPr>
            <p:spPr>
              <a:xfrm>
                <a:off x="0" y="7480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8" name="Google Shape;578;p39"/>
              <p:cNvSpPr txBox="1"/>
              <p:nvPr/>
            </p:nvSpPr>
            <p:spPr>
              <a:xfrm>
                <a:off x="0" y="7480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&lt;!-- This starts a nested list, which uses a modified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9" name="Google Shape;579;p39"/>
            <p:cNvGrpSpPr/>
            <p:nvPr/>
          </p:nvGrpSpPr>
          <p:grpSpPr>
            <a:xfrm>
              <a:off x="0" y="7940"/>
              <a:ext cx="3072" cy="460"/>
              <a:chOff x="0" y="7940"/>
              <a:chExt cx="3072" cy="460"/>
            </a:xfrm>
          </p:grpSpPr>
          <p:sp>
            <p:nvSpPr>
              <p:cNvPr id="580" name="Google Shape;580;p39"/>
              <p:cNvSpPr/>
              <p:nvPr/>
            </p:nvSpPr>
            <p:spPr>
              <a:xfrm>
                <a:off x="0" y="7940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1" name="Google Shape;581;p39"/>
              <p:cNvSpPr txBox="1"/>
              <p:nvPr/>
            </p:nvSpPr>
            <p:spPr>
              <a:xfrm>
                <a:off x="0" y="7940"/>
                <a:ext cx="3072" cy="460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&lt;!-- bullet. The list ends when you close the &lt;ul&gt; tag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2" name="Google Shape;582;p39"/>
            <p:cNvGrpSpPr/>
            <p:nvPr/>
          </p:nvGrpSpPr>
          <p:grpSpPr>
            <a:xfrm>
              <a:off x="0" y="8400"/>
              <a:ext cx="3072" cy="374"/>
              <a:chOff x="0" y="8400"/>
              <a:chExt cx="3072" cy="374"/>
            </a:xfrm>
          </p:grpSpPr>
          <p:sp>
            <p:nvSpPr>
              <p:cNvPr id="583" name="Google Shape;583;p39"/>
              <p:cNvSpPr/>
              <p:nvPr/>
            </p:nvSpPr>
            <p:spPr>
              <a:xfrm>
                <a:off x="0" y="840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4" name="Google Shape;584;p39"/>
              <p:cNvSpPr txBox="1"/>
              <p:nvPr/>
            </p:nvSpPr>
            <p:spPr>
              <a:xfrm>
                <a:off x="0" y="840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5" name="Google Shape;585;p39"/>
            <p:cNvGrpSpPr/>
            <p:nvPr/>
          </p:nvGrpSpPr>
          <p:grpSpPr>
            <a:xfrm>
              <a:off x="0" y="8774"/>
              <a:ext cx="3072" cy="374"/>
              <a:chOff x="0" y="8774"/>
              <a:chExt cx="3072" cy="374"/>
            </a:xfrm>
          </p:grpSpPr>
          <p:sp>
            <p:nvSpPr>
              <p:cNvPr id="586" name="Google Shape;586;p39"/>
              <p:cNvSpPr/>
              <p:nvPr/>
            </p:nvSpPr>
            <p:spPr>
              <a:xfrm>
                <a:off x="0" y="87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7" name="Google Shape;587;p39"/>
              <p:cNvSpPr txBox="1"/>
              <p:nvPr/>
            </p:nvSpPr>
            <p:spPr>
              <a:xfrm>
                <a:off x="0" y="87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games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8" name="Google Shape;588;p39"/>
            <p:cNvGrpSpPr/>
            <p:nvPr/>
          </p:nvGrpSpPr>
          <p:grpSpPr>
            <a:xfrm>
              <a:off x="0" y="9148"/>
              <a:ext cx="3072" cy="374"/>
              <a:chOff x="0" y="9148"/>
              <a:chExt cx="3072" cy="374"/>
            </a:xfrm>
          </p:grpSpPr>
          <p:sp>
            <p:nvSpPr>
              <p:cNvPr id="589" name="Google Shape;589;p39"/>
              <p:cNvSpPr/>
              <p:nvPr/>
            </p:nvSpPr>
            <p:spPr>
              <a:xfrm>
                <a:off x="0" y="91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0" name="Google Shape;590;p39"/>
              <p:cNvSpPr txBox="1"/>
              <p:nvPr/>
            </p:nvSpPr>
            <p:spPr>
              <a:xfrm>
                <a:off x="0" y="91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applications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591" name="Google Shape;591;p39"/>
          <p:cNvGrpSpPr/>
          <p:nvPr/>
        </p:nvGrpSpPr>
        <p:grpSpPr>
          <a:xfrm>
            <a:off x="990600" y="2819400"/>
            <a:ext cx="4572000" cy="1447800"/>
            <a:chOff x="624" y="1776"/>
            <a:chExt cx="2880" cy="912"/>
          </a:xfrm>
        </p:grpSpPr>
        <p:cxnSp>
          <p:nvCxnSpPr>
            <p:cNvPr id="592" name="Google Shape;592;p39"/>
            <p:cNvCxnSpPr/>
            <p:nvPr/>
          </p:nvCxnSpPr>
          <p:spPr>
            <a:xfrm flipH="1">
              <a:off x="624" y="1968"/>
              <a:ext cx="96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3" name="Google Shape;593;p39"/>
            <p:cNvCxnSpPr/>
            <p:nvPr/>
          </p:nvCxnSpPr>
          <p:spPr>
            <a:xfrm flipH="1">
              <a:off x="768" y="1968"/>
              <a:ext cx="816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4" name="Google Shape;594;p39"/>
            <p:cNvSpPr txBox="1"/>
            <p:nvPr/>
          </p:nvSpPr>
          <p:spPr>
            <a:xfrm>
              <a:off x="1584" y="1776"/>
              <a:ext cx="1920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 nested list, where each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tag designates top-level element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1649412" y="5867400"/>
            <a:ext cx="5181600" cy="346075"/>
            <a:chOff x="1039" y="3696"/>
            <a:chExt cx="3264" cy="218"/>
          </a:xfrm>
        </p:grpSpPr>
        <p:cxnSp>
          <p:nvCxnSpPr>
            <p:cNvPr id="596" name="Google Shape;596;p39"/>
            <p:cNvCxnSpPr/>
            <p:nvPr/>
          </p:nvCxnSpPr>
          <p:spPr>
            <a:xfrm rot="10800000">
              <a:off x="1039" y="3792"/>
              <a:ext cx="15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7" name="Google Shape;597;p39"/>
            <p:cNvSpPr txBox="1"/>
            <p:nvPr/>
          </p:nvSpPr>
          <p:spPr>
            <a:xfrm>
              <a:off x="2544" y="3696"/>
              <a:ext cx="1759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another level to nested list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40"/>
          <p:cNvGrpSpPr/>
          <p:nvPr/>
        </p:nvGrpSpPr>
        <p:grpSpPr>
          <a:xfrm>
            <a:off x="228600" y="228600"/>
            <a:ext cx="6324600" cy="6400800"/>
            <a:chOff x="0" y="0"/>
            <a:chExt cx="3072" cy="9350"/>
          </a:xfrm>
        </p:grpSpPr>
        <p:grpSp>
          <p:nvGrpSpPr>
            <p:cNvPr id="603" name="Google Shape;603;p40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5" name="Google Shape;605;p40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6" name="Google Shape;606;p40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607" name="Google Shape;607;p40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8" name="Google Shape;608;p40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&lt;!-- Another nested list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9" name="Google Shape;609;p40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1" name="Google Shape;611;p40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2" name="Google Shape;612;p40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613" name="Google Shape;613;p40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4" name="Google Shape;614;p40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For business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5" name="Google Shape;615;p40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616" name="Google Shape;616;p40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7" name="Google Shape;617;p40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For pleasure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18" name="Google Shape;618;p40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619" name="Google Shape;619;p40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0" name="Google Shape;620;p40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This ends the double nested list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1" name="Google Shape;621;p40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622" name="Google Shape;622;p40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3" name="Google Shape;623;p40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4" name="Google Shape;624;p40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625" name="Google Shape;625;p40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6" name="Google Shape;626;p40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27" name="Google Shape;627;p40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628" name="Google Shape;628;p40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9" name="Google Shape;629;p40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Around the clock news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0" name="Google Shape;630;p40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631" name="Google Shape;631;p40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2" name="Google Shape;632;p40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Search engines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3" name="Google Shape;633;p40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634" name="Google Shape;634;p40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5" name="Google Shape;635;p40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Shopping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6" name="Google Shape;636;p40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637" name="Google Shape;637;p40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8" name="Google Shape;638;p40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Programming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39" name="Google Shape;639;p40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640" name="Google Shape;640;p40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1" name="Google Shape;641;p40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38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2" name="Google Shape;642;p40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643" name="Google Shape;643;p40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4" name="Google Shape;644;p40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5" name="Google Shape;645;p40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646" name="Google Shape;646;p40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7" name="Google Shape;647;p40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48" name="Google Shape;648;p40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649" name="Google Shape;649;p40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0" name="Google Shape;650;p40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Java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51" name="Google Shape;651;p40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652" name="Google Shape;652;p40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3" name="Google Shape;653;p40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HTML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54" name="Google Shape;654;p40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655" name="Google Shape;655;p40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6" name="Google Shape;656;p40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Scripts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57" name="Google Shape;657;p40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658" name="Google Shape;658;p40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9" name="Google Shape;659;p40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languages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60" name="Google Shape;660;p40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2" name="Google Shape;662;p40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63" name="Google Shape;663;p40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664" name="Google Shape;664;p40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5" name="Google Shape;665;p40"/>
              <p:cNvSpPr txBox="1"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46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66" name="Google Shape;666;p40"/>
            <p:cNvGrpSpPr/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667" name="Google Shape;667;p40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8" name="Google Shape;668;p40"/>
              <p:cNvSpPr txBox="1"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69" name="Google Shape;669;p40"/>
            <p:cNvGrpSpPr/>
            <p:nvPr/>
          </p:nvGrpSpPr>
          <p:grpSpPr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670" name="Google Shape;670;p40"/>
              <p:cNvSpPr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1" name="Google Shape;671;p40"/>
              <p:cNvSpPr txBox="1"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48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72" name="Google Shape;672;p40"/>
            <p:cNvGrpSpPr/>
            <p:nvPr/>
          </p:nvGrpSpPr>
          <p:grpSpPr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673" name="Google Shape;673;p40"/>
              <p:cNvSpPr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4" name="Google Shape;674;p40"/>
              <p:cNvSpPr txBox="1"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&lt;/ul&gt;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This ends the first level nested list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75" name="Google Shape;675;p40"/>
            <p:cNvGrpSpPr/>
            <p:nvPr/>
          </p:nvGrpSpPr>
          <p:grpSpPr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676" name="Google Shape;676;p40"/>
              <p:cNvSpPr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7" name="Google Shape;677;p40"/>
              <p:cNvSpPr txBox="1"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41"/>
          <p:cNvGrpSpPr/>
          <p:nvPr/>
        </p:nvGrpSpPr>
        <p:grpSpPr>
          <a:xfrm>
            <a:off x="228600" y="228600"/>
            <a:ext cx="6324600" cy="6400800"/>
            <a:chOff x="0" y="0"/>
            <a:chExt cx="3072" cy="7106"/>
          </a:xfrm>
        </p:grpSpPr>
        <p:grpSp>
          <p:nvGrpSpPr>
            <p:cNvPr id="683" name="Google Shape;683;p41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684" name="Google Shape;684;p41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5" name="Google Shape;685;p41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86" name="Google Shape;686;p41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687" name="Google Shape;687;p41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8" name="Google Shape;688;p41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Links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89" name="Google Shape;689;p41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690" name="Google Shape;690;p41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1" name="Google Shape;691;p41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Keeping in touch with old friends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92" name="Google Shape;692;p41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693" name="Google Shape;693;p41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4" name="Google Shape;694;p41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It is the technology of the future!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95" name="Google Shape;695;p41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696" name="Google Shape;696;p41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7" name="Google Shape;697;p41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55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98" name="Google Shape;698;p41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699" name="Google Shape;699;p41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0" name="Google Shape;700;p41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&lt;!-- This ends the primary unordered list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01" name="Google Shape;701;p41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02" name="Google Shape;702;p41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3" name="Google Shape;703;p41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04" name="Google Shape;704;p41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05" name="Google Shape;705;p41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6" name="Google Shape;706;p41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My 3 Favorite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&lt;em&gt;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CEOs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&lt;/em&gt;&lt;/h1&gt;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08" name="Google Shape;708;p41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9" name="Google Shape;709;p41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59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10" name="Google Shape;710;p41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11" name="Google Shape;711;p41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2" name="Google Shape;712;p41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60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Ordered lists are constructed in the same way as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13" name="Google Shape;713;p41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14" name="Google Shape;714;p41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5" name="Google Shape;715;p41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61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unordered lists, except their starting tag is &lt;ol&gt;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16" name="Google Shape;716;p41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717" name="Google Shape;717;p41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41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&lt;ol&gt;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19" name="Google Shape;719;p41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20" name="Google Shape;720;p41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1" name="Google Shape;721;p41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Bill Gates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22" name="Google Shape;722;p41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23" name="Google Shape;723;p41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4" name="Google Shape;724;p41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Steve Jobs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25" name="Google Shape;725;p41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26" name="Google Shape;726;p41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7" name="Google Shape;727;p41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Michael Dell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28" name="Google Shape;728;p41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29" name="Google Shape;729;p41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0" name="Google Shape;730;p41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&lt;/ol&gt;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31" name="Google Shape;731;p41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32" name="Google Shape;732;p41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3" name="Google Shape;733;p41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34" name="Google Shape;734;p41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735" name="Google Shape;735;p41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6" name="Google Shape;736;p41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737" name="Google Shape;737;p41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738" name="Google Shape;738;p41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9" name="Google Shape;739;p41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1F8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69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740" name="Google Shape;740;p41"/>
          <p:cNvGrpSpPr/>
          <p:nvPr/>
        </p:nvGrpSpPr>
        <p:grpSpPr>
          <a:xfrm>
            <a:off x="1295400" y="3962400"/>
            <a:ext cx="7010400" cy="590550"/>
            <a:chOff x="816" y="2496"/>
            <a:chExt cx="4416" cy="372"/>
          </a:xfrm>
        </p:grpSpPr>
        <p:cxnSp>
          <p:nvCxnSpPr>
            <p:cNvPr id="741" name="Google Shape;741;p41"/>
            <p:cNvCxnSpPr/>
            <p:nvPr/>
          </p:nvCxnSpPr>
          <p:spPr>
            <a:xfrm rot="10800000">
              <a:off x="816" y="2544"/>
              <a:ext cx="206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42" name="Google Shape;742;p41"/>
            <p:cNvSpPr txBox="1"/>
            <p:nvPr/>
          </p:nvSpPr>
          <p:spPr>
            <a:xfrm>
              <a:off x="2880" y="2496"/>
              <a:ext cx="2352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Begins ordered list (most browsers assign decimal numbers to top-level elements)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41"/>
          <p:cNvSpPr txBox="1"/>
          <p:nvPr/>
        </p:nvSpPr>
        <p:spPr>
          <a:xfrm>
            <a:off x="6537325" y="4837112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00D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</p:txBody>
      </p:sp>
      <p:pic>
        <p:nvPicPr>
          <p:cNvPr id="749" name="Google Shape;7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447800"/>
            <a:ext cx="3759200" cy="50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  <p:pic>
        <p:nvPicPr>
          <p:cNvPr id="755" name="Google Shape;75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57400"/>
            <a:ext cx="4805362" cy="279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4"/>
          <p:cNvSpPr txBox="1"/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lists</a:t>
            </a:r>
            <a:endParaRPr/>
          </a:p>
        </p:txBody>
      </p:sp>
      <p:sp>
        <p:nvSpPr>
          <p:cNvPr id="761" name="Google Shape;761;p44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definition list is a special kind of list for providing terms followed by a short text definition of description for them. Definition lists are contained inside the &lt;dl&gt; element. The &lt;dl&gt; elements contains alternating &lt;dt&gt; and &lt;dd&gt; element. The contents of the &lt;dd&gt; element is the term you will be defining and &lt;dt&gt; element contains the definition of the previous &lt;dd&gt; element.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Markup (contd…)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669925" y="1763712"/>
            <a:ext cx="741203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Markup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Identifies the logical components of a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generally concerned with what text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Does not specify what procedures are to be applied to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669925" y="3592512"/>
            <a:ext cx="5357812" cy="158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Markup Benefits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usually human and machine readable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Identifies information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non-proprietary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746125" y="5268912"/>
            <a:ext cx="8051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Markup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specifies either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 about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or the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semantic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 about the content.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5"/>
          <p:cNvSpPr txBox="1"/>
          <p:nvPr/>
        </p:nvSpPr>
        <p:spPr>
          <a:xfrm>
            <a:off x="457200" y="533400"/>
            <a:ext cx="57912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 PUBLIC "-//W3C//DTD XHTML 1.0 Transitional//EN" "http://www.w3.org/TR/xhtml1/DTD/xhtml1-transitional.dtd"&gt;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 xmlns="http://www.w3.org/1999/xhtml"&gt;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 http-equiv="Content-Type" content="text/html; charset=iso-8859-1"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&lt;title&gt;Untitled Document&lt;/title&gt;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&lt;dt&gt;Unordered List&lt;/dt&gt;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&lt;dd&gt; A list of bullet points.&lt;/dd&gt;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 Ordered List&lt;/dt&gt;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&lt;dd&gt;An ordered list of ponits, such as a numbered set of steps 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&lt;dt&gt; Definition lists&lt;/dt&gt;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&lt;dd&gt;A list of terms and definitions&lt;/dd&gt;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&lt;PRE&gt; Preformatted</a:t>
            </a:r>
            <a:endParaRPr/>
          </a:p>
        </p:txBody>
      </p:sp>
      <p:pic>
        <p:nvPicPr>
          <p:cNvPr id="777" name="Google Shape;7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477000" cy="296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810000"/>
            <a:ext cx="59436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HTML elements</a:t>
            </a:r>
            <a:endParaRPr/>
          </a:p>
        </p:txBody>
      </p:sp>
      <p:sp>
        <p:nvSpPr>
          <p:cNvPr id="784" name="Google Shape;784;p48"/>
          <p:cNvSpPr txBox="1"/>
          <p:nvPr/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data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input from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 aids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maps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linking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/>
          </a:p>
        </p:txBody>
      </p:sp>
      <p:pic>
        <p:nvPicPr>
          <p:cNvPr id="790" name="Google Shape;7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05012"/>
            <a:ext cx="7391400" cy="418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38200"/>
            <a:ext cx="800100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of the Table</a:t>
            </a:r>
            <a:endParaRPr/>
          </a:p>
        </p:txBody>
      </p:sp>
      <p:pic>
        <p:nvPicPr>
          <p:cNvPr id="803" name="Google Shape;8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2014537"/>
            <a:ext cx="8064500" cy="41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953000"/>
            <a:ext cx="6477000" cy="87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Tables</a:t>
            </a:r>
            <a:endParaRPr/>
          </a:p>
        </p:txBody>
      </p:sp>
      <p:pic>
        <p:nvPicPr>
          <p:cNvPr id="810" name="Google Shape;81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43087"/>
            <a:ext cx="6300787" cy="47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Cell</a:t>
            </a:r>
            <a:endParaRPr/>
          </a:p>
        </p:txBody>
      </p:sp>
      <p:sp>
        <p:nvSpPr>
          <p:cNvPr id="816" name="Google Shape;816;p53"/>
          <p:cNvSpPr txBox="1"/>
          <p:nvPr/>
        </p:nvSpPr>
        <p:spPr>
          <a:xfrm>
            <a:off x="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row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column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valign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vertical alignment of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nowrap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Deactivates automatic text wrap in the 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Tables</a:t>
            </a:r>
            <a:endParaRPr/>
          </a:p>
        </p:txBody>
      </p:sp>
      <p:pic>
        <p:nvPicPr>
          <p:cNvPr id="822" name="Google Shape;82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6783387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12" y="3016250"/>
            <a:ext cx="6172200" cy="34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 Languages</a:t>
            </a:r>
            <a:endParaRPr/>
          </a:p>
        </p:txBody>
      </p:sp>
      <p:sp>
        <p:nvSpPr>
          <p:cNvPr id="91" name="Google Shape;91;p10"/>
          <p:cNvSpPr txBox="1"/>
          <p:nvPr/>
        </p:nvSpPr>
        <p:spPr>
          <a:xfrm>
            <a:off x="476250" y="1828800"/>
            <a:ext cx="706755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markup Language is a formalized way of providing markup.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HTML, XML,WML 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definition of markup language must specify: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What markup is allowed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What markup is 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How markup is distinguished from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What markup means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Linking</a:t>
            </a:r>
            <a:endParaRPr/>
          </a:p>
        </p:txBody>
      </p:sp>
      <p:sp>
        <p:nvSpPr>
          <p:cNvPr id="829" name="Google Shape;829;p5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Linking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anchors within a page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hyperlinks to anchors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56"/>
          <p:cNvGrpSpPr/>
          <p:nvPr/>
        </p:nvGrpSpPr>
        <p:grpSpPr>
          <a:xfrm>
            <a:off x="0" y="228600"/>
            <a:ext cx="6781800" cy="6400800"/>
            <a:chOff x="0" y="0"/>
            <a:chExt cx="3072" cy="8688"/>
          </a:xfrm>
        </p:grpSpPr>
        <p:grpSp>
          <p:nvGrpSpPr>
            <p:cNvPr id="835" name="Google Shape;835;p56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836" name="Google Shape;836;p56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7" name="Google Shape;837;p56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38" name="Google Shape;838;p56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839" name="Google Shape;839;p56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0" name="Google Shape;840;p56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41" name="Google Shape;841;p56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842" name="Google Shape;842;p56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3" name="Google Shape;843;p56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44" name="Google Shape;844;p56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845" name="Google Shape;845;p56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6" name="Google Shape;846;p56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47" name="Google Shape;847;p56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848" name="Google Shape;848;p56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9" name="Google Shape;849;p56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3.6: links.html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50" name="Google Shape;850;p56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851" name="Google Shape;851;p56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2" name="Google Shape;852;p56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Internal Linking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53" name="Google Shape;853;p56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854" name="Google Shape;854;p56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5" name="Google Shape;855;p56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56" name="Google Shape;856;p56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857" name="Google Shape;857;p56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8" name="Google Shape;858;p56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59" name="Google Shape;859;p56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860" name="Google Shape;860;p56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1" name="Google Shape;861;p56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List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62" name="Google Shape;862;p56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863" name="Google Shape;863;p56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4" name="Google Shape;864;p56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65" name="Google Shape;865;p56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866" name="Google Shape;866;p56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7" name="Google Shape;867;p56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68" name="Google Shape;868;p56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869" name="Google Shape;869;p56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0" name="Google Shape;870;p56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71" name="Google Shape;871;p56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872" name="Google Shape;872;p56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3" name="Google Shape;873;p56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74" name="Google Shape;874;p56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875" name="Google Shape;875;p56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6" name="Google Shape;876;p56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&lt;a name = ".."&gt;&lt;/a&gt; makes an internal hyperlink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77" name="Google Shape;877;p56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878" name="Google Shape;878;p56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9" name="Google Shape;879;p56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&lt;p&gt;&lt;a name =</a:t>
                </a:r>
                <a:r>
                  <a:rPr b="1" i="0" lang="en-US" sz="1200" u="none" cap="none" strike="noStrike">
                    <a:solidFill>
                      <a:srgbClr val="00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"features"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&gt;&lt;/a&gt;&lt;/p&gt;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80" name="Google Shape;880;p56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881" name="Google Shape;881;p56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2" name="Google Shape;882;p56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The Best Features of the Internet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83" name="Google Shape;883;p56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884" name="Google Shape;884;p56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5" name="Google Shape;885;p56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86" name="Google Shape;886;p56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887" name="Google Shape;887;p56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8" name="Google Shape;888;p56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An internal link's address is "xx.html#linkname"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89" name="Google Shape;889;p56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890" name="Google Shape;890;p56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1" name="Google Shape;891;p56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"#ceos"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Go to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&lt;em&gt;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Favorite CEOs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&lt;/em&gt;&lt;/a&gt;&lt;/p&gt;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92" name="Google Shape;892;p56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893" name="Google Shape;893;p56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4" name="Google Shape;894;p56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95" name="Google Shape;895;p56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896" name="Google Shape;896;p56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7" name="Google Shape;897;p56"/>
              <p:cNvSpPr txBox="1"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898" name="Google Shape;898;p56"/>
            <p:cNvGrpSpPr/>
            <p:nvPr/>
          </p:nvGrpSpPr>
          <p:grpSpPr>
            <a:xfrm>
              <a:off x="0" y="7854"/>
              <a:ext cx="3072" cy="460"/>
              <a:chOff x="0" y="7854"/>
              <a:chExt cx="3072" cy="460"/>
            </a:xfrm>
          </p:grpSpPr>
          <p:sp>
            <p:nvSpPr>
              <p:cNvPr id="899" name="Google Shape;899;p56"/>
              <p:cNvSpPr/>
              <p:nvPr/>
            </p:nvSpPr>
            <p:spPr>
              <a:xfrm>
                <a:off x="0" y="7854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0" name="Google Shape;900;p56"/>
              <p:cNvSpPr txBox="1"/>
              <p:nvPr/>
            </p:nvSpPr>
            <p:spPr>
              <a:xfrm>
                <a:off x="0" y="7854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You can meet people from countries around the world.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01" name="Google Shape;901;p56"/>
            <p:cNvGrpSpPr/>
            <p:nvPr/>
          </p:nvGrpSpPr>
          <p:grpSpPr>
            <a:xfrm>
              <a:off x="0" y="8314"/>
              <a:ext cx="3072" cy="374"/>
              <a:chOff x="0" y="8314"/>
              <a:chExt cx="3072" cy="374"/>
            </a:xfrm>
          </p:grpSpPr>
          <p:sp>
            <p:nvSpPr>
              <p:cNvPr id="902" name="Google Shape;902;p56"/>
              <p:cNvSpPr/>
              <p:nvPr/>
            </p:nvSpPr>
            <p:spPr>
              <a:xfrm>
                <a:off x="0" y="83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3" name="Google Shape;903;p56"/>
              <p:cNvSpPr txBox="1"/>
              <p:nvPr/>
            </p:nvSpPr>
            <p:spPr>
              <a:xfrm>
                <a:off x="0" y="83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904" name="Google Shape;904;p56"/>
          <p:cNvGrpSpPr/>
          <p:nvPr/>
        </p:nvGrpSpPr>
        <p:grpSpPr>
          <a:xfrm>
            <a:off x="2438400" y="4114800"/>
            <a:ext cx="6172200" cy="1143000"/>
            <a:chOff x="1536" y="2592"/>
            <a:chExt cx="3888" cy="720"/>
          </a:xfrm>
        </p:grpSpPr>
        <p:cxnSp>
          <p:nvCxnSpPr>
            <p:cNvPr id="905" name="Google Shape;905;p56"/>
            <p:cNvCxnSpPr/>
            <p:nvPr/>
          </p:nvCxnSpPr>
          <p:spPr>
            <a:xfrm flipH="1">
              <a:off x="1536" y="2784"/>
              <a:ext cx="1572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06" name="Google Shape;906;p56"/>
            <p:cNvSpPr txBox="1"/>
            <p:nvPr/>
          </p:nvSpPr>
          <p:spPr>
            <a:xfrm>
              <a:off x="3092" y="2592"/>
              <a:ext cx="2332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Hyperlink causes browser to jump directly to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#ceos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anchor (at bottom of page)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57"/>
          <p:cNvGrpSpPr/>
          <p:nvPr/>
        </p:nvGrpSpPr>
        <p:grpSpPr>
          <a:xfrm>
            <a:off x="228600" y="228600"/>
            <a:ext cx="6400800" cy="6400800"/>
            <a:chOff x="0" y="0"/>
            <a:chExt cx="3072" cy="11220"/>
          </a:xfrm>
        </p:grpSpPr>
        <p:grpSp>
          <p:nvGrpSpPr>
            <p:cNvPr id="912" name="Google Shape;912;p57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913" name="Google Shape;913;p57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4" name="Google Shape;914;p57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You have access to new media as it becomes public: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15" name="Google Shape;915;p57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916" name="Google Shape;916;p57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7" name="Google Shape;917;p57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18" name="Google Shape;918;p57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19" name="Google Shape;919;p57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0" name="Google Shape;920;p57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games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21" name="Google Shape;921;p57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22" name="Google Shape;922;p57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3" name="Google Shape;923;p57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applications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24" name="Google Shape;924;p57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25" name="Google Shape;925;p57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6" name="Google Shape;926;p57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27" name="Google Shape;927;p57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928" name="Google Shape;928;p57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9" name="Google Shape;929;p57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For Business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30" name="Google Shape;930;p57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931" name="Google Shape;931;p57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2" name="Google Shape;932;p57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For Pleasure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33" name="Google Shape;933;p57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934" name="Google Shape;934;p57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5" name="Google Shape;935;p57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36" name="Google Shape;936;p57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937" name="Google Shape;937;p57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8" name="Google Shape;938;p57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39" name="Google Shape;939;p57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940" name="Google Shape;940;p57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1" name="Google Shape;941;p57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42" name="Google Shape;942;p57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943" name="Google Shape;943;p57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4" name="Google Shape;944;p57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Around the Clock news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45" name="Google Shape;945;p57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946" name="Google Shape;946;p57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7" name="Google Shape;947;p57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Search Engines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48" name="Google Shape;948;p57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949" name="Google Shape;949;p57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0" name="Google Shape;950;p57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Shopping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51" name="Google Shape;951;p57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952" name="Google Shape;952;p57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3" name="Google Shape;953;p57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Programming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54" name="Google Shape;954;p57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955" name="Google Shape;955;p57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6" name="Google Shape;956;p57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57" name="Google Shape;957;p57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958" name="Google Shape;958;p57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9" name="Google Shape;959;p57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HTML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60" name="Google Shape;960;p57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961" name="Google Shape;961;p57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2" name="Google Shape;962;p57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Java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63" name="Google Shape;963;p57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964" name="Google Shape;964;p57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5" name="Google Shape;965;p57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Dynamic HTML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66" name="Google Shape;966;p57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967" name="Google Shape;967;p57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8" name="Google Shape;968;p57"/>
              <p:cNvSpPr txBox="1"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Scripts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69" name="Google Shape;969;p57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970" name="Google Shape;970;p57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1" name="Google Shape;971;p57"/>
              <p:cNvSpPr txBox="1"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New languages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72" name="Google Shape;972;p57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973" name="Google Shape;973;p57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4" name="Google Shape;974;p57"/>
              <p:cNvSpPr txBox="1"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75" name="Google Shape;975;p57"/>
            <p:cNvGrpSpPr/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976" name="Google Shape;976;p57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7" name="Google Shape;977;p57"/>
              <p:cNvSpPr txBox="1"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78" name="Google Shape;978;p57"/>
            <p:cNvGrpSpPr/>
            <p:nvPr/>
          </p:nvGrpSpPr>
          <p:grpSpPr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979" name="Google Shape;979;p57"/>
              <p:cNvSpPr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0" name="Google Shape;980;p57"/>
              <p:cNvSpPr txBox="1"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81" name="Google Shape;981;p57"/>
            <p:cNvGrpSpPr/>
            <p:nvPr/>
          </p:nvGrpSpPr>
          <p:grpSpPr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982" name="Google Shape;982;p57"/>
              <p:cNvSpPr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3" name="Google Shape;983;p57"/>
              <p:cNvSpPr txBox="1"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84" name="Google Shape;984;p57"/>
            <p:cNvGrpSpPr/>
            <p:nvPr/>
          </p:nvGrpSpPr>
          <p:grpSpPr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985" name="Google Shape;985;p57"/>
              <p:cNvSpPr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6" name="Google Shape;986;p57"/>
              <p:cNvSpPr txBox="1"/>
              <p:nvPr/>
            </p:nvSpPr>
            <p:spPr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48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87" name="Google Shape;987;p57"/>
            <p:cNvGrpSpPr/>
            <p:nvPr/>
          </p:nvGrpSpPr>
          <p:grpSpPr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988" name="Google Shape;988;p57"/>
              <p:cNvSpPr/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9" name="Google Shape;989;p57"/>
              <p:cNvSpPr txBox="1"/>
              <p:nvPr/>
            </p:nvSpPr>
            <p:spPr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Links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90" name="Google Shape;990;p57"/>
            <p:cNvGrpSpPr/>
            <p:nvPr/>
          </p:nvGrpSpPr>
          <p:grpSpPr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991" name="Google Shape;991;p57"/>
              <p:cNvSpPr/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2" name="Google Shape;992;p57"/>
              <p:cNvSpPr txBox="1"/>
              <p:nvPr/>
            </p:nvSpPr>
            <p:spPr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Keeping In touch with old friends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93" name="Google Shape;993;p57"/>
            <p:cNvGrpSpPr/>
            <p:nvPr/>
          </p:nvGrpSpPr>
          <p:grpSpPr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994" name="Google Shape;994;p57"/>
              <p:cNvSpPr/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5" name="Google Shape;995;p57"/>
              <p:cNvSpPr txBox="1"/>
              <p:nvPr/>
            </p:nvSpPr>
            <p:spPr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It is the technology of the future!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96" name="Google Shape;996;p57"/>
            <p:cNvGrpSpPr/>
            <p:nvPr/>
          </p:nvGrpSpPr>
          <p:grpSpPr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997" name="Google Shape;997;p57"/>
              <p:cNvSpPr/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8" name="Google Shape;998;p57"/>
              <p:cNvSpPr txBox="1"/>
              <p:nvPr/>
            </p:nvSpPr>
            <p:spPr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&lt;/ul&gt;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999" name="Google Shape;999;p57"/>
            <p:cNvGrpSpPr/>
            <p:nvPr/>
          </p:nvGrpSpPr>
          <p:grpSpPr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1000" name="Google Shape;1000;p57"/>
              <p:cNvSpPr/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1" name="Google Shape;1001;p57"/>
              <p:cNvSpPr txBox="1"/>
              <p:nvPr/>
            </p:nvSpPr>
            <p:spPr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58"/>
          <p:cNvGrpSpPr/>
          <p:nvPr/>
        </p:nvGrpSpPr>
        <p:grpSpPr>
          <a:xfrm>
            <a:off x="228600" y="228600"/>
            <a:ext cx="6400800" cy="6400800"/>
            <a:chOff x="0" y="0"/>
            <a:chExt cx="3072" cy="5984"/>
          </a:xfrm>
        </p:grpSpPr>
        <p:grpSp>
          <p:nvGrpSpPr>
            <p:cNvPr id="1007" name="Google Shape;1007;p58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008" name="Google Shape;1008;p58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9" name="Google Shape;1009;p58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0" name="Google Shape;1010;p58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011" name="Google Shape;1011;p58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2" name="Google Shape;1012;p58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&lt;p&gt;&lt;a name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"ceos"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&gt;&lt;/a&gt;&lt;/p&gt;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3" name="Google Shape;1013;p58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014" name="Google Shape;1014;p58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5" name="Google Shape;1015;p58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&lt;h1&gt;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My 3 Favorite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&lt;em&gt;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CEOs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&lt;/em&gt;&lt;/h1&gt;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6" name="Google Shape;1016;p58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017" name="Google Shape;1017;p58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8" name="Google Shape;1018;p58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9" name="Google Shape;1019;p58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020" name="Google Shape;1020;p58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1" name="Google Shape;1021;p58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2" name="Google Shape;1022;p58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023" name="Google Shape;1023;p58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4" name="Google Shape;1024;p58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"#features"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Go to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&lt;em&gt;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Favorite Features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&lt;/em&gt;&lt;/a&gt;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5" name="Google Shape;1025;p58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026" name="Google Shape;1026;p58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7" name="Google Shape;1027;p58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8" name="Google Shape;1028;p58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029" name="Google Shape;1029;p58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0" name="Google Shape;1030;p58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1" name="Google Shape;1031;p58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032" name="Google Shape;1032;p58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3" name="Google Shape;1033;p58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&lt;ol&gt;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4" name="Google Shape;1034;p58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035" name="Google Shape;1035;p58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6" name="Google Shape;1036;p58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Bill Gates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7" name="Google Shape;1037;p58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038" name="Google Shape;1038;p58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9" name="Google Shape;1039;p58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Steve Jobs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0" name="Google Shape;1040;p58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041" name="Google Shape;1041;p58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2" name="Google Shape;1042;p58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&lt;li&gt;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Michael Dell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&lt;/li&gt;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3" name="Google Shape;1043;p58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044" name="Google Shape;1044;p58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5" name="Google Shape;1045;p58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&lt;/ol&gt;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6" name="Google Shape;1046;p58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047" name="Google Shape;1047;p58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8" name="Google Shape;1048;p58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9" name="Google Shape;1049;p58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050" name="Google Shape;1050;p58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1" name="Google Shape;1051;p58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52" name="Google Shape;1052;p58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053" name="Google Shape;1053;p58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4" name="Google Shape;1054;p58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69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cxnSp>
        <p:nvCxnSpPr>
          <p:cNvPr id="1055" name="Google Shape;1055;p58"/>
          <p:cNvCxnSpPr/>
          <p:nvPr/>
        </p:nvCxnSpPr>
        <p:spPr>
          <a:xfrm rot="10800000">
            <a:off x="2463800" y="838200"/>
            <a:ext cx="1210733" cy="9198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6" name="Google Shape;1056;p58"/>
          <p:cNvSpPr txBox="1"/>
          <p:nvPr>
            <p:ph idx="4294967295" type="ctrTitle"/>
          </p:nvPr>
        </p:nvSpPr>
        <p:spPr>
          <a:xfrm>
            <a:off x="2133600" y="1604736"/>
            <a:ext cx="3962400" cy="306614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Anchored position of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#ceos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58"/>
          <p:cNvSpPr txBox="1"/>
          <p:nvPr/>
        </p:nvSpPr>
        <p:spPr>
          <a:xfrm>
            <a:off x="7451725" y="49895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 Images</a:t>
            </a:r>
            <a:endParaRPr/>
          </a:p>
        </p:txBody>
      </p:sp>
      <p:pic>
        <p:nvPicPr>
          <p:cNvPr id="1063" name="Google Shape;106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6019800" cy="382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Image Tag</a:t>
            </a:r>
            <a:endParaRPr/>
          </a:p>
        </p:txBody>
      </p:sp>
      <p:pic>
        <p:nvPicPr>
          <p:cNvPr id="1069" name="Google Shape;106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27225"/>
            <a:ext cx="7800975" cy="4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id="1075" name="Google Shape;107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6996112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5181600"/>
            <a:ext cx="6091237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id="1084" name="Google Shape;108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1200"/>
            <a:ext cx="70104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757737"/>
            <a:ext cx="6172200" cy="139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As Link</a:t>
            </a:r>
            <a:endParaRPr/>
          </a:p>
        </p:txBody>
      </p:sp>
      <p:pic>
        <p:nvPicPr>
          <p:cNvPr id="1091" name="Google Shape;109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2133600"/>
            <a:ext cx="6624637" cy="18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63"/>
          <p:cNvSpPr txBox="1"/>
          <p:nvPr/>
        </p:nvSpPr>
        <p:spPr>
          <a:xfrm>
            <a:off x="533400" y="4038600"/>
            <a:ext cx="6477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image will be displayed with a border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don't like the border, add BORDER=0 to the IMG tag.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63"/>
          <p:cNvSpPr txBox="1"/>
          <p:nvPr/>
        </p:nvSpPr>
        <p:spPr>
          <a:xfrm>
            <a:off x="6918325" y="3084512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and using Image Maps</a:t>
            </a:r>
            <a:endParaRPr/>
          </a:p>
        </p:txBody>
      </p:sp>
      <p:sp>
        <p:nvSpPr>
          <p:cNvPr id="1099" name="Google Shape;1099;p6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mapping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image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hotspots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as hyperlink anchors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all image map elements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map identifier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517525" y="1789112"/>
            <a:ext cx="805815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 is a </a:t>
            </a:r>
            <a:r>
              <a:rPr b="0" i="1" lang="en-US" sz="1800" u="none" cap="none" strike="noStrik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meta language.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define a language but defines how to create a good descriptive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 language.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instance, using SGML you can define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How to write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Beginning and ending characters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Fonts of the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define the structure of the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Parent/child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Nested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DTD: Document Type Definition: It is a file required to declare the structure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 document i.e. its tags, atrributes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and using Image Maps (cont.)</a:t>
            </a:r>
            <a:endParaRPr/>
          </a:p>
        </p:txBody>
      </p:sp>
      <p:sp>
        <p:nvSpPr>
          <p:cNvPr id="1105" name="Google Shape;1105;p6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Mapping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hotspot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Assigns hyperlink URL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shape of area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cords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hotspot location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66"/>
          <p:cNvGrpSpPr/>
          <p:nvPr/>
        </p:nvGrpSpPr>
        <p:grpSpPr>
          <a:xfrm>
            <a:off x="0" y="228600"/>
            <a:ext cx="6781800" cy="6400800"/>
            <a:chOff x="0" y="0"/>
            <a:chExt cx="3072" cy="11276"/>
          </a:xfrm>
        </p:grpSpPr>
        <p:grpSp>
          <p:nvGrpSpPr>
            <p:cNvPr id="1111" name="Google Shape;1111;p66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112" name="Google Shape;1112;p66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3" name="Google Shape;1113;p66"/>
              <p:cNvSpPr txBox="1"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&lt;!DOCTYPE HTML PUBLIC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"-//W3C//DTD HTML 4.01//EN"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14" name="Google Shape;1114;p66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115" name="Google Shape;1115;p66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6" name="Google Shape;1116;p66"/>
              <p:cNvSpPr txBox="1"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"http://www.w3.org/TR/html4/strict.dtd"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17" name="Google Shape;1117;p66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118" name="Google Shape;1118;p66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9" name="Google Shape;1119;p66"/>
              <p:cNvSpPr txBox="1"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20" name="Google Shape;1120;p66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121" name="Google Shape;1121;p66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2" name="Google Shape;1122;p66"/>
              <p:cNvSpPr txBox="1"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23" name="Google Shape;1123;p66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124" name="Google Shape;1124;p66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5" name="Google Shape;1125;p66"/>
              <p:cNvSpPr txBox="1"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Fig. 3.7: picture.html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26" name="Google Shape;1126;p66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127" name="Google Shape;1127;p66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8" name="Google Shape;1128;p66"/>
              <p:cNvSpPr txBox="1"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Creating and Using Image Maps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29" name="Google Shape;1129;p66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130" name="Google Shape;1130;p66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1" name="Google Shape;1131;p66"/>
              <p:cNvSpPr txBox="1"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32" name="Google Shape;1132;p66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133" name="Google Shape;1133;p66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4" name="Google Shape;1134;p66"/>
              <p:cNvSpPr txBox="1"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35" name="Google Shape;1135;p66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136" name="Google Shape;1136;p66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7" name="Google Shape;1137;p66"/>
              <p:cNvSpPr txBox="1"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&lt;title&gt;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XML How to Program - Image Map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&lt;/title&gt;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38" name="Google Shape;1138;p66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139" name="Google Shape;1139;p66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0" name="Google Shape;1140;p66"/>
              <p:cNvSpPr txBox="1"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&lt;/head&gt;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41" name="Google Shape;1141;p66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142" name="Google Shape;1142;p66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3" name="Google Shape;1143;p66"/>
              <p:cNvSpPr txBox="1"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44" name="Google Shape;1144;p66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145" name="Google Shape;1145;p66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6" name="Google Shape;1146;p66"/>
              <p:cNvSpPr txBox="1"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47" name="Google Shape;1147;p66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148" name="Google Shape;1148;p66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9" name="Google Shape;1149;p66"/>
              <p:cNvSpPr txBox="1"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50" name="Google Shape;1150;p66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151" name="Google Shape;1151;p66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2" name="Google Shape;1152;p66"/>
              <p:cNvSpPr txBox="1"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53" name="Google Shape;1153;p66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154" name="Google Shape;1154;p66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5" name="Google Shape;1155;p66"/>
              <p:cNvSpPr txBox="1"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&lt;map&gt; opens and names an image map formatting area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56" name="Google Shape;1156;p66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157" name="Google Shape;1157;p66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8" name="Google Shape;1158;p66"/>
              <p:cNvSpPr txBox="1"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and to be referenced later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59" name="Google Shape;1159;p66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1160" name="Google Shape;1160;p66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1" name="Google Shape;1161;p66"/>
              <p:cNvSpPr txBox="1"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&lt;map name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"picture"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62" name="Google Shape;1162;p66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1163" name="Google Shape;1163;p66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4" name="Google Shape;1164;p66"/>
              <p:cNvSpPr txBox="1"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65" name="Google Shape;1165;p66"/>
            <p:cNvGrpSpPr/>
            <p:nvPr/>
          </p:nvGrpSpPr>
          <p:grpSpPr>
            <a:xfrm>
              <a:off x="0" y="6732"/>
              <a:ext cx="3072" cy="460"/>
              <a:chOff x="0" y="6732"/>
              <a:chExt cx="3072" cy="460"/>
            </a:xfrm>
          </p:grpSpPr>
          <p:sp>
            <p:nvSpPr>
              <p:cNvPr id="1166" name="Google Shape;1166;p66"/>
              <p:cNvSpPr/>
              <p:nvPr/>
            </p:nvSpPr>
            <p:spPr>
              <a:xfrm>
                <a:off x="0" y="673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7" name="Google Shape;1167;p66"/>
              <p:cNvSpPr txBox="1"/>
              <p:nvPr/>
            </p:nvSpPr>
            <p:spPr>
              <a:xfrm>
                <a:off x="0" y="673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The "shape = rect" indicates a rectangular area, with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68" name="Google Shape;1168;p66"/>
            <p:cNvGrpSpPr/>
            <p:nvPr/>
          </p:nvGrpSpPr>
          <p:grpSpPr>
            <a:xfrm>
              <a:off x="0" y="7192"/>
              <a:ext cx="3072" cy="460"/>
              <a:chOff x="0" y="7192"/>
              <a:chExt cx="3072" cy="460"/>
            </a:xfrm>
          </p:grpSpPr>
          <p:sp>
            <p:nvSpPr>
              <p:cNvPr id="1169" name="Google Shape;1169;p66"/>
              <p:cNvSpPr/>
              <p:nvPr/>
            </p:nvSpPr>
            <p:spPr>
              <a:xfrm>
                <a:off x="0" y="719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0" name="Google Shape;1170;p66"/>
              <p:cNvSpPr txBox="1"/>
              <p:nvPr/>
            </p:nvSpPr>
            <p:spPr>
              <a:xfrm>
                <a:off x="0" y="719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coordinates of the upper-left and lower-right corners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71" name="Google Shape;1171;p66"/>
            <p:cNvGrpSpPr/>
            <p:nvPr/>
          </p:nvGrpSpPr>
          <p:grpSpPr>
            <a:xfrm>
              <a:off x="0" y="7652"/>
              <a:ext cx="3072" cy="374"/>
              <a:chOff x="0" y="7652"/>
              <a:chExt cx="3072" cy="374"/>
            </a:xfrm>
          </p:grpSpPr>
          <p:sp>
            <p:nvSpPr>
              <p:cNvPr id="1172" name="Google Shape;1172;p66"/>
              <p:cNvSpPr/>
              <p:nvPr/>
            </p:nvSpPr>
            <p:spPr>
              <a:xfrm>
                <a:off x="0" y="765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3" name="Google Shape;1173;p66"/>
              <p:cNvSpPr txBox="1"/>
              <p:nvPr/>
            </p:nvSpPr>
            <p:spPr>
              <a:xfrm>
                <a:off x="0" y="765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&lt;area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"form.html"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"rect"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74" name="Google Shape;1174;p66"/>
            <p:cNvGrpSpPr/>
            <p:nvPr/>
          </p:nvGrpSpPr>
          <p:grpSpPr>
            <a:xfrm>
              <a:off x="0" y="8026"/>
              <a:ext cx="3072" cy="460"/>
              <a:chOff x="0" y="8026"/>
              <a:chExt cx="3072" cy="460"/>
            </a:xfrm>
          </p:grpSpPr>
          <p:sp>
            <p:nvSpPr>
              <p:cNvPr id="1175" name="Google Shape;1175;p66"/>
              <p:cNvSpPr/>
              <p:nvPr/>
            </p:nvSpPr>
            <p:spPr>
              <a:xfrm>
                <a:off x="0" y="8026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6" name="Google Shape;1176;p66"/>
              <p:cNvSpPr txBox="1"/>
              <p:nvPr/>
            </p:nvSpPr>
            <p:spPr>
              <a:xfrm>
                <a:off x="0" y="8026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"3, 122, 73, 143"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"Go to the feedback form"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77" name="Google Shape;1177;p66"/>
            <p:cNvGrpSpPr/>
            <p:nvPr/>
          </p:nvGrpSpPr>
          <p:grpSpPr>
            <a:xfrm>
              <a:off x="0" y="8486"/>
              <a:ext cx="3072" cy="374"/>
              <a:chOff x="0" y="8486"/>
              <a:chExt cx="3072" cy="374"/>
            </a:xfrm>
          </p:grpSpPr>
          <p:sp>
            <p:nvSpPr>
              <p:cNvPr id="1178" name="Google Shape;1178;p66"/>
              <p:cNvSpPr/>
              <p:nvPr/>
            </p:nvSpPr>
            <p:spPr>
              <a:xfrm>
                <a:off x="0" y="848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9" name="Google Shape;1179;p66"/>
              <p:cNvSpPr txBox="1"/>
              <p:nvPr/>
            </p:nvSpPr>
            <p:spPr>
              <a:xfrm>
                <a:off x="0" y="848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"contact.html"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"rect"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80" name="Google Shape;1180;p66"/>
            <p:cNvGrpSpPr/>
            <p:nvPr/>
          </p:nvGrpSpPr>
          <p:grpSpPr>
            <a:xfrm>
              <a:off x="0" y="8860"/>
              <a:ext cx="3072" cy="460"/>
              <a:chOff x="0" y="8860"/>
              <a:chExt cx="3072" cy="460"/>
            </a:xfrm>
          </p:grpSpPr>
          <p:sp>
            <p:nvSpPr>
              <p:cNvPr id="1181" name="Google Shape;1181;p66"/>
              <p:cNvSpPr/>
              <p:nvPr/>
            </p:nvSpPr>
            <p:spPr>
              <a:xfrm>
                <a:off x="0" y="886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2" name="Google Shape;1182;p66"/>
              <p:cNvSpPr txBox="1"/>
              <p:nvPr/>
            </p:nvSpPr>
            <p:spPr>
              <a:xfrm>
                <a:off x="0" y="886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"109, 123, 199, 142"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"Go to the contact page"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83" name="Google Shape;1183;p66"/>
            <p:cNvGrpSpPr/>
            <p:nvPr/>
          </p:nvGrpSpPr>
          <p:grpSpPr>
            <a:xfrm>
              <a:off x="0" y="9320"/>
              <a:ext cx="3072" cy="374"/>
              <a:chOff x="0" y="9320"/>
              <a:chExt cx="3072" cy="374"/>
            </a:xfrm>
          </p:grpSpPr>
          <p:sp>
            <p:nvSpPr>
              <p:cNvPr id="1184" name="Google Shape;1184;p66"/>
              <p:cNvSpPr/>
              <p:nvPr/>
            </p:nvSpPr>
            <p:spPr>
              <a:xfrm>
                <a:off x="0" y="93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5" name="Google Shape;1185;p66"/>
              <p:cNvSpPr txBox="1"/>
              <p:nvPr/>
            </p:nvSpPr>
            <p:spPr>
              <a:xfrm>
                <a:off x="0" y="93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"main.html"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"rect"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86" name="Google Shape;1186;p66"/>
            <p:cNvGrpSpPr/>
            <p:nvPr/>
          </p:nvGrpSpPr>
          <p:grpSpPr>
            <a:xfrm>
              <a:off x="0" y="9694"/>
              <a:ext cx="3072" cy="374"/>
              <a:chOff x="0" y="9694"/>
              <a:chExt cx="3072" cy="374"/>
            </a:xfrm>
          </p:grpSpPr>
          <p:sp>
            <p:nvSpPr>
              <p:cNvPr id="1187" name="Google Shape;1187;p66"/>
              <p:cNvSpPr/>
              <p:nvPr/>
            </p:nvSpPr>
            <p:spPr>
              <a:xfrm>
                <a:off x="0" y="969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8" name="Google Shape;1188;p66"/>
              <p:cNvSpPr txBox="1"/>
              <p:nvPr/>
            </p:nvSpPr>
            <p:spPr>
              <a:xfrm>
                <a:off x="0" y="969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"1, 2, 72, 17"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"Go to the homepage"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89" name="Google Shape;1189;p66"/>
            <p:cNvGrpSpPr/>
            <p:nvPr/>
          </p:nvGrpSpPr>
          <p:grpSpPr>
            <a:xfrm>
              <a:off x="0" y="10068"/>
              <a:ext cx="3072" cy="374"/>
              <a:chOff x="0" y="10068"/>
              <a:chExt cx="3072" cy="374"/>
            </a:xfrm>
          </p:grpSpPr>
          <p:sp>
            <p:nvSpPr>
              <p:cNvPr id="1190" name="Google Shape;1190;p66"/>
              <p:cNvSpPr/>
              <p:nvPr/>
            </p:nvSpPr>
            <p:spPr>
              <a:xfrm>
                <a:off x="0" y="1006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1" name="Google Shape;1191;p66"/>
              <p:cNvSpPr txBox="1"/>
              <p:nvPr/>
            </p:nvSpPr>
            <p:spPr>
              <a:xfrm>
                <a:off x="0" y="1006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27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"links.html"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"rect"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92" name="Google Shape;1192;p66"/>
            <p:cNvGrpSpPr/>
            <p:nvPr/>
          </p:nvGrpSpPr>
          <p:grpSpPr>
            <a:xfrm>
              <a:off x="0" y="10442"/>
              <a:ext cx="3072" cy="460"/>
              <a:chOff x="0" y="10442"/>
              <a:chExt cx="3072" cy="460"/>
            </a:xfrm>
          </p:grpSpPr>
          <p:sp>
            <p:nvSpPr>
              <p:cNvPr id="1193" name="Google Shape;1193;p66"/>
              <p:cNvSpPr/>
              <p:nvPr/>
            </p:nvSpPr>
            <p:spPr>
              <a:xfrm>
                <a:off x="0" y="1044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4" name="Google Shape;1194;p66"/>
              <p:cNvSpPr txBox="1"/>
              <p:nvPr/>
            </p:nvSpPr>
            <p:spPr>
              <a:xfrm>
                <a:off x="0" y="1044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"155, 0, 199, 18"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"Go to the links page"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195" name="Google Shape;1195;p66"/>
            <p:cNvGrpSpPr/>
            <p:nvPr/>
          </p:nvGrpSpPr>
          <p:grpSpPr>
            <a:xfrm>
              <a:off x="0" y="10902"/>
              <a:ext cx="3072" cy="374"/>
              <a:chOff x="0" y="10902"/>
              <a:chExt cx="3072" cy="374"/>
            </a:xfrm>
          </p:grpSpPr>
          <p:sp>
            <p:nvSpPr>
              <p:cNvPr id="1196" name="Google Shape;1196;p66"/>
              <p:cNvSpPr/>
              <p:nvPr/>
            </p:nvSpPr>
            <p:spPr>
              <a:xfrm>
                <a:off x="0" y="1090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7" name="Google Shape;1197;p66"/>
              <p:cNvSpPr txBox="1"/>
              <p:nvPr/>
            </p:nvSpPr>
            <p:spPr>
              <a:xfrm>
                <a:off x="0" y="1090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198" name="Google Shape;1198;p66"/>
          <p:cNvGrpSpPr/>
          <p:nvPr/>
        </p:nvGrpSpPr>
        <p:grpSpPr>
          <a:xfrm>
            <a:off x="1905000" y="2438400"/>
            <a:ext cx="4876800" cy="3657600"/>
            <a:chOff x="1200" y="1536"/>
            <a:chExt cx="3072" cy="2304"/>
          </a:xfrm>
        </p:grpSpPr>
        <p:cxnSp>
          <p:nvCxnSpPr>
            <p:cNvPr id="1199" name="Google Shape;1199;p66"/>
            <p:cNvCxnSpPr/>
            <p:nvPr/>
          </p:nvCxnSpPr>
          <p:spPr>
            <a:xfrm flipH="1">
              <a:off x="1200" y="1728"/>
              <a:ext cx="1536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00" name="Google Shape;1200;p66"/>
            <p:cNvCxnSpPr/>
            <p:nvPr/>
          </p:nvCxnSpPr>
          <p:spPr>
            <a:xfrm flipH="1">
              <a:off x="1200" y="1728"/>
              <a:ext cx="1536" cy="15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01" name="Google Shape;1201;p66"/>
            <p:cNvCxnSpPr/>
            <p:nvPr/>
          </p:nvCxnSpPr>
          <p:spPr>
            <a:xfrm flipH="1">
              <a:off x="1200" y="1728"/>
              <a:ext cx="1536" cy="18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02" name="Google Shape;1202;p66"/>
            <p:cNvCxnSpPr/>
            <p:nvPr/>
          </p:nvCxnSpPr>
          <p:spPr>
            <a:xfrm flipH="1">
              <a:off x="1200" y="1728"/>
              <a:ext cx="1536" cy="2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03" name="Google Shape;1203;p66"/>
            <p:cNvSpPr txBox="1"/>
            <p:nvPr/>
          </p:nvSpPr>
          <p:spPr>
            <a:xfrm>
              <a:off x="2736" y="1536"/>
              <a:ext cx="1536" cy="37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Define rectangles in each corner of image as links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67"/>
          <p:cNvGrpSpPr/>
          <p:nvPr/>
        </p:nvGrpSpPr>
        <p:grpSpPr>
          <a:xfrm>
            <a:off x="0" y="228600"/>
            <a:ext cx="6781800" cy="6400800"/>
            <a:chOff x="0" y="0"/>
            <a:chExt cx="3072" cy="8082"/>
          </a:xfrm>
        </p:grpSpPr>
        <p:grpSp>
          <p:nvGrpSpPr>
            <p:cNvPr id="1209" name="Google Shape;1209;p67"/>
            <p:cNvGrpSpPr/>
            <p:nvPr/>
          </p:nvGrpSpPr>
          <p:grpSpPr>
            <a:xfrm>
              <a:off x="0" y="0"/>
              <a:ext cx="3072" cy="460"/>
              <a:chOff x="0" y="0"/>
              <a:chExt cx="3072" cy="460"/>
            </a:xfrm>
          </p:grpSpPr>
          <p:sp>
            <p:nvSpPr>
              <p:cNvPr id="1210" name="Google Shape;1210;p67"/>
              <p:cNvSpPr/>
              <p:nvPr/>
            </p:nvSpPr>
            <p:spPr>
              <a:xfrm>
                <a:off x="0" y="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1" name="Google Shape;1211;p67"/>
              <p:cNvSpPr txBox="1"/>
              <p:nvPr/>
            </p:nvSpPr>
            <p:spPr>
              <a:xfrm>
                <a:off x="0" y="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30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&lt;!-- The "shape = polygon" indicates an area of cusotmizable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12" name="Google Shape;1212;p67"/>
            <p:cNvGrpSpPr/>
            <p:nvPr/>
          </p:nvGrpSpPr>
          <p:grpSpPr>
            <a:xfrm>
              <a:off x="0" y="460"/>
              <a:ext cx="3072" cy="460"/>
              <a:chOff x="0" y="460"/>
              <a:chExt cx="3072" cy="460"/>
            </a:xfrm>
          </p:grpSpPr>
          <p:sp>
            <p:nvSpPr>
              <p:cNvPr id="1213" name="Google Shape;1213;p67"/>
              <p:cNvSpPr/>
              <p:nvPr/>
            </p:nvSpPr>
            <p:spPr>
              <a:xfrm>
                <a:off x="0" y="46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4" name="Google Shape;1214;p67"/>
              <p:cNvSpPr txBox="1"/>
              <p:nvPr/>
            </p:nvSpPr>
            <p:spPr>
              <a:xfrm>
                <a:off x="0" y="460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31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&lt;!-- shape, with the coordinates of every vertex listed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15" name="Google Shape;1215;p67"/>
            <p:cNvGrpSpPr/>
            <p:nvPr/>
          </p:nvGrpSpPr>
          <p:grpSpPr>
            <a:xfrm>
              <a:off x="0" y="920"/>
              <a:ext cx="3072" cy="374"/>
              <a:chOff x="0" y="920"/>
              <a:chExt cx="3072" cy="374"/>
            </a:xfrm>
          </p:grpSpPr>
          <p:sp>
            <p:nvSpPr>
              <p:cNvPr id="1216" name="Google Shape;1216;p67"/>
              <p:cNvSpPr/>
              <p:nvPr/>
            </p:nvSpPr>
            <p:spPr>
              <a:xfrm>
                <a:off x="0" y="9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7" name="Google Shape;1217;p67"/>
              <p:cNvSpPr txBox="1"/>
              <p:nvPr/>
            </p:nvSpPr>
            <p:spPr>
              <a:xfrm>
                <a:off x="0" y="92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32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"mailto:deitel@deitel.com"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"poly"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18" name="Google Shape;1218;p67"/>
            <p:cNvGrpSpPr/>
            <p:nvPr/>
          </p:nvGrpSpPr>
          <p:grpSpPr>
            <a:xfrm>
              <a:off x="0" y="1294"/>
              <a:ext cx="3072" cy="460"/>
              <a:chOff x="0" y="1294"/>
              <a:chExt cx="3072" cy="460"/>
            </a:xfrm>
          </p:grpSpPr>
          <p:sp>
            <p:nvSpPr>
              <p:cNvPr id="1219" name="Google Shape;1219;p67"/>
              <p:cNvSpPr/>
              <p:nvPr/>
            </p:nvSpPr>
            <p:spPr>
              <a:xfrm>
                <a:off x="0" y="1294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0" name="Google Shape;1220;p67"/>
              <p:cNvSpPr txBox="1"/>
              <p:nvPr/>
            </p:nvSpPr>
            <p:spPr>
              <a:xfrm>
                <a:off x="0" y="1294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33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"28, 22, 24, 68, 46, 114, 84, 111, 99, 56, 86, 13"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21" name="Google Shape;1221;p67"/>
            <p:cNvGrpSpPr/>
            <p:nvPr/>
          </p:nvGrpSpPr>
          <p:grpSpPr>
            <a:xfrm>
              <a:off x="0" y="1754"/>
              <a:ext cx="3072" cy="374"/>
              <a:chOff x="0" y="1754"/>
              <a:chExt cx="3072" cy="374"/>
            </a:xfrm>
          </p:grpSpPr>
          <p:sp>
            <p:nvSpPr>
              <p:cNvPr id="1222" name="Google Shape;1222;p67"/>
              <p:cNvSpPr/>
              <p:nvPr/>
            </p:nvSpPr>
            <p:spPr>
              <a:xfrm>
                <a:off x="0" y="175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3" name="Google Shape;1223;p67"/>
              <p:cNvSpPr txBox="1"/>
              <p:nvPr/>
            </p:nvSpPr>
            <p:spPr>
              <a:xfrm>
                <a:off x="0" y="175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alt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"Email the Deitels"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24" name="Google Shape;1224;p67"/>
            <p:cNvGrpSpPr/>
            <p:nvPr/>
          </p:nvGrpSpPr>
          <p:grpSpPr>
            <a:xfrm>
              <a:off x="0" y="2128"/>
              <a:ext cx="3072" cy="374"/>
              <a:chOff x="0" y="2128"/>
              <a:chExt cx="3072" cy="374"/>
            </a:xfrm>
          </p:grpSpPr>
          <p:sp>
            <p:nvSpPr>
              <p:cNvPr id="1225" name="Google Shape;1225;p67"/>
              <p:cNvSpPr/>
              <p:nvPr/>
            </p:nvSpPr>
            <p:spPr>
              <a:xfrm>
                <a:off x="0" y="212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6" name="Google Shape;1226;p67"/>
              <p:cNvSpPr txBox="1"/>
              <p:nvPr/>
            </p:nvSpPr>
            <p:spPr>
              <a:xfrm>
                <a:off x="0" y="212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27" name="Google Shape;1227;p67"/>
            <p:cNvGrpSpPr/>
            <p:nvPr/>
          </p:nvGrpSpPr>
          <p:grpSpPr>
            <a:xfrm>
              <a:off x="0" y="2502"/>
              <a:ext cx="3072" cy="460"/>
              <a:chOff x="0" y="2502"/>
              <a:chExt cx="3072" cy="460"/>
            </a:xfrm>
          </p:grpSpPr>
          <p:sp>
            <p:nvSpPr>
              <p:cNvPr id="1228" name="Google Shape;1228;p67"/>
              <p:cNvSpPr/>
              <p:nvPr/>
            </p:nvSpPr>
            <p:spPr>
              <a:xfrm>
                <a:off x="0" y="250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9" name="Google Shape;1229;p67"/>
              <p:cNvSpPr txBox="1"/>
              <p:nvPr/>
            </p:nvSpPr>
            <p:spPr>
              <a:xfrm>
                <a:off x="0" y="250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36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&lt;!-- The "shape = circle" indicates a circular area with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30" name="Google Shape;1230;p67"/>
            <p:cNvGrpSpPr/>
            <p:nvPr/>
          </p:nvGrpSpPr>
          <p:grpSpPr>
            <a:xfrm>
              <a:off x="0" y="2962"/>
              <a:ext cx="3072" cy="460"/>
              <a:chOff x="0" y="2962"/>
              <a:chExt cx="3072" cy="460"/>
            </a:xfrm>
          </p:grpSpPr>
          <p:sp>
            <p:nvSpPr>
              <p:cNvPr id="1231" name="Google Shape;1231;p67"/>
              <p:cNvSpPr/>
              <p:nvPr/>
            </p:nvSpPr>
            <p:spPr>
              <a:xfrm>
                <a:off x="0" y="296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2" name="Google Shape;1232;p67"/>
              <p:cNvSpPr txBox="1"/>
              <p:nvPr/>
            </p:nvSpPr>
            <p:spPr>
              <a:xfrm>
                <a:off x="0" y="2962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37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&lt;!-- center and radius listed                    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33" name="Google Shape;1233;p67"/>
            <p:cNvGrpSpPr/>
            <p:nvPr/>
          </p:nvGrpSpPr>
          <p:grpSpPr>
            <a:xfrm>
              <a:off x="0" y="3422"/>
              <a:ext cx="3072" cy="374"/>
              <a:chOff x="0" y="3422"/>
              <a:chExt cx="3072" cy="374"/>
            </a:xfrm>
          </p:grpSpPr>
          <p:sp>
            <p:nvSpPr>
              <p:cNvPr id="1234" name="Google Shape;1234;p67"/>
              <p:cNvSpPr/>
              <p:nvPr/>
            </p:nvSpPr>
            <p:spPr>
              <a:xfrm>
                <a:off x="0" y="34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5" name="Google Shape;1235;p67"/>
              <p:cNvSpPr txBox="1"/>
              <p:nvPr/>
            </p:nvSpPr>
            <p:spPr>
              <a:xfrm>
                <a:off x="0" y="342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38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&lt;area href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"mailto:deitel@deitel.com"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shape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"circle"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36" name="Google Shape;1236;p67"/>
            <p:cNvGrpSpPr/>
            <p:nvPr/>
          </p:nvGrpSpPr>
          <p:grpSpPr>
            <a:xfrm>
              <a:off x="0" y="3796"/>
              <a:ext cx="3072" cy="374"/>
              <a:chOff x="0" y="3796"/>
              <a:chExt cx="3072" cy="374"/>
            </a:xfrm>
          </p:grpSpPr>
          <p:sp>
            <p:nvSpPr>
              <p:cNvPr id="1237" name="Google Shape;1237;p67"/>
              <p:cNvSpPr/>
              <p:nvPr/>
            </p:nvSpPr>
            <p:spPr>
              <a:xfrm>
                <a:off x="0" y="37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8" name="Google Shape;1238;p67"/>
              <p:cNvSpPr txBox="1"/>
              <p:nvPr/>
            </p:nvSpPr>
            <p:spPr>
              <a:xfrm>
                <a:off x="0" y="379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39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coords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"146, 66, 42"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"Email the Deitels"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39" name="Google Shape;1239;p67"/>
            <p:cNvGrpSpPr/>
            <p:nvPr/>
          </p:nvGrpSpPr>
          <p:grpSpPr>
            <a:xfrm>
              <a:off x="0" y="4170"/>
              <a:ext cx="3072" cy="374"/>
              <a:chOff x="0" y="4170"/>
              <a:chExt cx="3072" cy="374"/>
            </a:xfrm>
          </p:grpSpPr>
          <p:sp>
            <p:nvSpPr>
              <p:cNvPr id="1240" name="Google Shape;1240;p67"/>
              <p:cNvSpPr/>
              <p:nvPr/>
            </p:nvSpPr>
            <p:spPr>
              <a:xfrm>
                <a:off x="0" y="41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1" name="Google Shape;1241;p67"/>
              <p:cNvSpPr txBox="1"/>
              <p:nvPr/>
            </p:nvSpPr>
            <p:spPr>
              <a:xfrm>
                <a:off x="0" y="417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40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&lt;/map&gt;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42" name="Google Shape;1242;p67"/>
            <p:cNvGrpSpPr/>
            <p:nvPr/>
          </p:nvGrpSpPr>
          <p:grpSpPr>
            <a:xfrm>
              <a:off x="0" y="4544"/>
              <a:ext cx="3072" cy="374"/>
              <a:chOff x="0" y="4544"/>
              <a:chExt cx="3072" cy="374"/>
            </a:xfrm>
          </p:grpSpPr>
          <p:sp>
            <p:nvSpPr>
              <p:cNvPr id="1243" name="Google Shape;1243;p67"/>
              <p:cNvSpPr/>
              <p:nvPr/>
            </p:nvSpPr>
            <p:spPr>
              <a:xfrm>
                <a:off x="0" y="45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4" name="Google Shape;1244;p67"/>
              <p:cNvSpPr txBox="1"/>
              <p:nvPr/>
            </p:nvSpPr>
            <p:spPr>
              <a:xfrm>
                <a:off x="0" y="454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41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45" name="Google Shape;1245;p67"/>
            <p:cNvGrpSpPr/>
            <p:nvPr/>
          </p:nvGrpSpPr>
          <p:grpSpPr>
            <a:xfrm>
              <a:off x="0" y="4918"/>
              <a:ext cx="3072" cy="460"/>
              <a:chOff x="0" y="4918"/>
              <a:chExt cx="3072" cy="460"/>
            </a:xfrm>
          </p:grpSpPr>
          <p:sp>
            <p:nvSpPr>
              <p:cNvPr id="1246" name="Google Shape;1246;p67"/>
              <p:cNvSpPr/>
              <p:nvPr/>
            </p:nvSpPr>
            <p:spPr>
              <a:xfrm>
                <a:off x="0" y="491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7" name="Google Shape;1247;p67"/>
              <p:cNvSpPr txBox="1"/>
              <p:nvPr/>
            </p:nvSpPr>
            <p:spPr>
              <a:xfrm>
                <a:off x="0" y="491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42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&lt;img src=... usemap = "#name"&gt; says that the indicated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48" name="Google Shape;1248;p67"/>
            <p:cNvGrpSpPr/>
            <p:nvPr/>
          </p:nvGrpSpPr>
          <p:grpSpPr>
            <a:xfrm>
              <a:off x="0" y="5378"/>
              <a:ext cx="3072" cy="460"/>
              <a:chOff x="0" y="5378"/>
              <a:chExt cx="3072" cy="460"/>
            </a:xfrm>
          </p:grpSpPr>
          <p:sp>
            <p:nvSpPr>
              <p:cNvPr id="1249" name="Google Shape;1249;p67"/>
              <p:cNvSpPr/>
              <p:nvPr/>
            </p:nvSpPr>
            <p:spPr>
              <a:xfrm>
                <a:off x="0" y="537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0" name="Google Shape;1250;p67"/>
              <p:cNvSpPr txBox="1"/>
              <p:nvPr/>
            </p:nvSpPr>
            <p:spPr>
              <a:xfrm>
                <a:off x="0" y="5378"/>
                <a:ext cx="3072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43	</a:t>
                </a:r>
                <a:r>
                  <a:rPr b="1" i="0" lang="en-US" sz="1200" u="none" cap="none" strike="noStrike">
                    <a:solidFill>
                      <a:srgbClr val="00FF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b="1" i="0" lang="en-US" sz="1200" u="none" cap="none" strike="noStrike">
                    <a:solidFill>
                      <a:srgbClr val="008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&lt;!-- image map will be used with this image                 --&gt;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51" name="Google Shape;1251;p67"/>
            <p:cNvGrpSpPr/>
            <p:nvPr/>
          </p:nvGrpSpPr>
          <p:grpSpPr>
            <a:xfrm>
              <a:off x="0" y="5838"/>
              <a:ext cx="3072" cy="374"/>
              <a:chOff x="0" y="5838"/>
              <a:chExt cx="3072" cy="374"/>
            </a:xfrm>
          </p:grpSpPr>
          <p:sp>
            <p:nvSpPr>
              <p:cNvPr id="1252" name="Google Shape;1252;p67"/>
              <p:cNvSpPr/>
              <p:nvPr/>
            </p:nvSpPr>
            <p:spPr>
              <a:xfrm>
                <a:off x="0" y="583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3" name="Google Shape;1253;p67"/>
              <p:cNvSpPr txBox="1"/>
              <p:nvPr/>
            </p:nvSpPr>
            <p:spPr>
              <a:xfrm>
                <a:off x="0" y="583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44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&lt;img src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"deitel.gif"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width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"200"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height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"144"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99FF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54" name="Google Shape;1254;p67"/>
            <p:cNvGrpSpPr/>
            <p:nvPr/>
          </p:nvGrpSpPr>
          <p:grpSpPr>
            <a:xfrm>
              <a:off x="0" y="6212"/>
              <a:ext cx="3072" cy="374"/>
              <a:chOff x="0" y="6212"/>
              <a:chExt cx="3072" cy="374"/>
            </a:xfrm>
          </p:grpSpPr>
          <p:sp>
            <p:nvSpPr>
              <p:cNvPr id="1255" name="Google Shape;1255;p67"/>
              <p:cNvSpPr/>
              <p:nvPr/>
            </p:nvSpPr>
            <p:spPr>
              <a:xfrm>
                <a:off x="0" y="621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6" name="Google Shape;1256;p67"/>
              <p:cNvSpPr txBox="1"/>
              <p:nvPr/>
            </p:nvSpPr>
            <p:spPr>
              <a:xfrm>
                <a:off x="0" y="6212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45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alt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"Harvey and Paul Deitel"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usemap = </a:t>
                </a:r>
                <a:r>
                  <a:rPr b="1" i="0" lang="en-US" sz="1200" u="none" cap="none" strike="noStrike">
                    <a:solidFill>
                      <a:srgbClr val="0099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"#picture"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&gt;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57" name="Google Shape;1257;p67"/>
            <p:cNvGrpSpPr/>
            <p:nvPr/>
          </p:nvGrpSpPr>
          <p:grpSpPr>
            <a:xfrm>
              <a:off x="0" y="6586"/>
              <a:ext cx="3072" cy="374"/>
              <a:chOff x="0" y="6586"/>
              <a:chExt cx="3072" cy="374"/>
            </a:xfrm>
          </p:grpSpPr>
          <p:sp>
            <p:nvSpPr>
              <p:cNvPr id="1258" name="Google Shape;1258;p67"/>
              <p:cNvSpPr/>
              <p:nvPr/>
            </p:nvSpPr>
            <p:spPr>
              <a:xfrm>
                <a:off x="0" y="658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9" name="Google Shape;1259;p67"/>
              <p:cNvSpPr txBox="1"/>
              <p:nvPr/>
            </p:nvSpPr>
            <p:spPr>
              <a:xfrm>
                <a:off x="0" y="6586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46	</a:t>
                </a: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&lt;/p&gt;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60" name="Google Shape;1260;p67"/>
            <p:cNvGrpSpPr/>
            <p:nvPr/>
          </p:nvGrpSpPr>
          <p:grpSpPr>
            <a:xfrm>
              <a:off x="0" y="6960"/>
              <a:ext cx="3072" cy="374"/>
              <a:chOff x="0" y="6960"/>
              <a:chExt cx="3072" cy="374"/>
            </a:xfrm>
          </p:grpSpPr>
          <p:sp>
            <p:nvSpPr>
              <p:cNvPr id="1261" name="Google Shape;1261;p67"/>
              <p:cNvSpPr/>
              <p:nvPr/>
            </p:nvSpPr>
            <p:spPr>
              <a:xfrm>
                <a:off x="0" y="696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2" name="Google Shape;1262;p67"/>
              <p:cNvSpPr txBox="1"/>
              <p:nvPr/>
            </p:nvSpPr>
            <p:spPr>
              <a:xfrm>
                <a:off x="0" y="6960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47	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63" name="Google Shape;1263;p67"/>
            <p:cNvGrpSpPr/>
            <p:nvPr/>
          </p:nvGrpSpPr>
          <p:grpSpPr>
            <a:xfrm>
              <a:off x="0" y="7334"/>
              <a:ext cx="3072" cy="374"/>
              <a:chOff x="0" y="7334"/>
              <a:chExt cx="3072" cy="374"/>
            </a:xfrm>
          </p:grpSpPr>
          <p:sp>
            <p:nvSpPr>
              <p:cNvPr id="1264" name="Google Shape;1264;p67"/>
              <p:cNvSpPr/>
              <p:nvPr/>
            </p:nvSpPr>
            <p:spPr>
              <a:xfrm>
                <a:off x="0" y="733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5" name="Google Shape;1265;p67"/>
              <p:cNvSpPr txBox="1"/>
              <p:nvPr/>
            </p:nvSpPr>
            <p:spPr>
              <a:xfrm>
                <a:off x="0" y="7334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48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&lt;/body&gt;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266" name="Google Shape;1266;p67"/>
            <p:cNvGrpSpPr/>
            <p:nvPr/>
          </p:nvGrpSpPr>
          <p:grpSpPr>
            <a:xfrm>
              <a:off x="0" y="7708"/>
              <a:ext cx="3072" cy="374"/>
              <a:chOff x="0" y="7708"/>
              <a:chExt cx="3072" cy="374"/>
            </a:xfrm>
          </p:grpSpPr>
          <p:sp>
            <p:nvSpPr>
              <p:cNvPr id="1267" name="Google Shape;1267;p67"/>
              <p:cNvSpPr/>
              <p:nvPr/>
            </p:nvSpPr>
            <p:spPr>
              <a:xfrm>
                <a:off x="0" y="770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8" name="Google Shape;1268;p67"/>
              <p:cNvSpPr txBox="1"/>
              <p:nvPr/>
            </p:nvSpPr>
            <p:spPr>
              <a:xfrm>
                <a:off x="0" y="7708"/>
                <a:ext cx="3072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000D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C5000D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49	</a:t>
                </a:r>
                <a:r>
                  <a:rPr b="1" i="0" lang="en-US" sz="1200" u="none" cap="none" strike="noStrike">
                    <a:solidFill>
                      <a:srgbClr val="00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&lt;/html&gt;</a:t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269" name="Google Shape;1269;p67"/>
          <p:cNvGrpSpPr/>
          <p:nvPr/>
        </p:nvGrpSpPr>
        <p:grpSpPr>
          <a:xfrm>
            <a:off x="1828800" y="228600"/>
            <a:ext cx="3733800" cy="838200"/>
            <a:chOff x="1152" y="144"/>
            <a:chExt cx="2352" cy="528"/>
          </a:xfrm>
        </p:grpSpPr>
        <p:cxnSp>
          <p:nvCxnSpPr>
            <p:cNvPr id="1270" name="Google Shape;1270;p67"/>
            <p:cNvCxnSpPr/>
            <p:nvPr/>
          </p:nvCxnSpPr>
          <p:spPr>
            <a:xfrm flipH="1">
              <a:off x="1152" y="288"/>
              <a:ext cx="52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71" name="Google Shape;1271;p67"/>
            <p:cNvSpPr txBox="1"/>
            <p:nvPr/>
          </p:nvSpPr>
          <p:spPr>
            <a:xfrm>
              <a:off x="1653" y="144"/>
              <a:ext cx="1851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hexagon-shaped hotspot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2" name="Google Shape;1272;p67"/>
          <p:cNvGrpSpPr/>
          <p:nvPr/>
        </p:nvGrpSpPr>
        <p:grpSpPr>
          <a:xfrm>
            <a:off x="2133600" y="3124200"/>
            <a:ext cx="3810000" cy="803275"/>
            <a:chOff x="1344" y="1968"/>
            <a:chExt cx="2400" cy="506"/>
          </a:xfrm>
        </p:grpSpPr>
        <p:cxnSp>
          <p:nvCxnSpPr>
            <p:cNvPr id="1273" name="Google Shape;1273;p67"/>
            <p:cNvCxnSpPr/>
            <p:nvPr/>
          </p:nvCxnSpPr>
          <p:spPr>
            <a:xfrm rot="10800000">
              <a:off x="1344" y="1968"/>
              <a:ext cx="81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74" name="Google Shape;1274;p67"/>
            <p:cNvSpPr txBox="1"/>
            <p:nvPr/>
          </p:nvSpPr>
          <p:spPr>
            <a:xfrm>
              <a:off x="2118" y="2256"/>
              <a:ext cx="1626" cy="218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circle-shaped hotspot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5" name="Google Shape;1275;p67"/>
          <p:cNvSpPr txBox="1"/>
          <p:nvPr/>
        </p:nvSpPr>
        <p:spPr>
          <a:xfrm>
            <a:off x="6994525" y="46085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pic>
        <p:nvPicPr>
          <p:cNvPr id="1281" name="Google Shape;128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587" y="1870075"/>
            <a:ext cx="4059237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68"/>
          <p:cNvSpPr txBox="1"/>
          <p:nvPr/>
        </p:nvSpPr>
        <p:spPr>
          <a:xfrm>
            <a:off x="6918325" y="46847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/>
          </a:p>
        </p:txBody>
      </p:sp>
      <p:sp>
        <p:nvSpPr>
          <p:cNvPr id="1288" name="Google Shape;1288;p69"/>
          <p:cNvSpPr txBox="1"/>
          <p:nvPr/>
        </p:nvSpPr>
        <p:spPr>
          <a:xfrm>
            <a:off x="609600" y="1981200"/>
            <a:ext cx="6629400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 of fields that can record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 interact with the client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(like text fields, textarea fields,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dropdown, menus, radio buttons, checkboxes,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FORM by itself really cannot do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Forms become powerful when connected to a server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single HTML page can have multiple forms.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7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/>
          </a:p>
        </p:txBody>
      </p:sp>
      <p:sp>
        <p:nvSpPr>
          <p:cNvPr id="1294" name="Google Shape;1294;p70"/>
          <p:cNvSpPr txBox="1"/>
          <p:nvPr/>
        </p:nvSpPr>
        <p:spPr>
          <a:xfrm>
            <a:off x="457200" y="1676400"/>
            <a:ext cx="830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be designed using &lt;FORM&gt;&lt;/FORM&gt;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is used for future manipulation of data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scripting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indicates a program on the server that will 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when this form is submitted. Mostly it will be 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 or a CGI script.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indicates the way the form is submitted to the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options are GET/POST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&lt;FORM NAME=“form1” ACTION="abc.asp" METHOD=GET&gt;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(form elements go here)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Elements</a:t>
            </a:r>
            <a:endParaRPr/>
          </a:p>
        </p:txBody>
      </p:sp>
      <p:sp>
        <p:nvSpPr>
          <p:cNvPr id="1300" name="Google Shape;1300;p71"/>
          <p:cNvSpPr txBox="1"/>
          <p:nvPr/>
        </p:nvSpPr>
        <p:spPr>
          <a:xfrm>
            <a:off x="381000" y="1905000"/>
            <a:ext cx="8534400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&lt;INPUT&gt; tag is used to add elements to the form.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NAME = “controlname”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TYPE = text / password / checkbox / radio/ submit / reset / button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hidden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MAXLENGTH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7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Text/Password</a:t>
            </a:r>
            <a:endParaRPr/>
          </a:p>
        </p:txBody>
      </p:sp>
      <p:sp>
        <p:nvSpPr>
          <p:cNvPr id="1306" name="Google Shape;1306;p72"/>
          <p:cNvSpPr txBox="1"/>
          <p:nvPr/>
        </p:nvSpPr>
        <p:spPr>
          <a:xfrm>
            <a:off x="457200" y="1676400"/>
            <a:ext cx="83058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text field can be added to the form by typing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TYPE=“TEXT" NAME=“txtcompany" VALUE=”INFOSYS”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SIZE="10" MAXLENGTH="15"&gt;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password field can be added to the form by typing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TYPE=PASSWORD NAME=pwdLogin SIZE=50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MAXLENGTH=12&gt;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Input to the field will not be reveled.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Attributes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VALUE is the default value loaded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SIZE sets the size of the field in no. of characters.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MAXLENGTH specifies max # of chars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Area</a:t>
            </a:r>
            <a:endParaRPr/>
          </a:p>
        </p:txBody>
      </p:sp>
      <p:sp>
        <p:nvSpPr>
          <p:cNvPr id="1312" name="Google Shape;1312;p73"/>
          <p:cNvSpPr txBox="1"/>
          <p:nvPr/>
        </p:nvSpPr>
        <p:spPr>
          <a:xfrm>
            <a:off x="381000" y="1828800"/>
            <a:ext cx="83058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Multiline text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&lt;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TEXTAREA NAME=“feedback” ROWS=3 COLS=40&gt;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text goes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&lt;/TEXTAREA&gt;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ROWS is the number of rows desired.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COLS is the no of characters per 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Default text is optional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It is not possible to set the default text using the VALUE attribute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default text is to be put into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&lt;TEXTAREA&gt; &lt;/TEXTAREA&gt;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74"/>
          <p:cNvSpPr txBox="1"/>
          <p:nvPr/>
        </p:nvSpPr>
        <p:spPr>
          <a:xfrm>
            <a:off x="457200" y="990600"/>
            <a:ext cx="77724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to these attributes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Netscape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WRAP attributes for the &lt;TEXTAREA&gt; element.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values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 are OFF,HARD and SOFT.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OFF disables word wrapping.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HARD allows word wrapping and the actual breakpoints are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included when the form is submitted.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SOFT allows word wrapping but the line breaks are not sent with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 form contents.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 Example</a:t>
            </a:r>
            <a:endParaRPr/>
          </a:p>
        </p:txBody>
      </p:sp>
      <p:grpSp>
        <p:nvGrpSpPr>
          <p:cNvPr id="103" name="Google Shape;103;p12"/>
          <p:cNvGrpSpPr/>
          <p:nvPr/>
        </p:nvGrpSpPr>
        <p:grpSpPr>
          <a:xfrm>
            <a:off x="739775" y="2057400"/>
            <a:ext cx="6651625" cy="3352800"/>
            <a:chOff x="-23" y="-3"/>
            <a:chExt cx="5847" cy="751"/>
          </a:xfrm>
        </p:grpSpPr>
        <p:sp>
          <p:nvSpPr>
            <p:cNvPr id="104" name="Google Shape;104;p12"/>
            <p:cNvSpPr/>
            <p:nvPr/>
          </p:nvSpPr>
          <p:spPr>
            <a:xfrm>
              <a:off x="0" y="0"/>
              <a:ext cx="3528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5" name="Google Shape;105;p12"/>
            <p:cNvGrpSpPr/>
            <p:nvPr/>
          </p:nvGrpSpPr>
          <p:grpSpPr>
            <a:xfrm>
              <a:off x="-23" y="-3"/>
              <a:ext cx="5847" cy="751"/>
              <a:chOff x="-23" y="-3"/>
              <a:chExt cx="5847" cy="751"/>
            </a:xfrm>
          </p:grpSpPr>
          <p:grpSp>
            <p:nvGrpSpPr>
              <p:cNvPr id="106" name="Google Shape;106;p12"/>
              <p:cNvGrpSpPr/>
              <p:nvPr/>
            </p:nvGrpSpPr>
            <p:grpSpPr>
              <a:xfrm>
                <a:off x="-23" y="0"/>
                <a:ext cx="5844" cy="745"/>
                <a:chOff x="-23" y="0"/>
                <a:chExt cx="5844" cy="745"/>
              </a:xfrm>
            </p:grpSpPr>
            <p:grpSp>
              <p:nvGrpSpPr>
                <p:cNvPr id="107" name="Google Shape;107;p12"/>
                <p:cNvGrpSpPr/>
                <p:nvPr/>
              </p:nvGrpSpPr>
              <p:grpSpPr>
                <a:xfrm>
                  <a:off x="-23" y="0"/>
                  <a:ext cx="5844" cy="480"/>
                  <a:chOff x="-81" y="-3"/>
                  <a:chExt cx="5844" cy="480"/>
                </a:xfrm>
              </p:grpSpPr>
              <p:grpSp>
                <p:nvGrpSpPr>
                  <p:cNvPr id="108" name="Google Shape;108;p12"/>
                  <p:cNvGrpSpPr/>
                  <p:nvPr/>
                </p:nvGrpSpPr>
                <p:grpSpPr>
                  <a:xfrm>
                    <a:off x="-3" y="-3"/>
                    <a:ext cx="5766" cy="352"/>
                    <a:chOff x="-3" y="-3"/>
                    <a:chExt cx="5766" cy="352"/>
                  </a:xfrm>
                </p:grpSpPr>
                <p:grpSp>
                  <p:nvGrpSpPr>
                    <p:cNvPr id="109" name="Google Shape;109;p12"/>
                    <p:cNvGrpSpPr/>
                    <p:nvPr/>
                  </p:nvGrpSpPr>
                  <p:grpSpPr>
                    <a:xfrm>
                      <a:off x="0" y="0"/>
                      <a:ext cx="5760" cy="346"/>
                      <a:chOff x="0" y="0"/>
                      <a:chExt cx="5760" cy="346"/>
                    </a:xfrm>
                  </p:grpSpPr>
                  <p:sp>
                    <p:nvSpPr>
                      <p:cNvPr id="110" name="Google Shape;110;p12"/>
                      <p:cNvSpPr txBox="1"/>
                      <p:nvPr/>
                    </p:nvSpPr>
                    <p:spPr>
                      <a:xfrm>
                        <a:off x="0" y="0"/>
                        <a:ext cx="5760" cy="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&lt;!DOCTYPE message [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&lt;!ELEMENT message (to,from,heading,body)&gt;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&lt;!ELEMENT to (#PCDATA)&gt;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&lt;!ELEMENT from (#PCDATA)&gt;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 &lt;!ELEMENT heading (#PCDATA)&gt;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 &lt;!ELEMENT body (#PCDATA)&gt;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 ]&gt;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 &lt;message&gt;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&lt;to&gt;Sir&lt;/to&gt;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&lt;from&gt;Anu&lt;/from&gt;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&lt;heading&gt;Reminder&lt;/heading&gt;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&lt;body&gt;Weekend Holiday&lt;/body&gt; 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2000"/>
                          <a:buFont typeface="Arimo"/>
                          <a:buNone/>
                        </a:pPr>
                        <a:r>
                          <a:rPr b="0" i="0" lang="en-US" sz="2000" u="none" cap="none" strike="noStrike">
                            <a:solidFill>
                              <a:schemeClr val="dk1"/>
                            </a:solidFill>
                            <a:latin typeface="Arimo"/>
                            <a:ea typeface="Arimo"/>
                            <a:cs typeface="Arimo"/>
                            <a:sym typeface="Arimo"/>
                          </a:rPr>
                          <a:t>&lt;/message&gt;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1" name="Google Shape;111;p12"/>
                      <p:cNvSpPr/>
                      <p:nvPr/>
                    </p:nvSpPr>
                    <p:spPr>
                      <a:xfrm>
                        <a:off x="0" y="0"/>
                        <a:ext cx="5760" cy="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sp>
                  <p:nvSpPr>
                    <p:cNvPr id="112" name="Google Shape;112;p12"/>
                    <p:cNvSpPr/>
                    <p:nvPr/>
                  </p:nvSpPr>
                  <p:spPr>
                    <a:xfrm>
                      <a:off x="-3" y="-3"/>
                      <a:ext cx="5766" cy="3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sp>
                <p:nvSpPr>
                  <p:cNvPr id="113" name="Google Shape;113;p12"/>
                  <p:cNvSpPr txBox="1"/>
                  <p:nvPr/>
                </p:nvSpPr>
                <p:spPr>
                  <a:xfrm>
                    <a:off x="-81" y="320"/>
                    <a:ext cx="162" cy="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Arial"/>
                      <a:buNone/>
                    </a:pPr>
                    <a:br>
                      <a:rPr b="0" i="0" lang="en-US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</a:b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4" name="Google Shape;114;p12"/>
                <p:cNvSpPr/>
                <p:nvPr/>
              </p:nvSpPr>
              <p:spPr>
                <a:xfrm>
                  <a:off x="0" y="0"/>
                  <a:ext cx="5821" cy="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115" name="Google Shape;115;p12"/>
              <p:cNvSpPr/>
              <p:nvPr/>
            </p:nvSpPr>
            <p:spPr>
              <a:xfrm>
                <a:off x="-3" y="-3"/>
                <a:ext cx="5827" cy="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7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Box</a:t>
            </a:r>
            <a:endParaRPr/>
          </a:p>
        </p:txBody>
      </p:sp>
      <p:sp>
        <p:nvSpPr>
          <p:cNvPr id="1323" name="Google Shape;1323;p75"/>
          <p:cNvSpPr txBox="1"/>
          <p:nvPr/>
        </p:nvSpPr>
        <p:spPr>
          <a:xfrm>
            <a:off x="457200" y="1873250"/>
            <a:ext cx="64008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&lt;SELECT NAME=“Hobbies” MULTIPLE SIZE=“3”&gt;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&lt;OPTION VALUE=“TR”&gt;Travel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&lt;OPTION </a:t>
            </a:r>
            <a:r>
              <a:rPr b="1" i="0" lang="en-US" sz="1800" u="none" cap="none" strike="noStrike">
                <a:solidFill>
                  <a:srgbClr val="C5000D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&lt;OPTION&gt;Sleeping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&lt;OPTION&gt;Walking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&lt;/SELECT&gt;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SIZE # of lines to 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VALUE indicates what will be sent to the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SELECTED sets the default selected item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Box</a:t>
            </a:r>
            <a:endParaRPr/>
          </a:p>
        </p:txBody>
      </p:sp>
      <p:sp>
        <p:nvSpPr>
          <p:cNvPr id="1329" name="Google Shape;1329;p76"/>
          <p:cNvSpPr txBox="1"/>
          <p:nvPr/>
        </p:nvSpPr>
        <p:spPr>
          <a:xfrm>
            <a:off x="457200" y="1828800"/>
            <a:ext cx="662940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boolean MULTIPLE attribute allows the user to select multiple options, which are submitted 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name/value pairs.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boolean DISABLED attribute, new in HTML 4.0 and poorly supported by 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browsers, makes the SELECT element unavailable.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Box</a:t>
            </a:r>
            <a:endParaRPr/>
          </a:p>
        </p:txBody>
      </p:sp>
      <p:sp>
        <p:nvSpPr>
          <p:cNvPr id="1335" name="Google Shape;1335;p77"/>
          <p:cNvSpPr txBox="1"/>
          <p:nvPr/>
        </p:nvSpPr>
        <p:spPr>
          <a:xfrm>
            <a:off x="457200" y="1873250"/>
            <a:ext cx="82296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TYPE="checkbox" NAME=”contact" VALUE=“email”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CHECKED&gt;Notify by email&lt;P&gt;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have multiple checkbox where checked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VALUE indicates the value to be transmitted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e.g: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contact=email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sent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CHECKED sets the text box to be selected by default.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77"/>
          <p:cNvSpPr txBox="1"/>
          <p:nvPr/>
        </p:nvSpPr>
        <p:spPr>
          <a:xfrm>
            <a:off x="457200" y="4843462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TYPE="checkbox" NAME=”InternetBanking“ &gt; Internet Banking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Button</a:t>
            </a:r>
            <a:endParaRPr/>
          </a:p>
        </p:txBody>
      </p:sp>
      <p:sp>
        <p:nvSpPr>
          <p:cNvPr id="1342" name="Google Shape;1342;p78"/>
          <p:cNvSpPr txBox="1"/>
          <p:nvPr/>
        </p:nvSpPr>
        <p:spPr>
          <a:xfrm>
            <a:off x="381000" y="2009775"/>
            <a:ext cx="82296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TYPE="radio" NAME="output" VALUE="screen“ SELECTED&gt;Screen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TYPE="radio" NAME="output" VALUE="printer"&gt;Printer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Radio buttons with the same NAME are grouped together.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Only one button can be selected in a group.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VALUE data to be sent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SELECTED will preselect the button.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Button</a:t>
            </a:r>
            <a:endParaRPr/>
          </a:p>
        </p:txBody>
      </p:sp>
      <p:sp>
        <p:nvSpPr>
          <p:cNvPr id="1348" name="Google Shape;1348;p79"/>
          <p:cNvSpPr txBox="1"/>
          <p:nvPr/>
        </p:nvSpPr>
        <p:spPr>
          <a:xfrm>
            <a:off x="381000" y="1981200"/>
            <a:ext cx="815340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mechanism for selection is a set of radio buttons. In a set of radio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 only one can be selected at a time - to do this all the buttons should be given the same value for the NAME attribute.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TYPE=RADIO NAME=rdbAgeGroup VALUE=1&gt;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TYPE=RADIO NAME=rdbAgeGroup VALUE=2&gt;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8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Text Fields</a:t>
            </a:r>
            <a:endParaRPr/>
          </a:p>
        </p:txBody>
      </p:sp>
      <p:sp>
        <p:nvSpPr>
          <p:cNvPr id="1354" name="Google Shape;1354;p80"/>
          <p:cNvSpPr txBox="1"/>
          <p:nvPr/>
        </p:nvSpPr>
        <p:spPr>
          <a:xfrm>
            <a:off x="457200" y="2009775"/>
            <a:ext cx="84582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TYPE=“hidden” NAME=“useinformation” VALUE =“form1”&gt;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be used to transmit default or previously specified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 be used to pass data from one form to another.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Cannot be modified by the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 it must have a VALUE attribute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VALUE data to be sent to the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8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/>
          </a:p>
        </p:txBody>
      </p:sp>
      <p:sp>
        <p:nvSpPr>
          <p:cNvPr id="1360" name="Google Shape;1360;p81"/>
          <p:cNvSpPr txBox="1"/>
          <p:nvPr/>
        </p:nvSpPr>
        <p:spPr>
          <a:xfrm>
            <a:off x="457200" y="1600200"/>
            <a:ext cx="838200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Submit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Sends the form contents to the server when clicked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TYPE=submit NAME=cmdsubmit VALUE =“Submit”&gt;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Reset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Resets all the form controls to the default state.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TYPE=Reset NAME=cmdReset VALUE="Reset"&gt;.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No predetermined action like submit or reset.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Script should be written to make it work. (this will be covered in later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TYPE=Button NAME=cmdAdd VALUE=“Click Me"&gt;.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8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Example</a:t>
            </a:r>
            <a:endParaRPr/>
          </a:p>
        </p:txBody>
      </p:sp>
      <p:pic>
        <p:nvPicPr>
          <p:cNvPr id="1366" name="Google Shape;136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81534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82"/>
          <p:cNvSpPr txBox="1"/>
          <p:nvPr/>
        </p:nvSpPr>
        <p:spPr>
          <a:xfrm>
            <a:off x="3413125" y="62849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82"/>
          <p:cNvSpPr txBox="1"/>
          <p:nvPr/>
        </p:nvSpPr>
        <p:spPr>
          <a:xfrm>
            <a:off x="5029200" y="6324600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" name="Google Shape;137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1000"/>
            <a:ext cx="7477125" cy="62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8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Frames</a:t>
            </a:r>
            <a:endParaRPr/>
          </a:p>
        </p:txBody>
      </p:sp>
      <p:sp>
        <p:nvSpPr>
          <p:cNvPr id="1379" name="Google Shape;1379;p84"/>
          <p:cNvSpPr txBox="1"/>
          <p:nvPr/>
        </p:nvSpPr>
        <p:spPr>
          <a:xfrm>
            <a:off x="457200" y="1676400"/>
            <a:ext cx="822960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Divides a browser window into number of panes.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Each frame may contain a different document.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&lt;FRAMESET&gt; element defines a set of frames.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Should preclude the &lt;BODY&gt;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&lt;FRAMESET&gt; 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&lt;FRAME &gt; element defines an individual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NAME = “frame name”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SRC=“url”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SCROLLING = auto / yes /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NORESIZE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SGML Benefits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593725" y="1941512"/>
            <a:ext cx="53562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Documents can be held in non-proprietary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Documents can be validated against a DTD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Portability, interoperability and exchange.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Example</a:t>
            </a:r>
            <a:endParaRPr/>
          </a:p>
        </p:txBody>
      </p:sp>
      <p:sp>
        <p:nvSpPr>
          <p:cNvPr id="1385" name="Google Shape;1385;p85"/>
          <p:cNvSpPr txBox="1"/>
          <p:nvPr/>
        </p:nvSpPr>
        <p:spPr>
          <a:xfrm>
            <a:off x="685800" y="2559050"/>
            <a:ext cx="61722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COLS="*, 2*"&gt;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SRC=“Frame1.htm"&gt;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SRC=“Frame2.htm"&gt;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6" name="Google Shape;138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114800"/>
            <a:ext cx="3733800" cy="235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85"/>
          <p:cNvSpPr txBox="1"/>
          <p:nvPr/>
        </p:nvSpPr>
        <p:spPr>
          <a:xfrm>
            <a:off x="6537325" y="31607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8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Nesting Frames</a:t>
            </a:r>
            <a:endParaRPr/>
          </a:p>
        </p:txBody>
      </p:sp>
      <p:pic>
        <p:nvPicPr>
          <p:cNvPr id="1393" name="Google Shape;139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7372350" cy="457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86"/>
          <p:cNvSpPr txBox="1"/>
          <p:nvPr/>
        </p:nvSpPr>
        <p:spPr>
          <a:xfrm>
            <a:off x="6537325" y="2627312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Targeting Frames</a:t>
            </a:r>
            <a:endParaRPr/>
          </a:p>
        </p:txBody>
      </p:sp>
      <p:sp>
        <p:nvSpPr>
          <p:cNvPr id="1400" name="Google Shape;1400;p87"/>
          <p:cNvSpPr txBox="1"/>
          <p:nvPr/>
        </p:nvSpPr>
        <p:spPr>
          <a:xfrm>
            <a:off x="381000" y="1905000"/>
            <a:ext cx="83058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Ensure frame naming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&lt;FRAMESET COLS="*, 20%"&gt;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NAME="Frame1” SRC="Cell_1.htm"&gt;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&lt;FRAME NAME="Frame2” SRC="Cell_2.htm"&gt;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the TARGET attribute for one hyperlink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HREF="file.htm" TARGET="Frame1"&gt;Link Text&lt;/A&gt;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HREF="file.htm" TARGET="_top"&gt;Link Text&lt;/A&gt;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the TARGET attribute for all hyperlinks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TARGET="Frame2"&gt;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&lt;BASE TARGET="_top"&gt;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8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Frames Tag</a:t>
            </a:r>
            <a:endParaRPr/>
          </a:p>
        </p:txBody>
      </p:sp>
      <p:pic>
        <p:nvPicPr>
          <p:cNvPr id="1406" name="Google Shape;140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8001000" cy="471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8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NOFRAMES</a:t>
            </a:r>
            <a:endParaRPr/>
          </a:p>
        </p:txBody>
      </p:sp>
      <p:sp>
        <p:nvSpPr>
          <p:cNvPr id="1412" name="Google Shape;1412;p89"/>
          <p:cNvSpPr txBox="1"/>
          <p:nvPr/>
        </p:nvSpPr>
        <p:spPr>
          <a:xfrm>
            <a:off x="533400" y="1981200"/>
            <a:ext cx="80772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&lt;NOFRAMES&gt; &lt;/NOFRAMES&gt;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Encloses text to be displayed when the browser does not support frames.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89"/>
          <p:cNvSpPr txBox="1"/>
          <p:nvPr/>
        </p:nvSpPr>
        <p:spPr>
          <a:xfrm>
            <a:off x="533400" y="3352800"/>
            <a:ext cx="79248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&lt;FRAMESET COLS="*, 2*"&gt;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 SRC=“Frame1.htm"&gt;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&lt;FRAME SRC=“Frame2.htm"&gt;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&lt;NOFRAMES&gt; &lt;P&gt;This document uses frames. Please follow this link for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&lt;A HREF=“noframes.htm”&gt;&lt;/A&gt; version	&lt;NOFRAMES&gt;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&lt;/FRAMESET&gt;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8FE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517525" y="1789112"/>
            <a:ext cx="7007225" cy="31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Markup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An SGML compliant markup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Simple to learn and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Easy to parse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 standardization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Much more of a presentation language than a structural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Too limited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394325" y="1027112"/>
            <a:ext cx="3282950" cy="3113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&lt;title&gt;My page&lt;/title&gt;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 heading&lt;/h1&gt;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 a paragraph&lt;/p&gt;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FFCC99"/>
      </a:accent4>
      <a:accent5>
        <a:srgbClr val="FBA313"/>
      </a:accent5>
      <a:accent6>
        <a:srgbClr val="FFFFFF"/>
      </a:accent6>
      <a:hlink>
        <a:srgbClr val="CC3300"/>
      </a:hlink>
      <a:folHlink>
        <a:srgbClr val="FCC6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