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3502789366" r:id="rId1"/>
  </p:sldMasterIdLst>
  <p:notesMasterIdLst>
    <p:notesMasterId r:id="rId14"/>
  </p:notesMasterIdLst>
  <p:sldIdLst>
    <p:sldId id="1905173137" r:id="rId2"/>
    <p:sldId id="141135356" r:id="rId3"/>
    <p:sldId id="1905173126" r:id="rId4"/>
    <p:sldId id="1905173139" r:id="rId5"/>
    <p:sldId id="1905173135" r:id="rId6"/>
    <p:sldId id="1905173140" r:id="rId7"/>
    <p:sldId id="1905173141" r:id="rId8"/>
    <p:sldId id="1905173145" r:id="rId9"/>
    <p:sldId id="1905173142" r:id="rId10"/>
    <p:sldId id="1905173143" r:id="rId11"/>
    <p:sldId id="1905173144" r:id="rId12"/>
    <p:sldId id="1905173138" r:id="rId13"/>
  </p:sldIdLst>
  <p:sldSz cx="18288000" cy="10287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206FD-5298-4E15-A28B-82C8B614AFEE}" type="datetimeFigureOut">
              <a:rPr lang="zh-CN" altLang="en-US" smtClean="0"/>
              <a:t>2018/1/5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86367-E3BC-402C-88D7-76B615C0D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86367-E3BC-402C-88D7-76B615C0D6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12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50353372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82875"/>
            <a:ext cx="18287999" cy="12469090"/>
          </a:xfrm>
          <a:prstGeom prst="rect">
            <a:avLst/>
          </a:prstGeom>
        </p:spPr>
      </p:pic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013592" y="-1772332"/>
            <a:ext cx="11997583" cy="111795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FBB8765-BB5C-4699-A9F1-E2FEA24B4844}"/>
              </a:ext>
            </a:extLst>
          </p:cNvPr>
          <p:cNvSpPr txBox="1"/>
          <p:nvPr/>
        </p:nvSpPr>
        <p:spPr>
          <a:xfrm>
            <a:off x="4332926" y="1539570"/>
            <a:ext cx="1006231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800" dirty="0">
                <a:solidFill>
                  <a:schemeClr val="bg1"/>
                </a:solidFill>
              </a:rPr>
              <a:t>图解普林斯顿</a:t>
            </a:r>
            <a:endParaRPr lang="en-US" altLang="zh-CN" sz="11800" dirty="0">
              <a:solidFill>
                <a:schemeClr val="bg1"/>
              </a:solidFill>
            </a:endParaRPr>
          </a:p>
          <a:p>
            <a:pPr algn="ctr"/>
            <a:r>
              <a:rPr lang="zh-CN" altLang="en-US" sz="11800" dirty="0">
                <a:solidFill>
                  <a:schemeClr val="bg1"/>
                </a:solidFill>
              </a:rPr>
              <a:t>微积分读本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31F8D70-5337-46CF-A9C7-471776EEF1AD}"/>
              </a:ext>
            </a:extLst>
          </p:cNvPr>
          <p:cNvGrpSpPr/>
          <p:nvPr/>
        </p:nvGrpSpPr>
        <p:grpSpPr>
          <a:xfrm>
            <a:off x="6134805" y="6108925"/>
            <a:ext cx="3778122" cy="2060314"/>
            <a:chOff x="5885421" y="6025797"/>
            <a:chExt cx="3725251" cy="203102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423D844-4E63-473B-9D63-A05E0DB90AF4}"/>
                </a:ext>
              </a:extLst>
            </p:cNvPr>
            <p:cNvGrpSpPr/>
            <p:nvPr/>
          </p:nvGrpSpPr>
          <p:grpSpPr>
            <a:xfrm>
              <a:off x="5885421" y="6025797"/>
              <a:ext cx="3694997" cy="1227058"/>
              <a:chOff x="7603972" y="7852480"/>
              <a:chExt cx="3520227" cy="1018351"/>
            </a:xfrm>
          </p:grpSpPr>
          <p:pic>
            <p:nvPicPr>
              <p:cNvPr id="7" name="Picture" descr="Picture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603972" y="7852480"/>
                <a:ext cx="3520227" cy="1018351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CF5F7F1-EAAD-4C34-A8C4-4B45BA376561}"/>
                  </a:ext>
                </a:extLst>
              </p:cNvPr>
              <p:cNvSpPr txBox="1"/>
              <p:nvPr/>
            </p:nvSpPr>
            <p:spPr>
              <a:xfrm>
                <a:off x="7840928" y="8094223"/>
                <a:ext cx="31110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由  </a:t>
                </a:r>
                <a:r>
                  <a:rPr lang="zh-CN" altLang="en-US" sz="2800" dirty="0">
                    <a:solidFill>
                      <a:schemeClr val="accent2">
                        <a:lumMod val="75000"/>
                      </a:schemeClr>
                    </a:solidFill>
                    <a:cs typeface="+mn-ea"/>
                    <a:sym typeface="+mn-lt"/>
                  </a:rPr>
                  <a:t>遇见数学 </a:t>
                </a:r>
                <a:r>
                  <a:rPr lang="zh-CN" altLang="en-US" sz="2000" dirty="0">
                    <a:solidFill>
                      <a:schemeClr val="bg1"/>
                    </a:solidFill>
                    <a:cs typeface="+mn-ea"/>
                    <a:sym typeface="+mn-lt"/>
                  </a:rPr>
                  <a:t>倾情制作</a:t>
                </a: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F99659C-9007-490F-A166-38EF4B66D0E3}"/>
                </a:ext>
              </a:extLst>
            </p:cNvPr>
            <p:cNvSpPr txBox="1"/>
            <p:nvPr/>
          </p:nvSpPr>
          <p:spPr>
            <a:xfrm>
              <a:off x="5885421" y="7533605"/>
              <a:ext cx="3725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微信公众号</a:t>
              </a:r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: MeetMath</a:t>
              </a: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形 7">
            <a:extLst>
              <a:ext uri="{FF2B5EF4-FFF2-40B4-BE49-F238E27FC236}">
                <a16:creationId xmlns:a16="http://schemas.microsoft.com/office/drawing/2014/main" id="{6811BD31-9D2E-4C3D-AB15-EF8352788F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96430" y="6130205"/>
            <a:ext cx="1926620" cy="19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32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3" name="08 完美球体的气球充气">
            <a:hlinkClick r:id="" action="ppaction://media"/>
            <a:extLst>
              <a:ext uri="{FF2B5EF4-FFF2-40B4-BE49-F238E27FC236}">
                <a16:creationId xmlns:a16="http://schemas.microsoft.com/office/drawing/2014/main" id="{918C61C4-23CD-4CF0-8545-A7ADC3917A1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075034" y="1300451"/>
            <a:ext cx="12137930" cy="86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4" name="08 两辆汽车间的距离的变化率">
            <a:hlinkClick r:id="" action="ppaction://media"/>
            <a:extLst>
              <a:ext uri="{FF2B5EF4-FFF2-40B4-BE49-F238E27FC236}">
                <a16:creationId xmlns:a16="http://schemas.microsoft.com/office/drawing/2014/main" id="{7D96DC7D-9544-430D-B590-2B98E340A28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558446" y="1139050"/>
            <a:ext cx="7353239" cy="858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9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091045"/>
            <a:ext cx="18287999" cy="12469090"/>
          </a:xfrm>
          <a:prstGeom prst="rect">
            <a:avLst/>
          </a:prstGeom>
        </p:spPr>
      </p:pic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5892" y="392959"/>
            <a:ext cx="12117321" cy="9501081"/>
          </a:xfrm>
          <a:prstGeom prst="rect">
            <a:avLst/>
          </a:prstGeom>
        </p:spPr>
      </p:pic>
      <p:pic>
        <p:nvPicPr>
          <p:cNvPr id="3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16091" y="2628289"/>
            <a:ext cx="12359699" cy="1882352"/>
          </a:xfrm>
          <a:prstGeom prst="rect">
            <a:avLst/>
          </a:prstGeom>
        </p:spPr>
      </p:pic>
      <p:pic>
        <p:nvPicPr>
          <p:cNvPr id="5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84552" y="4510641"/>
            <a:ext cx="2829633" cy="8185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7592A45-7F87-4C08-8E39-18363A1E80B0}"/>
              </a:ext>
            </a:extLst>
          </p:cNvPr>
          <p:cNvSpPr txBox="1"/>
          <p:nvPr/>
        </p:nvSpPr>
        <p:spPr>
          <a:xfrm>
            <a:off x="7533387" y="4627539"/>
            <a:ext cx="2280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</a:rPr>
              <a:t>遇见数学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27C333-8D84-4360-B9F2-C64D9DBF63F9}"/>
              </a:ext>
            </a:extLst>
          </p:cNvPr>
          <p:cNvSpPr txBox="1"/>
          <p:nvPr/>
        </p:nvSpPr>
        <p:spPr>
          <a:xfrm>
            <a:off x="6984552" y="8374505"/>
            <a:ext cx="5372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更多内容请关注微信公众号</a:t>
            </a: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: MeetMath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73C5D83D-6E35-4248-9455-DC55D2C6B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7036" y="5713639"/>
            <a:ext cx="2064663" cy="20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4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-1465118"/>
            <a:ext cx="18287999" cy="12469090"/>
          </a:xfrm>
          <a:prstGeom prst="rect">
            <a:avLst/>
          </a:prstGeom>
        </p:spPr>
      </p:pic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0540" y="518070"/>
            <a:ext cx="9014926" cy="85027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E1C203-4694-46D1-8445-6AF3EE0E1E76}"/>
              </a:ext>
            </a:extLst>
          </p:cNvPr>
          <p:cNvSpPr/>
          <p:nvPr/>
        </p:nvSpPr>
        <p:spPr>
          <a:xfrm>
            <a:off x="3585724" y="3435340"/>
            <a:ext cx="226291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16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6</a:t>
            </a:r>
            <a:endParaRPr lang="zh-CN" altLang="en-US" sz="216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A89D94-7437-499B-A916-BB738E6FFEB9}"/>
              </a:ext>
            </a:extLst>
          </p:cNvPr>
          <p:cNvSpPr/>
          <p:nvPr/>
        </p:nvSpPr>
        <p:spPr>
          <a:xfrm>
            <a:off x="5848643" y="4467058"/>
            <a:ext cx="9110187" cy="18774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6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求解微分问题</a:t>
            </a:r>
            <a:endParaRPr lang="zh-CN" altLang="en-US" sz="116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0982AF-4167-4EED-BF5B-8E8BBF71DAA5}"/>
              </a:ext>
            </a:extLst>
          </p:cNvPr>
          <p:cNvSpPr/>
          <p:nvPr/>
        </p:nvSpPr>
        <p:spPr>
          <a:xfrm>
            <a:off x="6129392" y="7397321"/>
            <a:ext cx="60292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学习一些能让求导变轻松的法则</a:t>
            </a:r>
            <a:endParaRPr lang="zh-CN" altLang="en-US" sz="24000" b="0" cap="none" spc="0" dirty="0">
              <a:ln w="0"/>
              <a:solidFill>
                <a:schemeClr val="bg1">
                  <a:lumMod val="9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7" name="06 求切线方程">
            <a:hlinkClick r:id="" action="ppaction://media"/>
            <a:extLst>
              <a:ext uri="{FF2B5EF4-FFF2-40B4-BE49-F238E27FC236}">
                <a16:creationId xmlns:a16="http://schemas.microsoft.com/office/drawing/2014/main" id="{E6B39F7C-F59C-4ACB-B476-926372DFFF9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662700" y="1043811"/>
            <a:ext cx="6962599" cy="819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6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3" name="06 导函数的图像">
            <a:hlinkClick r:id="" action="ppaction://media"/>
            <a:extLst>
              <a:ext uri="{FF2B5EF4-FFF2-40B4-BE49-F238E27FC236}">
                <a16:creationId xmlns:a16="http://schemas.microsoft.com/office/drawing/2014/main" id="{BD13762A-9714-42BD-92A6-AF02E7D85AF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633707" y="773799"/>
            <a:ext cx="11477785" cy="857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3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427018"/>
            <a:ext cx="18287999" cy="12469090"/>
          </a:xfrm>
          <a:prstGeom prst="rect">
            <a:avLst/>
          </a:prstGeom>
        </p:spPr>
      </p:pic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0540" y="518070"/>
            <a:ext cx="9014926" cy="85027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E1C203-4694-46D1-8445-6AF3EE0E1E76}"/>
              </a:ext>
            </a:extLst>
          </p:cNvPr>
          <p:cNvSpPr/>
          <p:nvPr/>
        </p:nvSpPr>
        <p:spPr>
          <a:xfrm>
            <a:off x="3585724" y="3435340"/>
            <a:ext cx="226291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16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</a:t>
            </a:r>
            <a:endParaRPr lang="zh-CN" altLang="en-US" sz="216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A89D94-7437-499B-A916-BB738E6FFEB9}"/>
              </a:ext>
            </a:extLst>
          </p:cNvPr>
          <p:cNvSpPr/>
          <p:nvPr/>
        </p:nvSpPr>
        <p:spPr>
          <a:xfrm>
            <a:off x="6047756" y="2696010"/>
            <a:ext cx="7622600" cy="36625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6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三角函数的</a:t>
            </a:r>
            <a:endParaRPr lang="en-US" altLang="zh-CN" sz="1160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16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极限和导数</a:t>
            </a:r>
            <a:endParaRPr lang="zh-CN" altLang="en-US" sz="116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71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3" name="07 sin(x)_x在0的极限">
            <a:hlinkClick r:id="" action="ppaction://media"/>
            <a:extLst>
              <a:ext uri="{FF2B5EF4-FFF2-40B4-BE49-F238E27FC236}">
                <a16:creationId xmlns:a16="http://schemas.microsoft.com/office/drawing/2014/main" id="{1E8DC6E4-A531-4736-9DAF-D7663D49B2B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806168" y="773799"/>
            <a:ext cx="9410349" cy="90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4" name="07 简谐振动">
            <a:hlinkClick r:id="" action="ppaction://media"/>
            <a:extLst>
              <a:ext uri="{FF2B5EF4-FFF2-40B4-BE49-F238E27FC236}">
                <a16:creationId xmlns:a16="http://schemas.microsoft.com/office/drawing/2014/main" id="{C2E92FCB-E803-4818-A30B-192A1C0C104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825406" y="773799"/>
            <a:ext cx="7723535" cy="902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2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 descr="Pictur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427018"/>
            <a:ext cx="18287999" cy="12469090"/>
          </a:xfrm>
          <a:prstGeom prst="rect">
            <a:avLst/>
          </a:prstGeom>
        </p:spPr>
      </p:pic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0540" y="518070"/>
            <a:ext cx="9014926" cy="85027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DE1C203-4694-46D1-8445-6AF3EE0E1E76}"/>
              </a:ext>
            </a:extLst>
          </p:cNvPr>
          <p:cNvSpPr/>
          <p:nvPr/>
        </p:nvSpPr>
        <p:spPr>
          <a:xfrm>
            <a:off x="3585724" y="3435340"/>
            <a:ext cx="226291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16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</a:t>
            </a:r>
            <a:endParaRPr lang="zh-CN" altLang="en-US" sz="216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A89D94-7437-499B-A916-BB738E6FFEB9}"/>
              </a:ext>
            </a:extLst>
          </p:cNvPr>
          <p:cNvSpPr/>
          <p:nvPr/>
        </p:nvSpPr>
        <p:spPr>
          <a:xfrm>
            <a:off x="5303963" y="2696010"/>
            <a:ext cx="9110186" cy="36625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16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隐函数求导和</a:t>
            </a:r>
            <a:endParaRPr lang="en-US" altLang="zh-CN" sz="1160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160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相关变化率</a:t>
            </a:r>
            <a:endParaRPr lang="zh-CN" altLang="en-US" sz="11600" b="0" cap="none" spc="0" dirty="0">
              <a:ln w="0"/>
              <a:solidFill>
                <a:schemeClr val="bg1">
                  <a:lumMod val="8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053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05107" y="-5054229"/>
            <a:ext cx="11477785" cy="11216926"/>
          </a:xfrm>
          <a:prstGeom prst="rect">
            <a:avLst/>
          </a:prstGeom>
        </p:spPr>
      </p:pic>
      <p:pic>
        <p:nvPicPr>
          <p:cNvPr id="12" name="Picture" descr="Pictur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90169" y="8954054"/>
            <a:ext cx="3597005" cy="559147"/>
          </a:xfrm>
          <a:prstGeom prst="rect">
            <a:avLst/>
          </a:prstGeom>
        </p:spPr>
      </p:pic>
      <p:pic>
        <p:nvPicPr>
          <p:cNvPr id="4" name="08 隐函数">
            <a:hlinkClick r:id="" action="ppaction://media"/>
            <a:extLst>
              <a:ext uri="{FF2B5EF4-FFF2-40B4-BE49-F238E27FC236}">
                <a16:creationId xmlns:a16="http://schemas.microsoft.com/office/drawing/2014/main" id="{0AD2CB2C-6FF0-4634-98F4-56D305A3BDC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342339" y="1457536"/>
            <a:ext cx="6184467" cy="805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4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56</Words>
  <Application>Microsoft Office PowerPoint</Application>
  <PresentationFormat>自定义</PresentationFormat>
  <Paragraphs>16</Paragraphs>
  <Slides>12</Slides>
  <Notes>1</Notes>
  <HiddenSlides>0</HiddenSlides>
  <MMClips>7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微软雅黑</vt:lpstr>
      <vt:lpstr>Arial</vt:lpstr>
      <vt:lpstr>Arial Black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李想</cp:lastModifiedBy>
  <cp:revision>44</cp:revision>
  <dcterms:modified xsi:type="dcterms:W3CDTF">2018-01-05T15:16:32Z</dcterms:modified>
</cp:coreProperties>
</file>