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3"/>
    <p:sldId id="375" r:id="rId4"/>
    <p:sldId id="314" r:id="rId5"/>
    <p:sldId id="400" r:id="rId6"/>
    <p:sldId id="399" r:id="rId8"/>
    <p:sldId id="425" r:id="rId9"/>
    <p:sldId id="401" r:id="rId10"/>
    <p:sldId id="402" r:id="rId11"/>
    <p:sldId id="427" r:id="rId12"/>
    <p:sldId id="428" r:id="rId13"/>
    <p:sldId id="429" r:id="rId14"/>
    <p:sldId id="430" r:id="rId15"/>
    <p:sldId id="43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获取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Element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的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source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属性值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(RESOURCE_ATTRIBUTE = "resource")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解析路径中的系统属性，如 "${user.dir}"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 判断资源路径 location 是绝对路径还是相对路径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3.1 以 classpath*: 或者 classpath: 开头的为绝对路径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3.2 能够通过该 location 构建出 java.net.URL 为绝对路径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3.3 根据 location 构造 java.net.URI 判断调用 #isAbsolute() 方法，判断是否为绝对路径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4. 如果 location 为绝对路径，则调用 #loadBeanDefinitions(String location, Set&lt;Resource&gt; actualResources)方法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4.1 获取 ResourceLoader 对象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4.2 根据不同的 ResourceLoader 执行不同的逻辑，主要是可能存在多个 Resource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4.3 都会回归到 XmlBeanDefinitionReader#loadBeanDefinitions(Resource... resources) 方法，所以这是一个递归的过程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4.4 获得到的 Resource 的对象或数组，都会添加到 actualResources中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5. 如果 location 是相对路径，则会根据相应的 Resource 计算出相对路径的 Resource 对象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5.1 若该 Resource 存在，则调用 XmlBeanDefinitionReader#loadBeanDefinitions() 方法，进行 BeanDefinition 加载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5.2 否则，构造一个绝对 location( 即 StringUtils.applyRelativePath(baseLocation, location) 处的代码)，并调用 #loadBeanDefinitions(String location, Set&lt;Resource&gt; actualResources) 方法，与绝对路径过程一样 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zh-CN"/>
              <a:t>1. 调用 BeanDefinitionParserDelegate#parseBeanDefinitionElement(Element ele, BeanDefinitionParserDelegate delegate) 方法，进行元素解析。</a:t>
            </a:r>
            <a:endParaRPr lang="en-US" altLang="zh-CN"/>
          </a:p>
          <a:p>
            <a:pPr algn="l"/>
            <a:r>
              <a:rPr lang="en-US" altLang="zh-CN"/>
              <a:t>    1.1 如果解析失败，则返回 null，错误由 ProblemReporter 处理。</a:t>
            </a:r>
            <a:endParaRPr lang="en-US" altLang="zh-CN"/>
          </a:p>
          <a:p>
            <a:pPr algn="l"/>
            <a:r>
              <a:rPr lang="en-US" altLang="zh-CN"/>
              <a:t>    1.2 如果解析成功，则返回 BeanDefinitionHolder 实例 bdHolder 。BeanDefinitionHolder 为持有 name 和 alias 的 BeanDefinitio</a:t>
            </a:r>
            <a:endParaRPr lang="en-US" altLang="zh-CN"/>
          </a:p>
          <a:p>
            <a:pPr algn="l"/>
            <a:r>
              <a:rPr lang="en-US" altLang="zh-CN"/>
              <a:t>2. 若实例 bdHolder 不为空，则调用 BeanDefinitionParserDelegate#decorateBeanDefinitionIfRequired(Element ele, BeanDefinitionHolder bdHolder) 方法，进行自定义标签处理</a:t>
            </a:r>
            <a:endParaRPr lang="en-US" altLang="zh-CN"/>
          </a:p>
          <a:p>
            <a:pPr algn="l"/>
            <a:r>
              <a:rPr lang="en-US" altLang="zh-CN"/>
              <a:t>3. 解析完成后，则调用 BeanDefinitionReaderUtils#registerBeanDefinition(BeanDefinitionHolder definitionHolder, BeanDefinitionRegistry registry) 方法，对 bdHolder 进行 BeanDefinition 的注册</a:t>
            </a:r>
            <a:endParaRPr lang="en-US" altLang="zh-CN"/>
          </a:p>
          <a:p>
            <a:pPr algn="l"/>
            <a:r>
              <a:rPr lang="en-US" altLang="zh-CN"/>
              <a:t>4. 发出响应事件，通知相关的监听器，完成 Bean 标签解析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7275" y="673100"/>
            <a:ext cx="8915400" cy="1915795"/>
          </a:xfrm>
        </p:spPr>
        <p:txBody>
          <a:bodyPr/>
          <a:lstStyle/>
          <a:p>
            <a:r>
              <a:rPr lang="en-US" dirty="0"/>
              <a:t>spring 理解之IOC</a:t>
            </a:r>
            <a:r>
              <a:rPr lang="zh-CN" altLang="en-US" dirty="0"/>
              <a:t>标签解析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0" y="3775075"/>
            <a:ext cx="8915400" cy="2600960"/>
          </a:xfrm>
        </p:spPr>
        <p:txBody>
          <a:bodyPr>
            <a:noAutofit/>
          </a:bodyPr>
          <a:lstStyle/>
          <a:p>
            <a:r>
              <a:rPr lang="en-US" dirty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dirty="0"/>
              <a:t>IoC</a:t>
            </a:r>
            <a:r>
              <a:rPr lang="zh-CN" dirty="0"/>
              <a:t>是</a:t>
            </a:r>
            <a:r>
              <a:rPr dirty="0"/>
              <a:t>Spring 最核心的概念</a:t>
            </a:r>
            <a:r>
              <a:rPr lang="zh-CN" dirty="0"/>
              <a:t>之一</a:t>
            </a:r>
            <a:r>
              <a:rPr lang="en-US" altLang="zh-CN" dirty="0"/>
              <a:t>, 全称为 Inversion of Control，翻译为 “控制反转”，它还有一个别名为 DI（Dependency Injection）,即依赖注入</a:t>
            </a:r>
            <a:r>
              <a:rPr lang="zh-CN" altLang="en-US" dirty="0"/>
              <a:t>。 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3425" y="608330"/>
            <a:ext cx="8911590" cy="568325"/>
          </a:xfrm>
        </p:spPr>
        <p:txBody>
          <a:bodyPr>
            <a:normAutofit fontScale="90000"/>
          </a:bodyPr>
          <a:p>
            <a:r>
              <a:rPr lang="zh-CN" altLang="en-US" sz="2800"/>
              <a:t>createBeanDefinition创建AbstractBeanDefinition 对象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785" y="1540510"/>
            <a:ext cx="4043680" cy="425831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通过BeanDefinitionReaderUtils</a:t>
            </a:r>
            <a:r>
              <a:rPr lang="en-US" altLang="zh-CN"/>
              <a:t>#</a:t>
            </a:r>
            <a:r>
              <a:rPr lang="zh-CN" altLang="en-US"/>
              <a:t>createBeanDefinition创建</a:t>
            </a:r>
            <a:r>
              <a:rPr lang="en-US" altLang="zh-CN"/>
              <a:t>A</a:t>
            </a:r>
            <a:r>
              <a:rPr lang="en-US" altLang="zh-CN"/>
              <a:t>bstractBeanDefinition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创建 GenericBeanDefinition 对象, </a:t>
            </a:r>
            <a:r>
              <a:rPr lang="zh-CN" altLang="en-US"/>
              <a:t>设置</a:t>
            </a:r>
            <a:r>
              <a:rPr lang="en-US" altLang="zh-CN"/>
              <a:t>parentName</a:t>
            </a:r>
            <a:r>
              <a:rPr lang="zh-CN" altLang="en-US"/>
              <a:t>属性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className</a:t>
            </a:r>
            <a:r>
              <a:rPr lang="zh-CN" altLang="en-US"/>
              <a:t>如果存在设置</a:t>
            </a:r>
            <a:r>
              <a:rPr lang="en-US" altLang="zh-CN"/>
              <a:t>beanClass</a:t>
            </a:r>
            <a:r>
              <a:rPr lang="zh-CN" altLang="en-US"/>
              <a:t>信息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返回</a:t>
            </a:r>
            <a:r>
              <a:rPr lang="en-US" altLang="zh-CN"/>
              <a:t>beanDefinition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3465" y="1052830"/>
            <a:ext cx="6236335" cy="5772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2790" y="499745"/>
            <a:ext cx="9345930" cy="800100"/>
          </a:xfrm>
        </p:spPr>
        <p:txBody>
          <a:bodyPr>
            <a:normAutofit/>
          </a:bodyPr>
          <a:p>
            <a:r>
              <a:rPr lang="zh-CN" altLang="en-US" sz="2800"/>
              <a:t>parseBeanDefinitionAttributes解析</a:t>
            </a:r>
            <a:r>
              <a:rPr lang="en-US" altLang="zh-CN" sz="2800"/>
              <a:t>bean</a:t>
            </a:r>
            <a:r>
              <a:rPr lang="zh-CN" altLang="en-US" sz="2800"/>
              <a:t>的各种属性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870" y="1299845"/>
            <a:ext cx="5440680" cy="49568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解析</a:t>
            </a:r>
            <a:r>
              <a:rPr lang="en-US" altLang="zh-CN"/>
              <a:t>scope</a:t>
            </a:r>
            <a:r>
              <a:rPr lang="zh-CN" altLang="en-US"/>
              <a:t>属性</a:t>
            </a:r>
            <a:r>
              <a:rPr lang="en-US" altLang="zh-CN"/>
              <a:t>, </a:t>
            </a:r>
            <a:r>
              <a:rPr lang="zh-CN" altLang="en-US"/>
              <a:t>如果配置的作用域是</a:t>
            </a:r>
            <a:r>
              <a:rPr lang="zh-CN" altLang="en-US">
                <a:solidFill>
                  <a:srgbClr val="FF0000"/>
                </a:solidFill>
              </a:rPr>
              <a:t>singleton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zh-CN" altLang="en-US">
                <a:solidFill>
                  <a:schemeClr val="tx1"/>
                </a:solidFill>
              </a:rPr>
              <a:t>抛出异常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abstract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3.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lazyInit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4.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autowire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5.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depends-on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6.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autowire-candidate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7.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primary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8.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init-method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9.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destory-method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10.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factory-method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11. </a:t>
            </a:r>
            <a:r>
              <a:rPr lang="zh-CN" altLang="en-US">
                <a:solidFill>
                  <a:schemeClr val="tx1"/>
                </a:solidFill>
              </a:rPr>
              <a:t>解析</a:t>
            </a:r>
            <a:r>
              <a:rPr lang="en-US" altLang="zh-CN">
                <a:solidFill>
                  <a:schemeClr val="tx1"/>
                </a:solidFill>
              </a:rPr>
              <a:t>factory-bean</a:t>
            </a:r>
            <a:r>
              <a:rPr lang="zh-CN" altLang="en-US">
                <a:solidFill>
                  <a:schemeClr val="tx1"/>
                </a:solidFill>
              </a:rPr>
              <a:t>属性</a:t>
            </a:r>
            <a:endParaRPr lang="zh-CN" altLang="en-US" u="heavy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u="heavy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155" y="1094740"/>
            <a:ext cx="4705985" cy="5646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8150" y="624205"/>
            <a:ext cx="9796145" cy="706755"/>
          </a:xfrm>
        </p:spPr>
        <p:txBody>
          <a:bodyPr>
            <a:normAutofit/>
          </a:bodyPr>
          <a:p>
            <a:r>
              <a:rPr lang="zh-CN" altLang="en-US" sz="2800"/>
              <a:t>对子元素</a:t>
            </a:r>
            <a:r>
              <a:rPr lang="en-US" altLang="zh-CN" sz="2800"/>
              <a:t>meta</a:t>
            </a:r>
            <a:r>
              <a:rPr lang="zh-CN" altLang="en-US" sz="2800"/>
              <a:t>、</a:t>
            </a:r>
            <a:r>
              <a:rPr lang="en-US" altLang="zh-CN" sz="2800"/>
              <a:t>lookup-method</a:t>
            </a:r>
            <a:r>
              <a:rPr lang="zh-CN" altLang="en-US" sz="2800"/>
              <a:t>、</a:t>
            </a:r>
            <a:r>
              <a:rPr lang="en-US" altLang="zh-CN" sz="2800"/>
              <a:t>replace-method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0" y="2133600"/>
            <a:ext cx="9599295" cy="377761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1. &lt;meta&gt;: </a:t>
            </a:r>
            <a:r>
              <a:rPr lang="zh-CN" altLang="en-US"/>
              <a:t>元数据</a:t>
            </a:r>
            <a:r>
              <a:rPr lang="en-US" altLang="zh-CN"/>
              <a:t>, </a:t>
            </a:r>
            <a:r>
              <a:rPr lang="zh-CN" altLang="en-US"/>
              <a:t>其</a:t>
            </a:r>
            <a:r>
              <a:rPr lang="en-US" altLang="zh-CN"/>
              <a:t>所声明的 key 并不会在 Bean 中体现，只是一个额外的声明，当我们需要使用里面的信息时，通过调用 BeanDefinition 的 #getAttribute(String name) 方法来获取</a:t>
            </a:r>
            <a:r>
              <a:rPr lang="zh-CN" altLang="en-US"/>
              <a:t>。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AbstractBeanDefinition 继承 BeanMetadataAttributeAccessor 类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BeanMetadataAttributeAccessor 继承 AttributeAccessorSupport 类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&lt;lookup-method&gt;: Spring 动态改变 bean 里方法的实现。方法执行返回的对象，使用 Spring 内原有的这类对象替换，通过改变方法返回值来动态改变方法。内部实现为使用 cglib 方法，重新生成子类，重写配置的方法和返回对象，达到动态改变的效果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&lt;replace-method&gt; ：Spring 动态改变 bean 里方法的实现。需要改变的方法，使用 Spring 内原有其他类（需要继承接口org.springframework.beans.factory.support.MethodReplacer）的逻辑，替换这个方法。通过改变方法执行逻辑来动态改变方法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8150" y="624205"/>
            <a:ext cx="9796145" cy="706755"/>
          </a:xfrm>
        </p:spPr>
        <p:txBody>
          <a:bodyPr>
            <a:normAutofit/>
          </a:bodyPr>
          <a:p>
            <a:r>
              <a:rPr lang="zh-CN" altLang="en-US" sz="2800"/>
              <a:t>对子元素</a:t>
            </a:r>
            <a:r>
              <a:rPr sz="2800"/>
              <a:t>constructor-arg、property、qualifier</a:t>
            </a:r>
            <a:endParaRPr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0" y="2133600"/>
            <a:ext cx="9599295" cy="41192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1. &lt;</a:t>
            </a:r>
            <a:r>
              <a:rPr>
                <a:sym typeface="+mn-ea"/>
              </a:rPr>
              <a:t>constructor-arg</a:t>
            </a:r>
            <a:r>
              <a:rPr lang="en-US" altLang="zh-CN"/>
              <a:t>&gt; : </a:t>
            </a:r>
            <a:r>
              <a:t>遍历所有子元素</a:t>
            </a:r>
            <a:r>
              <a:rPr lang="en-US"/>
              <a:t>, </a:t>
            </a:r>
            <a:r>
              <a:rPr lang="zh-CN"/>
              <a:t>parseConstructorArgElements方法完成 constructor-arg 子元素的解析</a:t>
            </a:r>
            <a:endParaRPr 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构造 ConstructorArgumentEntry 对象并将其加入到 ParseState 队列中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调用 #parsePropertyValue(Element ele, BeanDefinition bd, String propertyName) 方法，解析 constructor-arg 子元素，返回结果值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根据解析的结果值，构造ConstructorArgumentValues.ValueHolder 实例对象，并将 type、name 设置到 ValueHolder 中</a:t>
            </a:r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将 ValueHolder 实例对象添加到 indexedArgumentValues 集合中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&lt;property &gt; : 对 property 子元素</a:t>
            </a:r>
            <a:r>
              <a:rPr lang="zh-CN" altLang="en-US"/>
              <a:t>进行</a:t>
            </a:r>
            <a:r>
              <a:rPr lang="en-US" altLang="zh-CN"/>
              <a:t>解析，Spring 调用 parsePropertyElements(Element beanEle, BeanDefinition bd) 方法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&lt;qualifier &gt; ：</a:t>
            </a:r>
            <a:r>
              <a:rPr lang="zh-CN" altLang="en-US"/>
              <a:t>实际场景用的比较少</a:t>
            </a:r>
            <a:r>
              <a:rPr lang="en-US" altLang="zh-CN"/>
              <a:t>, </a:t>
            </a:r>
            <a:r>
              <a:rPr lang="zh-CN" altLang="en-US"/>
              <a:t>暂不解析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254762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解析 import 标签</a:t>
            </a:r>
            <a:endParaRPr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24472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解析 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bean</a:t>
            </a:r>
            <a:r>
              <a:rPr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标签</a:t>
            </a:r>
            <a:endParaRPr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解析</a:t>
            </a:r>
            <a:r>
              <a:rPr lang="en-US" altLang="zh-CN" dirty="0"/>
              <a:t>import</a:t>
            </a:r>
            <a:r>
              <a:rPr lang="zh-CN" altLang="en-US" dirty="0"/>
              <a:t>标签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354580" y="2795905"/>
            <a:ext cx="8782685" cy="327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/>
              <a:t>1. import</a:t>
            </a:r>
            <a:r>
              <a:rPr lang="zh-CN" altLang="en-US" sz="2000" dirty="0"/>
              <a:t>标签</a:t>
            </a:r>
            <a:r>
              <a:rPr lang="zh-CN" altLang="en-US" sz="2000" dirty="0"/>
              <a:t>的意义</a:t>
            </a:r>
            <a:endParaRPr lang="zh-CN" altLang="en-US" sz="2000" dirty="0"/>
          </a:p>
          <a:p>
            <a:r>
              <a:rPr lang="en-US" altLang="zh-CN" sz="2000" dirty="0"/>
              <a:t>	</a:t>
            </a:r>
            <a:r>
              <a:rPr sz="2000" dirty="0"/>
              <a:t>工程比较大</a:t>
            </a:r>
            <a:r>
              <a:rPr lang="zh-CN" sz="2000" dirty="0"/>
              <a:t>时</a:t>
            </a:r>
            <a:r>
              <a:rPr lang="en-US" sz="2000" dirty="0"/>
              <a:t>, </a:t>
            </a:r>
            <a:r>
              <a:rPr lang="zh-CN" altLang="en-US" sz="2000" dirty="0"/>
              <a:t>如果</a:t>
            </a:r>
            <a:r>
              <a:rPr sz="2000" dirty="0">
                <a:sym typeface="+mn-ea"/>
              </a:rPr>
              <a:t>将所有的配置都放在一个 spring.xml 配置文件中</a:t>
            </a:r>
            <a:r>
              <a:rPr lang="en-US" sz="2000" dirty="0">
                <a:sym typeface="+mn-ea"/>
              </a:rPr>
              <a:t>, </a:t>
            </a:r>
            <a:r>
              <a:rPr sz="2000" dirty="0"/>
              <a:t>配置文件的维护</a:t>
            </a:r>
            <a:r>
              <a:rPr lang="zh-CN" sz="2000" dirty="0"/>
              <a:t>可能</a:t>
            </a:r>
            <a:r>
              <a:rPr sz="2000" dirty="0"/>
              <a:t>会</a:t>
            </a:r>
            <a:r>
              <a:rPr lang="zh-CN" sz="2000" dirty="0"/>
              <a:t>很</a:t>
            </a:r>
            <a:r>
              <a:rPr sz="2000" dirty="0"/>
              <a:t>恐怖，</a:t>
            </a:r>
            <a:r>
              <a:rPr lang="zh-CN" sz="2000" dirty="0"/>
              <a:t>为了解决这个问题， </a:t>
            </a:r>
            <a:r>
              <a:rPr lang="en-US" altLang="zh-CN" sz="2000" dirty="0"/>
              <a:t>Spring</a:t>
            </a:r>
            <a:r>
              <a:rPr lang="zh-CN" altLang="en-US" sz="2000" dirty="0"/>
              <a:t>引用</a:t>
            </a:r>
            <a:r>
              <a:rPr sz="2000" dirty="0"/>
              <a:t>import 标签导入其他模块的配置文件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/>
              <a:t>2. import</a:t>
            </a:r>
            <a:r>
              <a:rPr lang="zh-CN" altLang="en-US" sz="2000" dirty="0"/>
              <a:t>标签带来的益处</a:t>
            </a:r>
            <a:endParaRPr lang="zh-CN" altLang="en-US" sz="2000" dirty="0"/>
          </a:p>
          <a:p>
            <a:r>
              <a:rPr lang="en-US" altLang="zh-CN" sz="2000" dirty="0"/>
              <a:t>	2.1 如果有配置需要修改直接修改相应配置文件即可</a:t>
            </a:r>
            <a:endParaRPr lang="en-US" altLang="zh-CN" sz="2000" dirty="0"/>
          </a:p>
          <a:p>
            <a:r>
              <a:rPr lang="en-US" altLang="zh-CN" sz="2000" dirty="0"/>
              <a:t>	2.2 若有新的模块需要引入直接增加 import 即可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22350" y="1362075"/>
            <a:ext cx="6977380" cy="1315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dirty="0"/>
              <a:t>示例代码</a:t>
            </a:r>
            <a:endParaRPr lang="zh-CN" altLang="en-US" sz="2000" dirty="0"/>
          </a:p>
          <a:p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&lt;import resource="spring-student.xml"/&gt;</a:t>
            </a:r>
            <a:endParaRPr lang="en-US" altLang="zh-C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&lt;import resource="spring-student-dtd.xml"/&gt;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import</a:t>
            </a:r>
            <a:r>
              <a:rPr lang="zh-CN" altLang="en-US" dirty="0"/>
              <a:t>标签解析流程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1160145"/>
            <a:ext cx="11973560" cy="6165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import</a:t>
            </a:r>
            <a:r>
              <a:rPr lang="zh-CN" altLang="en-US" dirty="0">
                <a:sym typeface="+mn-ea"/>
              </a:rPr>
              <a:t>标签解析流程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340360" y="1903095"/>
            <a:ext cx="6362700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1. </a:t>
            </a:r>
            <a:r>
              <a:rPr lang="zh-CN" altLang="en-US" sz="2000" b="1" dirty="0">
                <a:solidFill>
                  <a:schemeClr val="tx1"/>
                </a:solidFill>
              </a:rPr>
              <a:t>获取</a:t>
            </a:r>
            <a:r>
              <a:rPr lang="en-US" altLang="zh-CN" sz="2000" b="1" dirty="0">
                <a:solidFill>
                  <a:schemeClr val="tx1"/>
                </a:solidFill>
              </a:rPr>
              <a:t>import</a:t>
            </a:r>
            <a:r>
              <a:rPr lang="zh-CN" altLang="en-US" sz="2000" b="1" dirty="0">
                <a:solidFill>
                  <a:schemeClr val="tx1"/>
                </a:solidFill>
              </a:rPr>
              <a:t>标签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</a:rPr>
              <a:t>获取</a:t>
            </a:r>
            <a:r>
              <a:rPr lang="en-US" altLang="zh-CN" sz="2000" b="1" dirty="0">
                <a:solidFill>
                  <a:schemeClr val="tx1"/>
                </a:solidFill>
              </a:rPr>
              <a:t>import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</a:rPr>
              <a:t>resource</a:t>
            </a:r>
            <a:r>
              <a:rPr lang="zh-CN" altLang="en-US" sz="2000" b="1" dirty="0">
                <a:solidFill>
                  <a:schemeClr val="tx1"/>
                </a:solidFill>
              </a:rPr>
              <a:t>属性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</a:rPr>
              <a:t>解析</a:t>
            </a:r>
            <a:r>
              <a:rPr lang="en-US" altLang="zh-CN" sz="2000" b="1" dirty="0">
                <a:solidFill>
                  <a:schemeClr val="tx1"/>
                </a:solidFill>
              </a:rPr>
              <a:t>resource</a:t>
            </a:r>
            <a:r>
              <a:rPr lang="zh-CN" altLang="en-US" sz="2000" b="1" dirty="0">
                <a:solidFill>
                  <a:schemeClr val="tx1"/>
                </a:solidFill>
              </a:rPr>
              <a:t>的系统属性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4. </a:t>
            </a:r>
            <a:r>
              <a:rPr lang="zh-CN" altLang="en-US" sz="2000" b="1" dirty="0">
                <a:solidFill>
                  <a:schemeClr val="tx1"/>
                </a:solidFill>
              </a:rPr>
              <a:t>解析后的</a:t>
            </a:r>
            <a:r>
              <a:rPr lang="en-US" altLang="zh-CN" sz="2000" b="1" dirty="0">
                <a:solidFill>
                  <a:schemeClr val="tx1"/>
                </a:solidFill>
              </a:rPr>
              <a:t>resource</a:t>
            </a:r>
            <a:r>
              <a:rPr lang="zh-CN" altLang="en-US" sz="2000" b="1" dirty="0">
                <a:solidFill>
                  <a:schemeClr val="tx1"/>
                </a:solidFill>
              </a:rPr>
              <a:t>是否是绝对路径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5. </a:t>
            </a:r>
            <a:r>
              <a:rPr lang="zh-CN" altLang="en-US" sz="2000" b="1" dirty="0">
                <a:solidFill>
                  <a:schemeClr val="tx1"/>
                </a:solidFill>
              </a:rPr>
              <a:t>如果是绝对路径则通过</a:t>
            </a:r>
            <a:r>
              <a:rPr lang="en-US" altLang="zh-CN" sz="2000" b="1" dirty="0">
                <a:solidFill>
                  <a:schemeClr val="tx1"/>
                </a:solidFill>
              </a:rPr>
              <a:t>xmlBeanDefinitionReader.loadBeanDefinition()</a:t>
            </a:r>
            <a:r>
              <a:rPr lang="zh-CN" altLang="en-US" sz="2000" b="1" dirty="0">
                <a:solidFill>
                  <a:schemeClr val="tx1"/>
                </a:solidFill>
              </a:rPr>
              <a:t>进行解析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6. </a:t>
            </a:r>
            <a:r>
              <a:rPr lang="zh-CN" altLang="en-US" sz="2000" b="1" dirty="0">
                <a:solidFill>
                  <a:schemeClr val="tx1"/>
                </a:solidFill>
              </a:rPr>
              <a:t>如果不是绝对路径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6.1 </a:t>
            </a:r>
            <a:r>
              <a:rPr lang="zh-CN" altLang="en-US" sz="2000" b="1" dirty="0">
                <a:solidFill>
                  <a:schemeClr val="tx1"/>
                </a:solidFill>
              </a:rPr>
              <a:t>如果</a:t>
            </a:r>
            <a:r>
              <a:rPr lang="en-US" altLang="zh-CN" sz="2000" b="1" dirty="0">
                <a:solidFill>
                  <a:schemeClr val="tx1"/>
                </a:solidFill>
              </a:rPr>
              <a:t>resource</a:t>
            </a:r>
            <a:r>
              <a:rPr lang="zh-CN" altLang="en-US" sz="2000" b="1" dirty="0">
                <a:solidFill>
                  <a:schemeClr val="tx1"/>
                </a:solidFill>
              </a:rPr>
              <a:t>存在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执行第五步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进行资源解析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6.2 </a:t>
            </a:r>
            <a:r>
              <a:rPr lang="zh-CN" altLang="en-US" sz="2000" b="1" dirty="0">
                <a:solidFill>
                  <a:schemeClr val="tx1"/>
                </a:solidFill>
              </a:rPr>
              <a:t>如果</a:t>
            </a:r>
            <a:r>
              <a:rPr lang="en-US" altLang="zh-CN" sz="2000" b="1" dirty="0">
                <a:solidFill>
                  <a:schemeClr val="tx1"/>
                </a:solidFill>
              </a:rPr>
              <a:t>resource</a:t>
            </a:r>
            <a:r>
              <a:rPr lang="zh-CN" altLang="en-US" sz="2000" b="1" dirty="0">
                <a:solidFill>
                  <a:schemeClr val="tx1"/>
                </a:solidFill>
              </a:rPr>
              <a:t>不存在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构造绝对路径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再执行第五步进行资源解析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5918200" y="557530"/>
            <a:ext cx="6753225" cy="5743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254762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解析 import 标签</a:t>
            </a:r>
            <a:endParaRPr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24472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解析 </a:t>
            </a:r>
            <a:r>
              <a:rPr 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bean</a:t>
            </a:r>
            <a:r>
              <a:rPr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标签</a:t>
            </a:r>
            <a:endParaRPr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+mn-ea"/>
              </a:rPr>
              <a:t>bean</a:t>
            </a:r>
            <a:r>
              <a:rPr lang="zh-CN" altLang="en-US" dirty="0">
                <a:sym typeface="+mn-ea"/>
              </a:rPr>
              <a:t>元素进行解析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一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565515" y="1676400"/>
            <a:ext cx="3600450" cy="423100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进行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bean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元素解析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如果解析成功返回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BeanDefinitionHolder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对象，该对象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为 name 和 alias 的 BeanDefinition 对象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进行自定义标签处理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进行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BeanDefinition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的注册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发送响应事件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通知相关的监听器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已完成该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bean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标签的解析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375" y="1362075"/>
            <a:ext cx="8737600" cy="5386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bean</a:t>
            </a:r>
            <a:r>
              <a:rPr lang="zh-CN" altLang="en-US" dirty="0"/>
              <a:t>元素进行解析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3550" y="1647190"/>
            <a:ext cx="5386070" cy="4786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. 解析 id、name 属性，确定 aliases 集合</a:t>
            </a:r>
            <a:endParaRPr lang="zh-CN" altLang="en-US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2. 检测 beanName 是否唯一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2.1 如果 id 不为空，则 beanName=id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2.2 如果 id 为空，但是 aliases 不空，则 beanName 为 aliases 的第一个元素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	2.3 如果两者都为空，则根据默认规则来设置 beanName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3. 调用parseBeanDefinitionElement(Element ele, String beanName, BeanDefinition containingBean) 方法，对属性进行解析并封装成 AbstractBeanDefinition 实例 beanDefinition</a:t>
            </a:r>
            <a:endParaRPr lang="en-US" altLang="zh-CN" sz="2000" dirty="0">
              <a:sym typeface="+mn-ea"/>
            </a:endParaRPr>
          </a:p>
          <a:p>
            <a:pPr algn="l"/>
            <a:r>
              <a:rPr lang="en-US" altLang="zh-CN" sz="2000" dirty="0">
                <a:sym typeface="+mn-ea"/>
              </a:rPr>
              <a:t>4. 根据所获取的信息（beanName、aliases、beanDefinition）构造 BeanDefinitionHolder 实例对象并返回</a:t>
            </a:r>
            <a:endParaRPr lang="en-US" altLang="zh-CN" sz="2000" dirty="0">
              <a:sym typeface="+mn-ea"/>
            </a:endParaRPr>
          </a:p>
          <a:p>
            <a:pPr algn="l"/>
            <a:endParaRPr lang="en-US" altLang="zh-CN" sz="2000" dirty="0">
              <a:sym typeface="+mn-ea"/>
            </a:endParaRPr>
          </a:p>
          <a:p>
            <a:pPr algn="l"/>
            <a:endParaRPr lang="en-US" altLang="zh-CN" sz="20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0995" y="125095"/>
            <a:ext cx="6797040" cy="6607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735" y="608330"/>
            <a:ext cx="8911590" cy="677545"/>
          </a:xfrm>
        </p:spPr>
        <p:txBody>
          <a:bodyPr>
            <a:normAutofit fontScale="90000"/>
          </a:bodyPr>
          <a:p>
            <a:r>
              <a:rPr lang="en-US" dirty="0">
                <a:sym typeface="+mn-ea"/>
              </a:rPr>
              <a:t>bean</a:t>
            </a:r>
            <a:r>
              <a:rPr lang="zh-CN" altLang="en-US" dirty="0">
                <a:sym typeface="+mn-ea"/>
              </a:rPr>
              <a:t>元素进行解析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3895" y="209550"/>
            <a:ext cx="6167755" cy="613537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071245" y="1971040"/>
            <a:ext cx="4592955" cy="45878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1. 创建用于承载属性的 AbstractBeanDefinition 实例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2. 解析默认 bean 的各种属性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3. 提取 description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4. 解析元数据 &lt;meta /&gt;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5. 解析 lookup-method 属性 &lt;lookup-method /&gt;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6.  解析 replaced-method 属性 &lt;replaced-method /&gt;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7. 解析构造函数参数 &lt;constructor-arg /&gt;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8. 解析 property 子元素 &lt;property /&gt;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9. 解析 qualifier 子元素 &lt;qualifier /&gt;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3144</Words>
  <Application>WPS 演示</Application>
  <PresentationFormat>宽屏</PresentationFormat>
  <Paragraphs>135</Paragraphs>
  <Slides>13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spring 理解之IOC资源加载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对子元素meta、lookup-method、replace-method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947</cp:revision>
  <dcterms:created xsi:type="dcterms:W3CDTF">2019-02-21T01:43:00Z</dcterms:created>
  <dcterms:modified xsi:type="dcterms:W3CDTF">2019-04-08T02:38:04Z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