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75" r:id="rId4"/>
    <p:sldId id="314" r:id="rId5"/>
    <p:sldId id="400" r:id="rId6"/>
    <p:sldId id="399" r:id="rId8"/>
    <p:sldId id="401" r:id="rId9"/>
    <p:sldId id="402" r:id="rId10"/>
    <p:sldId id="408" r:id="rId11"/>
    <p:sldId id="409" r:id="rId12"/>
    <p:sldId id="410" r:id="rId13"/>
    <p:sldId id="412" r:id="rId14"/>
    <p:sldId id="413" r:id="rId15"/>
    <p:sldId id="404" r:id="rId16"/>
    <p:sldId id="414" r:id="rId17"/>
    <p:sldId id="416" r:id="rId18"/>
    <p:sldId id="417" r:id="rId19"/>
    <p:sldId id="415" r:id="rId20"/>
    <p:sldId id="418" r:id="rId21"/>
    <p:sldId id="419" r:id="rId22"/>
    <p:sldId id="420" r:id="rId23"/>
    <p:sldId id="421" r:id="rId24"/>
    <p:sldId id="422" r:id="rId25"/>
    <p:sldId id="4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</a:t>
            </a:r>
            <a:r>
              <a:rPr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FileSystemResource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对文件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(File)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类型资源进行封装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从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 5.0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开始使用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NIO2.0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进行读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写交互。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ByteArrayResource  对字节数组提供的数据进行封装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InputStream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形式访问该类型资源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会构造一个相应的ByteArrayInputStream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UrlResource  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java.net.URL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内部实际时通过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进行操作。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ClassPathResource  通过给定的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ClassLoader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path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类型资源进行加载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InputStreamResource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将给定的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InputStream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作为一种资源进行处理的实现类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总结：</a:t>
            </a:r>
            <a:endParaRPr lang="zh-CN" altLang="en-US"/>
          </a:p>
          <a:p>
            <a:r>
              <a:rPr lang="en-US" altLang="zh-CN"/>
              <a:t>1.  </a:t>
            </a:r>
            <a:r>
              <a:rPr lang="zh-CN" altLang="en-US"/>
              <a:t>声明资源信息</a:t>
            </a:r>
            <a:r>
              <a:rPr lang="en-US" altLang="zh-CN"/>
              <a:t>, </a:t>
            </a:r>
            <a:r>
              <a:rPr lang="zh-CN" altLang="en-US"/>
              <a:t>比如 </a:t>
            </a:r>
            <a:r>
              <a:rPr lang="en-US" altLang="zh-CN"/>
              <a:t>new ClassPathResource(“filePath”)</a:t>
            </a:r>
            <a:endParaRPr lang="en-US" altLang="zh-CN"/>
          </a:p>
          <a:p>
            <a:r>
              <a:rPr lang="en-US" altLang="zh-CN"/>
              <a:t>2.  </a:t>
            </a:r>
            <a:r>
              <a:rPr lang="zh-CN" altLang="en-US"/>
              <a:t>声明</a:t>
            </a:r>
            <a:r>
              <a:rPr lang="en-US" altLang="zh-CN"/>
              <a:t>Reader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:new XmlBeanDefinitionReader()</a:t>
            </a:r>
            <a:endParaRPr lang="en-US" altLang="zh-CN"/>
          </a:p>
          <a:p>
            <a:r>
              <a:rPr lang="en-US" altLang="zh-CN"/>
              <a:t>3.  </a:t>
            </a:r>
            <a:r>
              <a:rPr lang="zh-CN" altLang="en-US"/>
              <a:t>通过</a:t>
            </a:r>
            <a:r>
              <a:rPr lang="en-US" altLang="zh-CN"/>
              <a:t>reader</a:t>
            </a:r>
            <a:r>
              <a:rPr lang="zh-CN" altLang="en-US"/>
              <a:t>的</a:t>
            </a:r>
            <a:r>
              <a:rPr lang="en-US" altLang="zh-CN"/>
              <a:t>loadBeanDefinition(resource)</a:t>
            </a:r>
            <a:r>
              <a:rPr lang="zh-CN" altLang="en-US"/>
              <a:t>进行资源解析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进行真正的解析前</a:t>
            </a:r>
            <a:r>
              <a:rPr lang="en-US" altLang="zh-CN"/>
              <a:t>, </a:t>
            </a:r>
            <a:r>
              <a:rPr lang="zh-CN" altLang="en-US"/>
              <a:t>获取</a:t>
            </a:r>
            <a:r>
              <a:rPr lang="en-US" altLang="zh-CN"/>
              <a:t>resolver</a:t>
            </a:r>
            <a:r>
              <a:rPr lang="zh-CN" altLang="en-US"/>
              <a:t>对象和</a:t>
            </a:r>
            <a:r>
              <a:rPr lang="en-US" altLang="zh-CN"/>
              <a:t>validateMode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     4.1 resolver</a:t>
            </a:r>
            <a:r>
              <a:rPr lang="zh-CN" altLang="en-US"/>
              <a:t>分为四类</a:t>
            </a:r>
            <a:endParaRPr lang="zh-CN" altLang="en-US"/>
          </a:p>
          <a:p>
            <a:r>
              <a:rPr lang="en-US" altLang="zh-CN"/>
              <a:t>     DelegatingEntit</a:t>
            </a:r>
            <a:r>
              <a:rPr lang="en-US" altLang="zh-CN">
                <a:solidFill>
                  <a:srgbClr val="FF0000"/>
                </a:solidFill>
              </a:rPr>
              <a:t>yResolv</a:t>
            </a:r>
            <a:r>
              <a:rPr lang="en-US" altLang="zh-CN"/>
              <a:t>er, BeansDtdResolver , PluggableSchemaResolver,  ResourceEntityResolver</a:t>
            </a:r>
            <a:endParaRPr lang="en-US" altLang="zh-CN"/>
          </a:p>
          <a:p>
            <a:r>
              <a:rPr lang="en-US" altLang="zh-CN"/>
              <a:t>     4.2 EntityResolver </a:t>
            </a:r>
            <a:r>
              <a:rPr lang="zh-CN" altLang="en-US"/>
              <a:t>作用</a:t>
            </a:r>
            <a:endParaRPr lang="zh-CN" altLang="en-US"/>
          </a:p>
          <a:p>
            <a:r>
              <a:rPr lang="zh-CN" altLang="en-US"/>
              <a:t>      如果 SAX 应用程序需要实现自定义处理外部实体，则必须实现此接口并使用 setEntityResolver 方法向SAX 驱动器注册一个实例。也就是说，对于解析一个XML，SAX 首先读取该 XML 文档上的声明，根据声明去寻找相应的 DTD 定义，以便对文档进行一个验证</a:t>
            </a:r>
            <a:endParaRPr lang="zh-CN" altLang="en-US"/>
          </a:p>
          <a:p>
            <a:r>
              <a:rPr lang="en-US" altLang="zh-CN"/>
              <a:t>     4.3 validateMode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 b="1" dirty="0">
                <a:sym typeface="+mn-ea"/>
              </a:rPr>
              <a:t>XmlValidationModeDetector.VALIDATION_DTD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b="1" dirty="0">
                <a:sym typeface="+mn-ea"/>
              </a:rPr>
              <a:t>XmlValidationModeDetector.VALIDATION_XSD</a:t>
            </a:r>
            <a:endParaRPr lang="en-US" altLang="zh-CN" b="1" dirty="0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 b="1" dirty="0">
                <a:sym typeface="+mn-ea"/>
              </a:rPr>
              <a:t>1. DefaultResourceLoader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2. ClassRelativeResourceLoader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3. FileSystemResourceLoader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4. ResourcePatternResolver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5. PathMatchingResourcePatternResolver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代码示例输出结果</a:t>
            </a:r>
            <a:r>
              <a:rPr lang="en-US" altLang="zh-CN"/>
              <a:t>: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fileResource1 is FileSystemResource:false</a:t>
            </a:r>
            <a:endParaRPr lang="zh-CN" altLang="en-US"/>
          </a:p>
          <a:p>
            <a:r>
              <a:rPr lang="zh-CN" altLang="en-US"/>
              <a:t>fileResource2 is ClassPathResource:true</a:t>
            </a:r>
            <a:endParaRPr lang="zh-CN" altLang="en-US"/>
          </a:p>
          <a:p>
            <a:r>
              <a:rPr lang="zh-CN" altLang="en-US"/>
              <a:t>urlResource1 is UrlResource:true</a:t>
            </a:r>
            <a:endParaRPr lang="zh-CN" altLang="en-US"/>
          </a:p>
          <a:p>
            <a:r>
              <a:rPr lang="zh-CN" altLang="en-US"/>
              <a:t>urlResource1 is urlResource:true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XSD 验证模式</a:t>
            </a:r>
            <a:endParaRPr lang="zh-CN" altLang="en-US"/>
          </a:p>
          <a:p>
            <a:r>
              <a:rPr lang="zh-CN" altLang="en-US"/>
              <a:t>        publicId：null</a:t>
            </a:r>
            <a:endParaRPr lang="zh-CN" altLang="en-US"/>
          </a:p>
          <a:p>
            <a:r>
              <a:rPr lang="zh-CN" altLang="en-US"/>
              <a:t>        systemId：http://www.springframework.org/schema/beans/spring-beans.xsd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DTD 验证模式</a:t>
            </a:r>
            <a:endParaRPr lang="zh-CN" altLang="en-US"/>
          </a:p>
          <a:p>
            <a:r>
              <a:rPr lang="zh-CN" altLang="en-US"/>
              <a:t>        publicId：-//SPRING//DTD BEAN 2.0//EN</a:t>
            </a:r>
            <a:endParaRPr lang="zh-CN" altLang="en-US"/>
          </a:p>
          <a:p>
            <a:r>
              <a:rPr lang="zh-CN" altLang="en-US"/>
              <a:t>        systemId：http://www.springframework.org/dtd/spring-beans.dtd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XSD 验证模式</a:t>
            </a:r>
            <a:endParaRPr lang="zh-CN" altLang="en-US"/>
          </a:p>
          <a:p>
            <a:r>
              <a:rPr lang="zh-CN" altLang="en-US"/>
              <a:t>        publicId：null</a:t>
            </a:r>
            <a:endParaRPr lang="zh-CN" altLang="en-US"/>
          </a:p>
          <a:p>
            <a:r>
              <a:rPr lang="zh-CN" altLang="en-US"/>
              <a:t>        systemId：http://www.springframework.org/schema/beans/spring-beans.xsd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DTD 验证模式</a:t>
            </a:r>
            <a:endParaRPr lang="zh-CN" altLang="en-US"/>
          </a:p>
          <a:p>
            <a:r>
              <a:rPr lang="zh-CN" altLang="en-US"/>
              <a:t>        publicId：-//SPRING//DTD BEAN 2.0//EN</a:t>
            </a:r>
            <a:endParaRPr lang="zh-CN" altLang="en-US"/>
          </a:p>
          <a:p>
            <a:r>
              <a:rPr lang="zh-CN" altLang="en-US"/>
              <a:t>        systemId：http://www.springframework.org/dtd/spring-beans.dtd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XSD 验证模式</a:t>
            </a:r>
            <a:endParaRPr lang="zh-CN" altLang="en-US"/>
          </a:p>
          <a:p>
            <a:r>
              <a:rPr lang="zh-CN" altLang="en-US"/>
              <a:t>        publicId：null</a:t>
            </a:r>
            <a:endParaRPr lang="zh-CN" altLang="en-US"/>
          </a:p>
          <a:p>
            <a:r>
              <a:rPr lang="zh-CN" altLang="en-US"/>
              <a:t>        systemId：http://www.springframework.org/schema/beans/spring-beans.xsd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DTD 验证模式</a:t>
            </a:r>
            <a:endParaRPr lang="zh-CN" altLang="en-US"/>
          </a:p>
          <a:p>
            <a:r>
              <a:rPr lang="zh-CN" altLang="en-US"/>
              <a:t>        publicId：-//SPRING//DTD BEAN 2.0//EN</a:t>
            </a:r>
            <a:endParaRPr lang="zh-CN" altLang="en-US"/>
          </a:p>
          <a:p>
            <a:r>
              <a:rPr lang="zh-CN" altLang="en-US"/>
              <a:t>        systemId：http://www.springframework.org/dtd/spring-beans.dtd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7275" y="673100"/>
            <a:ext cx="8915400" cy="1915795"/>
          </a:xfrm>
        </p:spPr>
        <p:txBody>
          <a:bodyPr/>
          <a:lstStyle/>
          <a:p>
            <a:r>
              <a:rPr lang="en-US" dirty="0"/>
              <a:t>spring 理解之IOC资源加载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0" y="3775075"/>
            <a:ext cx="8915400" cy="2600960"/>
          </a:xfrm>
        </p:spPr>
        <p:txBody>
          <a:bodyPr>
            <a:noAutofit/>
          </a:bodyPr>
          <a:lstStyle/>
          <a:p>
            <a:r>
              <a:rPr lang="en-US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dirty="0"/>
              <a:t>IoC</a:t>
            </a:r>
            <a:r>
              <a:rPr lang="zh-CN" dirty="0"/>
              <a:t>是</a:t>
            </a:r>
            <a:r>
              <a:rPr dirty="0"/>
              <a:t>Spring 最核心的概念</a:t>
            </a:r>
            <a:r>
              <a:rPr lang="zh-CN" dirty="0"/>
              <a:t>之一</a:t>
            </a:r>
            <a:r>
              <a:rPr lang="en-US" altLang="zh-CN" dirty="0"/>
              <a:t>, 全称为 Inversion of Control，翻译为 “控制反转”，它还有一个别名为 DI（Dependency Injection）,即依赖注入</a:t>
            </a:r>
            <a:r>
              <a:rPr lang="zh-CN" altLang="en-US" dirty="0"/>
              <a:t>。 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PathMatchingResourcePatternResolver</a:t>
            </a:r>
            <a:endParaRPr 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4155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功能扩展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扩展</a:t>
            </a:r>
            <a:r>
              <a:rPr lang="en-US" altLang="zh-CN" sz="2000" dirty="0">
                <a:sym typeface="+mn-ea"/>
              </a:rPr>
              <a:t>Default</a:t>
            </a:r>
            <a:r>
              <a:rPr lang="en-US" sz="2000" dirty="0">
                <a:sym typeface="+mn-ea"/>
              </a:rPr>
              <a:t>ResourceLoader</a:t>
            </a:r>
            <a:r>
              <a:rPr sz="2000" dirty="0">
                <a:sym typeface="+mn-ea"/>
              </a:rPr>
              <a:t>支持根据指定的资源路径匹配模式每次返回</a:t>
            </a:r>
            <a:r>
              <a:rPr sz="2000" b="1" dirty="0">
                <a:sym typeface="+mn-ea"/>
              </a:rPr>
              <a:t>多个</a:t>
            </a:r>
            <a:r>
              <a:rPr sz="2000" dirty="0">
                <a:sym typeface="+mn-ea"/>
              </a:rPr>
              <a:t> Resource 实例</a:t>
            </a:r>
            <a:r>
              <a:rPr lang="en-US" sz="2000" dirty="0">
                <a:sym typeface="+mn-ea"/>
              </a:rPr>
              <a:t>, </a:t>
            </a:r>
            <a:endParaRPr lang="en-US" sz="2000" dirty="0">
              <a:sym typeface="+mn-ea"/>
            </a:endParaRPr>
          </a:p>
          <a:p>
            <a:pPr algn="l"/>
            <a:r>
              <a:rPr lang="en-US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获取</a:t>
            </a:r>
            <a:r>
              <a:rPr lang="en-US" altLang="zh-CN" sz="2000" dirty="0">
                <a:sym typeface="+mn-ea"/>
              </a:rPr>
              <a:t>Resource</a:t>
            </a:r>
            <a:r>
              <a:rPr lang="zh-CN" altLang="en-US" sz="2000" dirty="0">
                <a:sym typeface="+mn-ea"/>
              </a:rPr>
              <a:t>的方式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2.1 </a:t>
            </a:r>
            <a:r>
              <a:rPr lang="zh-CN" altLang="en-US" sz="2000" dirty="0">
                <a:sym typeface="+mn-ea"/>
              </a:rPr>
              <a:t>通过多次调用</a:t>
            </a:r>
            <a:r>
              <a:rPr lang="en-US" altLang="zh-CN" sz="2000" dirty="0">
                <a:sym typeface="+mn-ea"/>
              </a:rPr>
              <a:t>getResource(String location), </a:t>
            </a:r>
            <a:r>
              <a:rPr lang="zh-CN" altLang="en-US" sz="2000" dirty="0">
                <a:sym typeface="+mn-ea"/>
              </a:rPr>
              <a:t>每次返回一个</a:t>
            </a:r>
            <a:r>
              <a:rPr lang="en-US" altLang="zh-CN" sz="2000" dirty="0">
                <a:sym typeface="+mn-ea"/>
              </a:rPr>
              <a:t>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2.2 </a:t>
            </a:r>
            <a:r>
              <a:rPr lang="zh-CN" altLang="en-US" sz="2000" dirty="0">
                <a:sym typeface="+mn-ea"/>
              </a:rPr>
              <a:t>调用</a:t>
            </a:r>
            <a:r>
              <a:rPr lang="en-US" sz="2000" dirty="0">
                <a:sym typeface="+mn-ea"/>
              </a:rPr>
              <a:t>ResourcePatternResolver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getResources(String locationPattern), </a:t>
            </a:r>
            <a:r>
              <a:rPr lang="zh-CN" altLang="en-US" sz="2000" dirty="0">
                <a:sym typeface="+mn-ea"/>
              </a:rPr>
              <a:t>按照匹配规则返回多个</a:t>
            </a:r>
            <a:r>
              <a:rPr lang="en-US" altLang="zh-CN" sz="2000" dirty="0">
                <a:sym typeface="+mn-ea"/>
              </a:rPr>
              <a:t>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3. </a:t>
            </a:r>
            <a:r>
              <a:rPr lang="zh-CN" altLang="en-US" sz="2000" dirty="0">
                <a:sym typeface="+mn-ea"/>
              </a:rPr>
              <a:t>支持的匹配协议规则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3.1 </a:t>
            </a:r>
            <a:r>
              <a:rPr lang="zh-CN" altLang="en-US" sz="2000" dirty="0">
                <a:sym typeface="+mn-ea"/>
              </a:rPr>
              <a:t>新增新的协议 </a:t>
            </a:r>
            <a:r>
              <a:rPr lang="en-US" altLang="zh-CN" sz="2000" dirty="0">
                <a:sym typeface="+mn-ea"/>
              </a:rPr>
              <a:t>“classpath*:”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String CLASSPATH_ALL_URL_PREFIX = "classpath*:";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3.2 Ant风格的路径匹配模式, </a:t>
            </a:r>
            <a:r>
              <a:rPr lang="zh-CN" altLang="en-US" sz="2000" dirty="0">
                <a:sym typeface="+mn-ea"/>
              </a:rPr>
              <a:t>比如</a:t>
            </a:r>
            <a:r>
              <a:rPr lang="en-US" altLang="zh-CN" sz="2000" dirty="0">
                <a:sym typeface="+mn-ea"/>
              </a:rPr>
              <a:t>: **/*.xml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4. </a:t>
            </a:r>
            <a:r>
              <a:rPr lang="zh-CN" altLang="en-US" sz="2000" dirty="0">
                <a:sym typeface="+mn-ea"/>
              </a:rPr>
              <a:t>加载多资源的规则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4.1 </a:t>
            </a:r>
            <a:r>
              <a:rPr lang="zh-CN" altLang="en-US" sz="2000" dirty="0">
                <a:sym typeface="+mn-ea"/>
              </a:rPr>
              <a:t>如果非</a:t>
            </a:r>
            <a:r>
              <a:rPr lang="en-US" altLang="zh-CN" sz="2000" dirty="0">
                <a:sym typeface="+mn-ea"/>
              </a:rPr>
              <a:t>”classpath*:”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且不包含通配符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直接通过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来实现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4.2 </a:t>
            </a:r>
            <a:r>
              <a:rPr lang="zh-CN" altLang="en-US" sz="2000" dirty="0">
                <a:sym typeface="+mn-ea"/>
              </a:rPr>
              <a:t>以</a:t>
            </a:r>
            <a:r>
              <a:rPr lang="en-US" altLang="zh-CN" sz="2000" dirty="0">
                <a:sym typeface="+mn-ea"/>
              </a:rPr>
              <a:t>”classpath*:”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且不包含通配符调用findAllClassPathResources</a:t>
            </a:r>
            <a:r>
              <a:rPr lang="en-US" altLang="zh-CN" sz="2000" dirty="0">
                <a:sym typeface="+mn-ea"/>
              </a:rPr>
              <a:t>(), </a:t>
            </a:r>
            <a:r>
              <a:rPr lang="zh-CN" altLang="en-US" sz="2000" dirty="0">
                <a:sym typeface="+mn-ea"/>
              </a:rPr>
              <a:t>查询</a:t>
            </a:r>
            <a:r>
              <a:rPr lang="en-US" altLang="zh-CN" sz="2000" dirty="0">
                <a:sym typeface="+mn-ea"/>
              </a:rPr>
              <a:t>classes</a:t>
            </a:r>
            <a:r>
              <a:rPr lang="zh-CN" altLang="en-US" sz="2000" dirty="0">
                <a:sym typeface="+mn-ea"/>
              </a:rPr>
              <a:t>路径和所有</a:t>
            </a:r>
            <a:r>
              <a:rPr lang="en-US" altLang="zh-CN" sz="2000" dirty="0">
                <a:sym typeface="+mn-ea"/>
              </a:rPr>
              <a:t>jar</a:t>
            </a:r>
            <a:r>
              <a:rPr lang="zh-CN" altLang="en-US" sz="2000" dirty="0">
                <a:sym typeface="+mn-ea"/>
              </a:rPr>
              <a:t>中包含的匹配资源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4.3 </a:t>
            </a:r>
            <a:r>
              <a:rPr lang="zh-CN" altLang="en-US" sz="2000" dirty="0">
                <a:sym typeface="+mn-ea"/>
              </a:rPr>
              <a:t>包含通配符时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调用findPathMatchingResources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方法进行资源加载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1</a:t>
            </a:r>
            <a:r>
              <a:rPr lang="zh-CN" altLang="en-US" sz="2000" dirty="0">
                <a:sym typeface="+mn-ea"/>
              </a:rPr>
              <a:t>）确定locationPattern对应目录下的所有资源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2</a:t>
            </a:r>
            <a:r>
              <a:rPr lang="zh-CN" altLang="en-US" sz="2000" dirty="0">
                <a:sym typeface="+mn-ea"/>
              </a:rPr>
              <a:t>）获得所有资源后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迭代匹配获取需要的资源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81785" y="5312410"/>
          <a:ext cx="853313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86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原路径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确定根路径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classpath*:test/cc*/spring-*.xml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classpath*:test/aa/spring-*.xml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classpath*:test/aa/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sym typeface="+mn-ea"/>
              </a:rPr>
              <a:t>小结</a:t>
            </a:r>
            <a:endParaRPr lang="zh-CN" alt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4349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Spring提供了Resource和ResourceLoader来统一抽象整个资源, 使得资源与资源的定位有了一个更加清晰的界限，并且提供了合适的 Default 类，使得自定义实现更加方便和清晰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AbstractResource 为 Resource 的默认抽象实现，它对 Resource 接口做了一个统一的实现，子类继承该类后只需要覆盖相应的方法即可，同时对于自定义的 Resource 我们也是继承该类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DefaultResourceLoader 同样是 ResourceLoader 的默认实现，在自定</a:t>
            </a:r>
            <a:r>
              <a:rPr lang="zh-CN" altLang="en-US" sz="2000" dirty="0">
                <a:sym typeface="+mn-ea"/>
              </a:rPr>
              <a:t>义</a:t>
            </a:r>
            <a:r>
              <a:rPr lang="en-US" altLang="zh-CN" sz="2000" dirty="0">
                <a:sym typeface="+mn-ea"/>
              </a:rPr>
              <a:t> ResourceLoader 的时候我们除了可以继承该类外还可以实现 ProtocolResolver 接口来实现自定资源加载协议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DefaultResourceLoader 每次只能返回单一的资源，所以 Spring 针对这个提供了另外一个接口 ResourcePatternResolver ，该接口提供了根据指定的 locationPattern 返回多个资源的策略。其子类 PathMatchingResourcePatternResolver 是一个集大成者的 ResourceLoader ，因为它</a:t>
            </a:r>
            <a:r>
              <a:rPr lang="zh-CN" altLang="en-US" sz="2000" dirty="0">
                <a:sym typeface="+mn-ea"/>
              </a:rPr>
              <a:t>既</a:t>
            </a:r>
            <a:r>
              <a:rPr lang="en-US" altLang="zh-CN" sz="2000" dirty="0">
                <a:sym typeface="+mn-ea"/>
              </a:rPr>
              <a:t>实现了 Resource getResource(String location) 方法，也实现了 Resource[] getResources(String locationPattern) 方法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62585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 统一资源加载策略</a:t>
            </a:r>
            <a:endParaRPr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430403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之加载BeanDefinition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69670" y="1625600"/>
            <a:ext cx="9999980" cy="1724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示例代码</a:t>
            </a:r>
            <a:r>
              <a:rPr lang="en-US" altLang="zh-CN" sz="2000" b="1" dirty="0">
                <a:sym typeface="+mn-ea"/>
              </a:rPr>
              <a:t>:</a:t>
            </a:r>
            <a:endParaRPr sz="2000" b="1" dirty="0">
              <a:sym typeface="+mn-ea"/>
            </a:endParaRPr>
          </a:p>
          <a:p>
            <a:pPr algn="l"/>
            <a:r>
              <a:rPr sz="2000" b="1" dirty="0">
                <a:sym typeface="+mn-ea"/>
              </a:rPr>
              <a:t>ClassPathResource resource = new ClassPathResource("bean.xml"); DefaultListableBeanFactory factory = new DefaultListableBeanFactory(); XmlBeanDefinitionReader reader = new XmlBeanDefinitionReader(factory); </a:t>
            </a:r>
            <a:endParaRPr sz="2000" b="1" dirty="0">
              <a:sym typeface="+mn-ea"/>
            </a:endParaRPr>
          </a:p>
          <a:p>
            <a:pPr algn="l"/>
            <a:r>
              <a:rPr sz="2000" b="1" dirty="0">
                <a:sym typeface="+mn-ea"/>
              </a:rPr>
              <a:t>reader.loadBeanDefinitions(resource);</a:t>
            </a:r>
            <a:endParaRPr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88110" y="4075430"/>
            <a:ext cx="9930130" cy="208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获取资源</a:t>
            </a:r>
            <a:r>
              <a:rPr lang="en-US" altLang="zh-CN" sz="2000" b="1" dirty="0">
                <a:sym typeface="+mn-ea"/>
              </a:rPr>
              <a:t>Resource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创建</a:t>
            </a:r>
            <a:r>
              <a:rPr lang="zh-CN" altLang="en-US" sz="2000" b="1" dirty="0">
                <a:sym typeface="+mn-ea"/>
              </a:rPr>
              <a:t> BeanFactory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根据新建的 BeanFactory 创建一个BeanDefinitionReader对象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该Reader为资源的解析器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4. </a:t>
            </a:r>
            <a:r>
              <a:rPr lang="zh-CN" altLang="en-US" sz="2000" b="1" dirty="0">
                <a:sym typeface="+mn-ea"/>
              </a:rPr>
              <a:t>装载资源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21300" y="1710690"/>
            <a:ext cx="6744335" cy="4171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整个过程主要分为三步</a:t>
            </a:r>
            <a:r>
              <a:rPr lang="en-US" altLang="zh-CN" sz="2000" b="1" dirty="0">
                <a:sym typeface="+mn-ea"/>
              </a:rPr>
              <a:t>: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资源定位</a:t>
            </a:r>
            <a:r>
              <a:rPr lang="en-US" altLang="zh-CN" sz="2000" b="1" dirty="0">
                <a:sym typeface="+mn-ea"/>
              </a:rPr>
              <a:t>:</a:t>
            </a:r>
            <a:r>
              <a:rPr lang="zh-CN" altLang="en-US" sz="2000" b="1" dirty="0">
                <a:sym typeface="+mn-ea"/>
              </a:rPr>
              <a:t>。</a:t>
            </a:r>
            <a:r>
              <a:rPr lang="zh-CN" altLang="en-US" sz="2000" b="1" dirty="0">
                <a:sym typeface="+mn-ea"/>
              </a:rPr>
              <a:t>通过</a:t>
            </a:r>
            <a:r>
              <a:rPr lang="en-US" altLang="zh-CN" sz="2000" b="1" dirty="0">
                <a:sym typeface="+mn-ea"/>
              </a:rPr>
              <a:t>ResourceLoader</a:t>
            </a:r>
            <a:r>
              <a:rPr lang="zh-CN" altLang="en-US" sz="2000" b="1" dirty="0">
                <a:sym typeface="+mn-ea"/>
              </a:rPr>
              <a:t>加载</a:t>
            </a:r>
            <a:r>
              <a:rPr lang="en-US" altLang="zh-CN" sz="2000" b="1" dirty="0">
                <a:sym typeface="+mn-ea"/>
              </a:rPr>
              <a:t>filePath</a:t>
            </a:r>
            <a:r>
              <a:rPr lang="zh-CN" altLang="en-US" sz="2000" b="1" dirty="0">
                <a:sym typeface="+mn-ea"/>
              </a:rPr>
              <a:t>对应的资源到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中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资源装载</a:t>
            </a:r>
            <a:r>
              <a:rPr lang="en-US" altLang="zh-CN" sz="2000" b="1" dirty="0">
                <a:sym typeface="+mn-ea"/>
              </a:rPr>
              <a:t>:</a:t>
            </a:r>
            <a:r>
              <a:rPr lang="zh-CN" altLang="en-US" sz="2000" b="1" dirty="0">
                <a:sym typeface="+mn-ea"/>
              </a:rPr>
              <a:t>。通过BeanDefinitionReader读取、解析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对应的资源信息到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中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2.1 </a:t>
            </a:r>
            <a:r>
              <a:rPr lang="zh-CN" altLang="en-US" sz="2000" b="1" dirty="0">
                <a:sym typeface="+mn-ea"/>
              </a:rPr>
              <a:t>BeanDefinitionReader读取并转换BeanDefinition的各个功能。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2.2 IOC</a:t>
            </a:r>
            <a:r>
              <a:rPr lang="zh-CN" altLang="en-US" sz="2000" b="1" dirty="0">
                <a:sym typeface="+mn-ea"/>
              </a:rPr>
              <a:t>容器内部维护的是一个</a:t>
            </a:r>
            <a:r>
              <a:rPr lang="en-US" altLang="zh-CN" sz="2000" b="1" dirty="0">
                <a:sym typeface="+mn-ea"/>
              </a:rPr>
              <a:t>HashMap, </a:t>
            </a:r>
            <a:r>
              <a:rPr lang="zh-CN" altLang="en-US" sz="2000" b="1" dirty="0">
                <a:sym typeface="+mn-ea"/>
              </a:rPr>
              <a:t>用于存储</a:t>
            </a:r>
            <a:r>
              <a:rPr lang="en-US" altLang="zh-CN" sz="2000" b="1" dirty="0">
                <a:sym typeface="+mn-ea"/>
              </a:rPr>
              <a:t>BeanDefinition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2.3 </a:t>
            </a:r>
            <a:r>
              <a:rPr lang="zh-CN" altLang="en-US" sz="2000" b="1" dirty="0">
                <a:sym typeface="+mn-ea"/>
              </a:rPr>
              <a:t>配置文件中每个</a:t>
            </a:r>
            <a:r>
              <a:rPr lang="en-US" altLang="zh-CN" sz="2000" b="1" dirty="0">
                <a:sym typeface="+mn-ea"/>
              </a:rPr>
              <a:t>&lt;bean&gt;</a:t>
            </a:r>
            <a:r>
              <a:rPr lang="zh-CN" altLang="en-US" sz="2000" b="1" dirty="0">
                <a:sym typeface="+mn-ea"/>
              </a:rPr>
              <a:t>对应一个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对象。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注册。</a:t>
            </a:r>
            <a:r>
              <a:rPr lang="zh-CN" altLang="en-US" sz="2000" b="1" dirty="0">
                <a:sym typeface="+mn-ea"/>
              </a:rPr>
              <a:t>通过BeanDefinitionRegistry将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注入到</a:t>
            </a:r>
            <a:r>
              <a:rPr lang="en-US" altLang="zh-CN" sz="2000" b="1" dirty="0">
                <a:sym typeface="+mn-ea"/>
              </a:rPr>
              <a:t>HashMap</a:t>
            </a:r>
            <a:r>
              <a:rPr lang="zh-CN" altLang="en-US" sz="2000" b="1" dirty="0">
                <a:sym typeface="+mn-ea"/>
              </a:rPr>
              <a:t>中</a:t>
            </a:r>
            <a:r>
              <a:rPr lang="en-US" altLang="zh-CN" sz="2000" b="1" dirty="0">
                <a:sym typeface="+mn-ea"/>
              </a:rPr>
              <a:t>, IOC</a:t>
            </a:r>
            <a:r>
              <a:rPr lang="zh-CN" altLang="en-US" sz="2000" b="1" dirty="0">
                <a:sym typeface="+mn-ea"/>
              </a:rPr>
              <a:t>就是通过这个</a:t>
            </a:r>
            <a:r>
              <a:rPr lang="en-US" altLang="zh-CN" sz="2000" b="1" dirty="0">
                <a:sym typeface="+mn-ea"/>
              </a:rPr>
              <a:t>HashMap</a:t>
            </a:r>
            <a:r>
              <a:rPr lang="zh-CN" altLang="en-US" sz="2000" b="1" dirty="0">
                <a:sym typeface="+mn-ea"/>
              </a:rPr>
              <a:t>维护这些</a:t>
            </a:r>
            <a:r>
              <a:rPr lang="en-US" altLang="zh-CN" sz="2000" b="1" dirty="0">
                <a:sym typeface="+mn-ea"/>
              </a:rPr>
              <a:t>BeanDefinition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3.1 </a:t>
            </a:r>
            <a:r>
              <a:rPr lang="zh-CN" altLang="en-US" sz="2000" b="1" dirty="0">
                <a:sym typeface="+mn-ea"/>
              </a:rPr>
              <a:t>容器初始化的时候没有完成依赖注入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而是</a:t>
            </a:r>
            <a:r>
              <a:rPr lang="zh-CN" altLang="en-US" sz="2000" b="1" dirty="0">
                <a:sym typeface="+mn-ea"/>
              </a:rPr>
              <a:t>在第一次调用</a:t>
            </a:r>
            <a:r>
              <a:rPr lang="en-US" altLang="zh-CN" sz="2000" b="1" dirty="0">
                <a:sym typeface="+mn-ea"/>
              </a:rPr>
              <a:t>getBean</a:t>
            </a:r>
            <a:r>
              <a:rPr lang="zh-CN" altLang="en-US" sz="2000" b="1" dirty="0">
                <a:sym typeface="+mn-ea"/>
              </a:rPr>
              <a:t>时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进行依赖注入的处理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3.2 </a:t>
            </a:r>
            <a:r>
              <a:rPr lang="zh-CN" altLang="en-US" sz="2000" b="1" dirty="0">
                <a:sym typeface="+mn-ea"/>
              </a:rPr>
              <a:t>设置</a:t>
            </a:r>
            <a:r>
              <a:rPr lang="en-US" altLang="zh-CN" sz="2000" b="1" dirty="0">
                <a:sym typeface="+mn-ea"/>
              </a:rPr>
              <a:t>lazyinit=false</a:t>
            </a:r>
            <a:r>
              <a:rPr lang="zh-CN" altLang="en-US" sz="2000" b="1" dirty="0">
                <a:sym typeface="+mn-ea"/>
              </a:rPr>
              <a:t>属性</a:t>
            </a:r>
            <a:r>
              <a:rPr lang="en-US" altLang="zh-CN" sz="2000" b="1" dirty="0">
                <a:sym typeface="+mn-ea"/>
              </a:rPr>
              <a:t>, Bean</a:t>
            </a:r>
            <a:r>
              <a:rPr lang="zh-CN" altLang="en-US" sz="2000" b="1" dirty="0">
                <a:sym typeface="+mn-ea"/>
              </a:rPr>
              <a:t>的依赖注入会在容器初始话的时候完成。</a:t>
            </a:r>
            <a:endParaRPr lang="zh-CN" altLang="en-US" sz="20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1508760"/>
            <a:ext cx="2733040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692275" y="5995670"/>
            <a:ext cx="9764395" cy="66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整个过程和上一页一致</a:t>
            </a:r>
            <a:endParaRPr lang="zh-CN" sz="20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362075"/>
            <a:ext cx="1077531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dirty="0"/>
              <a:t>资源加载核心</a:t>
            </a:r>
            <a:r>
              <a:rPr lang="zh-CN" dirty="0"/>
              <a:t>方法</a:t>
            </a:r>
            <a:endParaRPr 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9840" y="1823720"/>
            <a:ext cx="9427210" cy="277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loadBeanDefinitions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doLoadBeanDefinitions</a:t>
            </a:r>
            <a:endParaRPr lang="en-US" altLang="zh-CN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根据</a:t>
            </a:r>
            <a:r>
              <a:rPr lang="en-US" altLang="zh-CN" sz="1600" b="1" dirty="0">
                <a:sym typeface="+mn-ea"/>
              </a:rPr>
              <a:t>xml</a:t>
            </a:r>
            <a:r>
              <a:rPr lang="zh-CN" altLang="en-US" sz="1600" b="1" dirty="0">
                <a:sym typeface="+mn-ea"/>
              </a:rPr>
              <a:t>文件获取</a:t>
            </a:r>
            <a:r>
              <a:rPr lang="en-US" altLang="zh-CN" sz="1600" b="1" dirty="0">
                <a:sym typeface="+mn-ea"/>
              </a:rPr>
              <a:t>Doucument</a:t>
            </a:r>
            <a:r>
              <a:rPr lang="zh-CN" altLang="en-US" sz="1600" b="1" dirty="0">
                <a:sym typeface="+mn-ea"/>
              </a:rPr>
              <a:t>实例信息</a:t>
            </a:r>
            <a:endParaRPr lang="zh-CN" altLang="en-US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根据</a:t>
            </a:r>
            <a:r>
              <a:rPr lang="en-US" altLang="zh-CN" sz="1600" b="1" dirty="0">
                <a:sym typeface="+mn-ea"/>
              </a:rPr>
              <a:t>Doucument</a:t>
            </a:r>
            <a:r>
              <a:rPr lang="zh-CN" altLang="en-US" sz="1600" b="1" dirty="0">
                <a:sym typeface="+mn-ea"/>
              </a:rPr>
              <a:t>实例注册</a:t>
            </a:r>
            <a:r>
              <a:rPr lang="en-US" altLang="zh-CN" sz="1600" b="1" dirty="0">
                <a:sym typeface="+mn-ea"/>
              </a:rPr>
              <a:t>Bean</a:t>
            </a:r>
            <a:r>
              <a:rPr lang="zh-CN" altLang="en-US" sz="1600" b="1" dirty="0">
                <a:sym typeface="+mn-ea"/>
              </a:rPr>
              <a:t>信息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doLoadDocument</a:t>
            </a:r>
            <a:endParaRPr lang="en-US" altLang="zh-CN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获取自会顶资源</a:t>
            </a:r>
            <a:r>
              <a:rPr lang="en-US" altLang="zh-CN" sz="1600" b="1" dirty="0">
                <a:sym typeface="+mn-ea"/>
              </a:rPr>
              <a:t>xml</a:t>
            </a:r>
            <a:r>
              <a:rPr lang="zh-CN" altLang="en-US" sz="1600" b="1" dirty="0">
                <a:sym typeface="+mn-ea"/>
              </a:rPr>
              <a:t>的验证模式</a:t>
            </a:r>
            <a:endParaRPr lang="zh-CN" altLang="en-US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执行</a:t>
            </a:r>
            <a:r>
              <a:rPr lang="en-US" altLang="zh-CN" sz="1600" b="1" dirty="0">
                <a:sym typeface="+mn-ea"/>
              </a:rPr>
              <a:t>loaddocument</a:t>
            </a:r>
            <a:r>
              <a:rPr lang="zh-CN" altLang="en-US" sz="1600" b="1" dirty="0">
                <a:sym typeface="+mn-ea"/>
              </a:rPr>
              <a:t>获取</a:t>
            </a:r>
            <a:r>
              <a:rPr lang="en-US" altLang="zh-CN" sz="1600" b="1" dirty="0">
                <a:sym typeface="+mn-ea"/>
              </a:rPr>
              <a:t>XML Document</a:t>
            </a:r>
            <a:r>
              <a:rPr lang="zh-CN" altLang="en-US" sz="1600" b="1" dirty="0">
                <a:sym typeface="+mn-ea"/>
              </a:rPr>
              <a:t>实例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registerBeanDefinitions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dirty="0"/>
              <a:t>资源加载方法</a:t>
            </a:r>
            <a:r>
              <a:rPr lang="zh-CN" dirty="0"/>
              <a:t>loadBeanDefinitions</a:t>
            </a:r>
            <a:endParaRPr 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22045" y="4438650"/>
            <a:ext cx="9427210" cy="2014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为了保证</a:t>
            </a:r>
            <a:r>
              <a:rPr lang="zh-CN" altLang="en-US" sz="2000" b="1" dirty="0">
                <a:sym typeface="+mn-ea"/>
              </a:rPr>
              <a:t>内容读取的正确性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将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封装成</a:t>
            </a:r>
            <a:r>
              <a:rPr lang="en-US" altLang="zh-CN" sz="2000" b="1" dirty="0">
                <a:sym typeface="+mn-ea"/>
              </a:rPr>
              <a:t>EncodedResource</a:t>
            </a:r>
            <a:endParaRPr lang="en-US" altLang="zh-CN" sz="20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执行</a:t>
            </a:r>
            <a:r>
              <a:rPr lang="en-US" altLang="zh-CN" sz="2000" b="1" dirty="0">
                <a:sym typeface="+mn-ea"/>
              </a:rPr>
              <a:t>loadBeanDefinitions</a:t>
            </a:r>
            <a:r>
              <a:rPr lang="zh-CN" altLang="en-US" sz="2000" b="1" dirty="0">
                <a:sym typeface="+mn-ea"/>
              </a:rPr>
              <a:t>进行真正的逻辑实现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Note</a:t>
            </a:r>
            <a:r>
              <a:rPr lang="zh-CN" altLang="en-US" sz="2000" b="1" dirty="0">
                <a:sym typeface="+mn-ea"/>
              </a:rPr>
              <a:t>： 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1. </a:t>
            </a:r>
            <a:r>
              <a:rPr lang="zh-CN" altLang="en-US" sz="2000" b="1" dirty="0">
                <a:sym typeface="+mn-ea"/>
              </a:rPr>
              <a:t>需要避免资源在加载时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还没有加载完又加载自身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导致死循环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2. EncodeResource</a:t>
            </a:r>
            <a:r>
              <a:rPr lang="zh-CN" altLang="en-US" sz="2000" b="1" dirty="0">
                <a:sym typeface="+mn-ea"/>
              </a:rPr>
              <a:t>加载完后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需要从缓存中删除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3. </a:t>
            </a:r>
            <a:r>
              <a:rPr lang="zh-CN" altLang="en-US" sz="2000" b="1" dirty="0">
                <a:sym typeface="+mn-ea"/>
              </a:rPr>
              <a:t>资源加载顺序</a:t>
            </a:r>
            <a:r>
              <a:rPr lang="en-US" altLang="zh-CN" sz="2000" b="1" dirty="0">
                <a:sym typeface="+mn-ea"/>
              </a:rPr>
              <a:t>EncodedResource-&gt;Resource-&gt;InputStream-&gt;InputSource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69010" y="1614805"/>
            <a:ext cx="7983220" cy="1989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600" b="1" dirty="0">
                <a:sym typeface="+mn-ea"/>
              </a:rPr>
              <a:t>核心加载方法</a:t>
            </a:r>
            <a:r>
              <a:rPr lang="en-US" altLang="zh-CN" sz="1600" b="1" dirty="0">
                <a:sym typeface="+mn-ea"/>
              </a:rPr>
              <a:t>: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{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public int loadBeanDefinitions(Resource resource) throws BeanDefinitionStoreException {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	return loadBeanDefinitions(new EncodedResource(resource));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}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}</a:t>
            </a:r>
            <a:endParaRPr 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DTD</a:t>
            </a:r>
            <a:r>
              <a:rPr lang="zh-CN" altLang="en-US" dirty="0"/>
              <a:t>和</a:t>
            </a:r>
            <a:r>
              <a:rPr lang="en-US" altLang="zh-CN" dirty="0"/>
              <a:t>XSD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65530" y="4021455"/>
            <a:ext cx="9803765" cy="237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0" algn="l">
              <a:buFont typeface="Arial" panose="020B0604020202020204" pitchFamily="34" charset="0"/>
            </a:pPr>
            <a:r>
              <a:rPr lang="zh-CN" altLang="en-US" sz="2000" b="1" dirty="0">
                <a:sym typeface="+mn-ea"/>
              </a:rPr>
              <a:t>定义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XSD(XML Schemas Definition)XML Schema语言, 本身就是一个 XML文档，使用XML语法, </a:t>
            </a:r>
            <a:r>
              <a:rPr lang="zh-CN" altLang="en-US" sz="2000" b="1" dirty="0">
                <a:sym typeface="+mn-ea"/>
              </a:rPr>
              <a:t>可以方便解析</a:t>
            </a:r>
            <a:r>
              <a:rPr lang="en-US" altLang="zh-CN" sz="2000" b="1" dirty="0">
                <a:sym typeface="+mn-ea"/>
              </a:rPr>
              <a:t>XSD</a:t>
            </a:r>
            <a:r>
              <a:rPr lang="zh-CN" altLang="en-US" sz="2000" b="1" dirty="0">
                <a:sym typeface="+mn-ea"/>
              </a:rPr>
              <a:t>文件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zh-CN" altLang="en-US" sz="2000" b="1" dirty="0">
                <a:sym typeface="+mn-ea"/>
              </a:rPr>
              <a:t>优势</a:t>
            </a:r>
            <a:r>
              <a:rPr lang="en-US" altLang="zh-CN" sz="2000" b="1" dirty="0">
                <a:sym typeface="+mn-ea"/>
              </a:rPr>
              <a:t>: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1. XML Schema 基于 XML ，没有专门的语法。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2. XML Schema 可以象其他 XML 文件一样解析和处理。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3. XML Schema 比 DTD 提供了更丰富的数据类型。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4. XML Schema 提供可扩充的数据模型。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5. XML Schema 支持综合命名空间。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6. XML Schema 支持属性组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69010" y="1614805"/>
            <a:ext cx="8553450" cy="21424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600" b="1" dirty="0">
                <a:sym typeface="+mn-ea"/>
              </a:rPr>
              <a:t>定义</a:t>
            </a:r>
            <a:r>
              <a:rPr lang="en-US" altLang="zh-CN" sz="1600" b="1" dirty="0">
                <a:sym typeface="+mn-ea"/>
              </a:rPr>
              <a:t>: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DTD(Document Type Definition)</a:t>
            </a:r>
            <a:r>
              <a:rPr lang="zh-CN" altLang="en-US" sz="1600" b="1" dirty="0">
                <a:sym typeface="+mn-ea"/>
              </a:rPr>
              <a:t>是</a:t>
            </a:r>
            <a:r>
              <a:rPr lang="en-US" altLang="zh-CN" sz="1600" b="1" dirty="0">
                <a:sym typeface="+mn-ea"/>
              </a:rPr>
              <a:t>XML文件的验证机制,</a:t>
            </a:r>
            <a:r>
              <a:rPr lang="en-US" altLang="zh-CN" sz="1600" b="1" dirty="0">
                <a:sym typeface="+mn-ea"/>
              </a:rPr>
              <a:t>是一种保证 XML 文档格式正确的有效验证方式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>
                <a:sym typeface="+mn-ea"/>
              </a:rPr>
              <a:t>属于 XML 文件中组成的一部分</a:t>
            </a:r>
            <a:r>
              <a:rPr lang="zh-CN" altLang="en-US" sz="1600" b="1" dirty="0">
                <a:sym typeface="+mn-ea"/>
              </a:rPr>
              <a:t>。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zh-CN" altLang="en-US" sz="1600" b="1" dirty="0">
                <a:sym typeface="+mn-ea"/>
              </a:rPr>
              <a:t>缺陷</a:t>
            </a:r>
            <a:r>
              <a:rPr lang="en-US" altLang="zh-CN" sz="1600" b="1" dirty="0">
                <a:sym typeface="+mn-ea"/>
              </a:rPr>
              <a:t>: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1. 它没有使用 XML 格式，而是自己定义了一套格式，相对解析器的重用性较差；而且 DTD 的构建和访问没有标准的编程接口，因而解析器很难简单的解析 DTD 文档。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 DTD 对元素的类型限制较少；同时其他的约束力也叫弱。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3. DTD 扩展能力较差。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 基于正则表达式的 DTD 文档的描述能力有限</a:t>
            </a:r>
            <a:endParaRPr lang="en-US" altLang="zh-CN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+mn-ea"/>
              </a:rPr>
              <a:t>资源加载方法</a:t>
            </a:r>
            <a:r>
              <a:rPr lang="en-US" altLang="zh-CN" b="1" dirty="0">
                <a:sym typeface="+mn-ea"/>
              </a:rPr>
              <a:t>doLoadBeanDefinitions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57275" y="1751965"/>
            <a:ext cx="10222230" cy="453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b="1" dirty="0">
                <a:sym typeface="+mn-ea"/>
              </a:rPr>
              <a:t>处理流程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1. getValidationModeForResource(Resource resource) </a:t>
            </a:r>
            <a:r>
              <a:rPr lang="zh-CN" altLang="en-US" sz="1800" b="1" dirty="0">
                <a:sym typeface="+mn-ea"/>
              </a:rPr>
              <a:t>基于</a:t>
            </a:r>
            <a:r>
              <a:rPr lang="en-US" altLang="zh-CN" sz="1800" b="1" dirty="0">
                <a:sym typeface="+mn-ea"/>
              </a:rPr>
              <a:t>DTD/XSD</a:t>
            </a:r>
            <a:r>
              <a:rPr lang="zh-CN" altLang="en-US" sz="1800" b="1" dirty="0">
                <a:sym typeface="+mn-ea"/>
              </a:rPr>
              <a:t>获取指定资源的验证模式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</a:t>
            </a:r>
            <a:r>
              <a:rPr lang="zh-CN" altLang="en-US" sz="1800" b="1" dirty="0">
                <a:sym typeface="+mn-ea"/>
              </a:rPr>
              <a:t>核心方法</a:t>
            </a:r>
            <a:r>
              <a:rPr lang="en-US" altLang="zh-CN" sz="1800" b="1" dirty="0">
                <a:sym typeface="+mn-ea"/>
              </a:rPr>
              <a:t>: XmlValidationModeDetector#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detectValidationMode</a:t>
            </a:r>
            <a:r>
              <a:rPr lang="en-US" altLang="zh-CN" sz="1800" b="1" dirty="0">
                <a:sym typeface="+mn-ea"/>
              </a:rPr>
              <a:t>(InputStream inputStream)</a:t>
            </a:r>
            <a:r>
              <a:rPr lang="zh-CN" altLang="en-US" sz="1800" b="1" dirty="0">
                <a:sym typeface="+mn-ea"/>
              </a:rPr>
              <a:t>进行解析</a:t>
            </a:r>
            <a:endParaRPr lang="zh-CN" altLang="en-US" sz="1800" b="1" dirty="0">
              <a:sym typeface="+mn-ea"/>
            </a:endParaRPr>
          </a:p>
          <a:p>
            <a:pPr algn="l"/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loadDocument(InputStream is, EntityResolver, ErrorHandler eh, int validateMode, boolean namespaceAware) </a:t>
            </a:r>
            <a:r>
              <a:rPr lang="zh-CN" altLang="en-US" sz="1800" b="1" dirty="0">
                <a:sym typeface="+mn-ea"/>
              </a:rPr>
              <a:t>获取</a:t>
            </a:r>
            <a:r>
              <a:rPr lang="en-US" altLang="zh-CN" sz="1800" b="1" dirty="0">
                <a:sym typeface="+mn-ea"/>
              </a:rPr>
              <a:t>XMLDocument</a:t>
            </a:r>
            <a:r>
              <a:rPr lang="zh-CN" altLang="en-US" sz="1800" b="1" dirty="0">
                <a:sym typeface="+mn-ea"/>
              </a:rPr>
              <a:t>实例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registerBeanDefinitions(Document doc, Resource resource)</a:t>
            </a:r>
            <a:r>
              <a:rPr lang="zh-CN" altLang="en-US" sz="1800" b="1" dirty="0">
                <a:sym typeface="+mn-ea"/>
              </a:rPr>
              <a:t>根据获取的</a:t>
            </a:r>
            <a:r>
              <a:rPr lang="en-US" altLang="zh-CN" sz="1800" b="1" dirty="0">
                <a:sym typeface="+mn-ea"/>
              </a:rPr>
              <a:t>doc</a:t>
            </a:r>
            <a:r>
              <a:rPr lang="zh-CN" altLang="en-US" sz="1800" b="1" dirty="0">
                <a:sym typeface="+mn-ea"/>
              </a:rPr>
              <a:t>注册</a:t>
            </a:r>
            <a:r>
              <a:rPr lang="en-US" altLang="zh-CN" sz="1800" b="1" dirty="0">
                <a:sym typeface="+mn-ea"/>
              </a:rPr>
              <a:t>Bean</a:t>
            </a:r>
            <a:r>
              <a:rPr lang="zh-CN" altLang="en-US" sz="1800" b="1" dirty="0">
                <a:sym typeface="+mn-ea"/>
              </a:rPr>
              <a:t>信息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</a:t>
            </a:r>
            <a:r>
              <a:rPr lang="zh-CN" altLang="en-US" sz="1800" b="1" dirty="0">
                <a:sym typeface="+mn-ea"/>
              </a:rPr>
              <a:t>/**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 Indicates that DTD validation should be used.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*/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public static final int VALIDATION_DTD = XmlValidationModeDetector.VALIDATION_DTD;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/**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 Indicates that XSD validation should be used.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*/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public static final int VALIDATION_XSD = XmlValidationModeDetector.VALIDATION_XSD;</a:t>
            </a:r>
            <a:endParaRPr lang="zh-CN" altLang="en-US" sz="1800" b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62585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 统一资源加载策略</a:t>
            </a:r>
            <a:endParaRPr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43948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之加载 BeanDefinition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/>
              <a:t>获取校验模式方法</a:t>
            </a:r>
            <a:r>
              <a:rPr lang="zh-CN" altLang="en-US" dirty="0">
                <a:sym typeface="+mn-ea"/>
              </a:rPr>
              <a:t>detectValidationMode</a:t>
            </a:r>
            <a:r>
              <a:rPr lang="en-US" altLang="zh-CN" dirty="0">
                <a:sym typeface="+mn-ea"/>
              </a:rPr>
              <a:t>(DTD/XSD)</a:t>
            </a:r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13435" y="1661795"/>
            <a:ext cx="3880485" cy="4074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b="1" dirty="0">
                <a:sym typeface="+mn-ea"/>
              </a:rPr>
              <a:t>1. </a:t>
            </a:r>
            <a:r>
              <a:rPr lang="zh-CN" altLang="en-US" sz="1800" b="1" dirty="0">
                <a:sym typeface="+mn-ea"/>
              </a:rPr>
              <a:t>读取文件内容</a:t>
            </a:r>
            <a:r>
              <a:rPr lang="en-US" altLang="zh-CN" sz="1800" b="1" dirty="0">
                <a:sym typeface="+mn-ea"/>
              </a:rPr>
              <a:t>(</a:t>
            </a:r>
            <a:r>
              <a:rPr lang="zh-CN" altLang="en-US" sz="1800" b="1" dirty="0">
                <a:sym typeface="+mn-ea"/>
              </a:rPr>
              <a:t>按行读取</a:t>
            </a:r>
            <a:r>
              <a:rPr lang="en-US" altLang="zh-CN" sz="1800" b="1" dirty="0">
                <a:sym typeface="+mn-ea"/>
              </a:rPr>
              <a:t>)</a:t>
            </a:r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</a:t>
            </a:r>
            <a:r>
              <a:rPr lang="zh-CN" altLang="en-US" sz="1800" b="1" dirty="0">
                <a:sym typeface="+mn-ea"/>
              </a:rPr>
              <a:t>校验是否存在注释信息和</a:t>
            </a:r>
            <a:r>
              <a:rPr lang="en-US" altLang="zh-CN" sz="1800" b="1" dirty="0">
                <a:sym typeface="+mn-ea"/>
              </a:rPr>
              <a:t>incomment</a:t>
            </a:r>
            <a:r>
              <a:rPr lang="zh-CN" altLang="en-US" sz="1800" b="1" dirty="0">
                <a:sym typeface="+mn-ea"/>
              </a:rPr>
              <a:t>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</a:t>
            </a:r>
            <a:r>
              <a:rPr lang="zh-CN" altLang="en-US" sz="1800" b="1" dirty="0">
                <a:sym typeface="+mn-ea"/>
              </a:rPr>
              <a:t>校验hasDoctype信息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4. </a:t>
            </a:r>
            <a:r>
              <a:rPr lang="zh-CN" altLang="en-US" sz="1800" b="1" dirty="0">
                <a:sym typeface="+mn-ea"/>
              </a:rPr>
              <a:t>校验hasOpeningTag信息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5. </a:t>
            </a:r>
            <a:r>
              <a:rPr lang="zh-CN" altLang="en-US" sz="1800" b="1" dirty="0">
                <a:sym typeface="+mn-ea"/>
              </a:rPr>
              <a:t>根据isDtdValidated结果决定使用</a:t>
            </a:r>
            <a:r>
              <a:rPr lang="en-US" altLang="zh-CN" sz="1800" b="1" dirty="0">
                <a:sym typeface="+mn-ea"/>
              </a:rPr>
              <a:t>DTD</a:t>
            </a:r>
            <a:r>
              <a:rPr lang="zh-CN" altLang="en-US" sz="1800" b="1" dirty="0">
                <a:sym typeface="+mn-ea"/>
              </a:rPr>
              <a:t>或</a:t>
            </a:r>
            <a:r>
              <a:rPr lang="en-US" altLang="zh-CN" sz="1800" b="1" dirty="0">
                <a:sym typeface="+mn-ea"/>
              </a:rPr>
              <a:t>XSD</a:t>
            </a:r>
            <a:endParaRPr lang="en-US" altLang="zh-CN" sz="18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362075"/>
            <a:ext cx="7176135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dirty="0">
                <a:sym typeface="+mn-ea"/>
              </a:rPr>
              <a:t>Spring</a:t>
            </a:r>
            <a:r>
              <a:rPr lang="zh-CN" altLang="en-US" dirty="0">
                <a:sym typeface="+mn-ea"/>
              </a:rPr>
              <a:t>加载资源文件</a:t>
            </a:r>
            <a:r>
              <a:rPr lang="en-US" altLang="zh-CN" dirty="0">
                <a:sym typeface="+mn-ea"/>
              </a:rPr>
              <a:t>doLoadDocument</a:t>
            </a:r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20370" y="1901825"/>
            <a:ext cx="3880485" cy="4074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b="1" dirty="0">
                <a:sym typeface="+mn-ea"/>
              </a:rPr>
              <a:t>1. </a:t>
            </a:r>
            <a:r>
              <a:rPr lang="zh-CN" altLang="en-US" sz="1800" b="1" dirty="0">
                <a:sym typeface="+mn-ea"/>
              </a:rPr>
              <a:t>指定</a:t>
            </a:r>
            <a:r>
              <a:rPr lang="en-US" altLang="zh-CN" sz="1800" b="1" dirty="0">
                <a:sym typeface="+mn-ea"/>
              </a:rPr>
              <a:t>Resource</a:t>
            </a:r>
            <a:r>
              <a:rPr lang="zh-CN" altLang="en-US" sz="1800" b="1" dirty="0">
                <a:sym typeface="+mn-ea"/>
              </a:rPr>
              <a:t>文件的路径信息</a:t>
            </a:r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</a:t>
            </a:r>
            <a:r>
              <a:rPr lang="zh-CN" altLang="en-US" sz="1800" b="1" dirty="0">
                <a:sym typeface="+mn-ea"/>
              </a:rPr>
              <a:t>通过</a:t>
            </a:r>
            <a:r>
              <a:rPr lang="en-US" altLang="zh-CN" sz="1800" b="1" dirty="0">
                <a:sym typeface="+mn-ea"/>
              </a:rPr>
              <a:t>XmlBeanDefinitionReader</a:t>
            </a:r>
            <a:r>
              <a:rPr lang="zh-CN" altLang="en-US" sz="1800" b="1" dirty="0">
                <a:sym typeface="+mn-ea"/>
              </a:rPr>
              <a:t>的</a:t>
            </a:r>
            <a:r>
              <a:rPr lang="en-US" altLang="zh-CN" sz="1800" b="1" dirty="0">
                <a:sym typeface="+mn-ea"/>
              </a:rPr>
              <a:t>doLoadDocument</a:t>
            </a:r>
            <a:r>
              <a:rPr lang="zh-CN" altLang="en-US" sz="1800" b="1" dirty="0">
                <a:sym typeface="+mn-ea"/>
              </a:rPr>
              <a:t>方法解析</a:t>
            </a:r>
            <a:r>
              <a:rPr lang="en-US" altLang="zh-CN" sz="1800" b="1" dirty="0">
                <a:sym typeface="+mn-ea"/>
              </a:rPr>
              <a:t>Resource</a:t>
            </a:r>
            <a:r>
              <a:rPr lang="zh-CN" altLang="en-US" sz="1800" b="1" dirty="0">
                <a:sym typeface="+mn-ea"/>
              </a:rPr>
              <a:t>文件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</a:t>
            </a:r>
            <a:r>
              <a:rPr lang="zh-CN" altLang="en-US" sz="1800" b="1" dirty="0">
                <a:sym typeface="+mn-ea"/>
              </a:rPr>
              <a:t>通过getEntityResolver方法获得资源解析起</a:t>
            </a:r>
            <a:r>
              <a:rPr lang="en-US" altLang="zh-CN" sz="1800" b="1" dirty="0">
                <a:sym typeface="+mn-ea"/>
              </a:rPr>
              <a:t>resolver</a:t>
            </a:r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4, </a:t>
            </a:r>
            <a:r>
              <a:rPr lang="zh-CN" altLang="en-US" sz="1800" b="1" dirty="0">
                <a:sym typeface="+mn-ea"/>
              </a:rPr>
              <a:t>通过getValidationModeForResource方法获得资源文件属于</a:t>
            </a:r>
            <a:r>
              <a:rPr lang="en-US" altLang="zh-CN" sz="1800" b="1" dirty="0">
                <a:sym typeface="+mn-ea"/>
              </a:rPr>
              <a:t>DTD/XSD</a:t>
            </a:r>
            <a:r>
              <a:rPr lang="zh-CN" altLang="en-US" sz="1800" b="1" dirty="0">
                <a:sym typeface="+mn-ea"/>
              </a:rPr>
              <a:t>哪种方式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5. </a:t>
            </a:r>
            <a:r>
              <a:rPr lang="zh-CN" altLang="en-US" sz="1800" b="1" dirty="0">
                <a:sym typeface="+mn-ea"/>
              </a:rPr>
              <a:t>通过</a:t>
            </a:r>
            <a:r>
              <a:rPr lang="en-US" altLang="zh-CN" sz="1800" b="1" dirty="0">
                <a:sym typeface="+mn-ea"/>
              </a:rPr>
              <a:t>DocumentLoader</a:t>
            </a:r>
            <a:r>
              <a:rPr lang="zh-CN" altLang="en-US" sz="1800" b="1" dirty="0">
                <a:sym typeface="+mn-ea"/>
              </a:rPr>
              <a:t>的loadDocument方法进行文件的加载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6. </a:t>
            </a:r>
            <a:r>
              <a:rPr lang="zh-CN" altLang="en-US" sz="1800" b="1" dirty="0">
                <a:sym typeface="+mn-ea"/>
              </a:rPr>
              <a:t>创建</a:t>
            </a:r>
            <a:r>
              <a:rPr lang="en-US" altLang="zh-CN" sz="1800" b="1" dirty="0">
                <a:sym typeface="+mn-ea"/>
              </a:rPr>
              <a:t>DocumentBuilderFactory</a:t>
            </a:r>
            <a:r>
              <a:rPr lang="zh-CN" altLang="en-US" sz="1800" b="1" dirty="0">
                <a:sym typeface="+mn-ea"/>
              </a:rPr>
              <a:t>对象然后创建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DocumentBuilder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实际进行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parse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的类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&gt;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7. </a:t>
            </a:r>
            <a:r>
              <a:rPr lang="zh-CN" altLang="en-US" sz="1800" b="1" dirty="0">
                <a:solidFill>
                  <a:schemeClr val="tx1"/>
                </a:solidFill>
                <a:sym typeface="+mn-ea"/>
              </a:rPr>
              <a:t>执行</a:t>
            </a: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DocumentBuilder</a:t>
            </a:r>
            <a:r>
              <a:rPr lang="zh-CN" altLang="en-US" sz="1800" b="1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parse</a:t>
            </a:r>
            <a:r>
              <a:rPr lang="zh-CN" altLang="en-US" sz="1800" b="1" dirty="0">
                <a:solidFill>
                  <a:schemeClr val="tx1"/>
                </a:solidFill>
                <a:sym typeface="+mn-ea"/>
              </a:rPr>
              <a:t>方法进行解析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855" y="1209040"/>
            <a:ext cx="7541260" cy="54603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dirty="0">
                <a:sym typeface="+mn-ea"/>
              </a:rPr>
              <a:t>Spring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Bean</a:t>
            </a:r>
            <a:r>
              <a:rPr lang="zh-CN" altLang="en-US" dirty="0">
                <a:sym typeface="+mn-ea"/>
              </a:rPr>
              <a:t>信息</a:t>
            </a:r>
            <a:r>
              <a:rPr lang="en-US" altLang="zh-CN" dirty="0">
                <a:sym typeface="+mn-ea"/>
              </a:rPr>
              <a:t>registerBeanDefinition</a:t>
            </a:r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04190" y="1898015"/>
            <a:ext cx="4060825" cy="4338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b="1" dirty="0">
                <a:sym typeface="+mn-ea"/>
              </a:rPr>
              <a:t>1. </a:t>
            </a:r>
            <a:r>
              <a:rPr lang="zh-CN" altLang="en-US" sz="1800" b="1" dirty="0">
                <a:sym typeface="+mn-ea"/>
              </a:rPr>
              <a:t>通过</a:t>
            </a:r>
            <a:r>
              <a:rPr lang="en-US" altLang="zh-CN" sz="1800" b="1" dirty="0">
                <a:sym typeface="+mn-ea"/>
              </a:rPr>
              <a:t>loadDocument()</a:t>
            </a:r>
            <a:r>
              <a:rPr lang="zh-CN" altLang="en-US" sz="1800" b="1" dirty="0">
                <a:sym typeface="+mn-ea"/>
              </a:rPr>
              <a:t>加载</a:t>
            </a:r>
            <a:r>
              <a:rPr lang="en-US" altLang="zh-CN" sz="1800" b="1" dirty="0">
                <a:sym typeface="+mn-ea"/>
              </a:rPr>
              <a:t>Document</a:t>
            </a:r>
            <a:r>
              <a:rPr lang="zh-CN" altLang="en-US" sz="1800" b="1" dirty="0">
                <a:sym typeface="+mn-ea"/>
              </a:rPr>
              <a:t>之后</a:t>
            </a:r>
            <a:r>
              <a:rPr lang="en-US" altLang="zh-CN" sz="1800" b="1" dirty="0">
                <a:sym typeface="+mn-ea"/>
              </a:rPr>
              <a:t>, </a:t>
            </a:r>
            <a:r>
              <a:rPr lang="zh-CN" altLang="en-US" sz="1800" b="1" dirty="0">
                <a:sym typeface="+mn-ea"/>
              </a:rPr>
              <a:t>通过</a:t>
            </a:r>
            <a:r>
              <a:rPr lang="en-US" altLang="zh-CN" sz="1800" b="1" dirty="0">
                <a:sym typeface="+mn-ea"/>
              </a:rPr>
              <a:t>registerBeanDefinition</a:t>
            </a:r>
            <a:r>
              <a:rPr lang="zh-CN" altLang="en-US" sz="1800" b="1" dirty="0">
                <a:sym typeface="+mn-ea"/>
              </a:rPr>
              <a:t>方法进行注册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</a:t>
            </a:r>
            <a:r>
              <a:rPr lang="zh-CN" altLang="en-US" sz="1800" b="1" dirty="0">
                <a:sym typeface="+mn-ea"/>
              </a:rPr>
              <a:t>创建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DefaultBeanDefinitionDocumentReader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核心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z="1800" b="1" dirty="0">
                <a:sym typeface="+mn-ea"/>
              </a:rPr>
              <a:t>对象</a:t>
            </a:r>
            <a:r>
              <a:rPr lang="en-US" altLang="zh-CN" sz="1800" b="1" dirty="0">
                <a:sym typeface="+mn-ea"/>
              </a:rPr>
              <a:t>,</a:t>
            </a:r>
            <a:r>
              <a:rPr lang="zh-CN" altLang="en-US" sz="1800" b="1" dirty="0">
                <a:sym typeface="+mn-ea"/>
              </a:rPr>
              <a:t>通过doRegisterBeanDefinitions方法进行核心注册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</a:t>
            </a:r>
            <a:r>
              <a:rPr lang="zh-CN" altLang="en-US" sz="1800" b="1" dirty="0">
                <a:sym typeface="+mn-ea"/>
              </a:rPr>
              <a:t>创建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BeanDefinitionParserDelegate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核心</a:t>
            </a:r>
            <a:r>
              <a:rPr lang="en-US" altLang="zh-CN" sz="1800" b="1" dirty="0">
                <a:sym typeface="+mn-ea"/>
              </a:rPr>
              <a:t>)</a:t>
            </a:r>
            <a:r>
              <a:rPr lang="zh-CN" altLang="en-US" sz="1800" b="1" dirty="0">
                <a:sym typeface="+mn-ea"/>
              </a:rPr>
              <a:t>对象，后续处理自定义标签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4. </a:t>
            </a:r>
            <a:r>
              <a:rPr lang="zh-CN" altLang="en-US" sz="1800" b="1" dirty="0">
                <a:sym typeface="+mn-ea"/>
              </a:rPr>
              <a:t>解析标签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4.1 </a:t>
            </a:r>
            <a:r>
              <a:rPr lang="zh-CN" altLang="en-US" sz="1800" b="1" dirty="0">
                <a:sym typeface="+mn-ea"/>
              </a:rPr>
              <a:t>进行默认标签解析</a:t>
            </a:r>
            <a:r>
              <a:rPr lang="en-US" altLang="zh-CN" sz="1800" b="1" dirty="0">
                <a:sym typeface="+mn-ea"/>
              </a:rPr>
              <a:t>(import/alias/bean/beans)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4.2 </a:t>
            </a:r>
            <a:r>
              <a:rPr lang="zh-CN" altLang="en-US" sz="1800" b="1" dirty="0">
                <a:sym typeface="+mn-ea"/>
              </a:rPr>
              <a:t>进行自定义标签解析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NOte:</a:t>
            </a:r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preProcessXml(</a:t>
            </a:r>
            <a:r>
              <a:rPr lang="zh-CN" altLang="en-US" sz="1800" b="1" dirty="0">
                <a:sym typeface="+mn-ea"/>
              </a:rPr>
              <a:t>前置处理</a:t>
            </a:r>
            <a:r>
              <a:rPr lang="en-US" altLang="zh-CN" sz="1800" b="1" dirty="0">
                <a:sym typeface="+mn-ea"/>
              </a:rPr>
              <a:t>)/postProcessXml(</a:t>
            </a:r>
            <a:r>
              <a:rPr lang="zh-CN" altLang="en-US" sz="1800" b="1" dirty="0">
                <a:sym typeface="+mn-ea"/>
              </a:rPr>
              <a:t>后置处理</a:t>
            </a:r>
            <a:r>
              <a:rPr lang="en-US" altLang="zh-CN" sz="1800" b="1" dirty="0">
                <a:sym typeface="+mn-ea"/>
              </a:rPr>
              <a:t>)</a:t>
            </a:r>
            <a:r>
              <a:rPr lang="zh-CN" altLang="en-US" sz="1800" b="1" dirty="0">
                <a:sym typeface="+mn-ea"/>
              </a:rPr>
              <a:t>非核心</a:t>
            </a:r>
            <a:r>
              <a:rPr lang="en-US" altLang="zh-CN" sz="1800" b="1" dirty="0">
                <a:sym typeface="+mn-ea"/>
              </a:rPr>
              <a:t>, </a:t>
            </a:r>
            <a:r>
              <a:rPr lang="zh-CN" altLang="en-US" sz="1800" b="1" dirty="0">
                <a:sym typeface="+mn-ea"/>
              </a:rPr>
              <a:t>暂时不分析</a:t>
            </a:r>
            <a:endParaRPr lang="zh-CN" altLang="en-US" sz="18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236980"/>
            <a:ext cx="7727950" cy="5660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0375" y="596265"/>
            <a:ext cx="9300845" cy="669290"/>
          </a:xfrm>
        </p:spPr>
        <p:txBody>
          <a:bodyPr>
            <a:normAutofit fontScale="90000"/>
          </a:bodyPr>
          <a:p>
            <a:r>
              <a:rPr lang="en-US" altLang="zh-CN"/>
              <a:t>Spring Bean</a:t>
            </a:r>
            <a:r>
              <a:rPr lang="zh-CN" altLang="en-US"/>
              <a:t>注册总结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265555"/>
            <a:ext cx="1089977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统一资源 Resource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43025" y="1901190"/>
            <a:ext cx="8782685" cy="427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1. </a:t>
            </a:r>
            <a:r>
              <a:rPr lang="zh-CN" altLang="en-US" sz="2000" dirty="0"/>
              <a:t>资源定义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存在于网络、文件系统、应用程序中</a:t>
            </a:r>
            <a:r>
              <a:rPr lang="en-US" altLang="zh-CN" sz="2000" dirty="0"/>
              <a:t>, </a:t>
            </a:r>
            <a:r>
              <a:rPr lang="zh-CN" altLang="en-US" sz="2000" dirty="0"/>
              <a:t>以网络形式、文件形式、二进制形式存储的称为资源。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2. java.net.URL(Uniform Resource Locator)</a:t>
            </a:r>
            <a:r>
              <a:rPr lang="zh-CN" altLang="en-US" sz="2000" dirty="0"/>
              <a:t>统一资源定位器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弊端</a:t>
            </a:r>
            <a:r>
              <a:rPr lang="en-US" altLang="zh-CN" sz="2000" dirty="0"/>
              <a:t>: </a:t>
            </a:r>
            <a:r>
              <a:rPr lang="zh-CN" altLang="en-US" sz="2000" dirty="0"/>
              <a:t>只局限于网络形式发布的资源的查找和定位。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en-US" altLang="zh-CN" sz="2000" dirty="0">
                <a:solidFill>
                  <a:srgbClr val="FF0000"/>
                </a:solidFill>
              </a:rPr>
              <a:t>Spring</a:t>
            </a:r>
            <a:r>
              <a:rPr lang="zh-CN" altLang="en-US" sz="2000" dirty="0">
                <a:solidFill>
                  <a:srgbClr val="FF0000"/>
                </a:solidFill>
              </a:rPr>
              <a:t>资源加载策略</a:t>
            </a:r>
            <a:endParaRPr lang="zh-CN" altLang="en-US" sz="2000" dirty="0"/>
          </a:p>
          <a:p>
            <a:r>
              <a:rPr lang="en-US" altLang="zh-CN" sz="2000" dirty="0"/>
              <a:t>	3.1 </a:t>
            </a:r>
            <a:r>
              <a:rPr lang="zh-CN" altLang="en-US" sz="2000" dirty="0"/>
              <a:t>职能划分更清楚</a:t>
            </a:r>
            <a:r>
              <a:rPr lang="en-US" altLang="zh-CN" sz="2000" dirty="0"/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资源定义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资源加载</a:t>
            </a:r>
            <a:r>
              <a:rPr lang="zh-CN" altLang="en-US" sz="2000" dirty="0">
                <a:solidFill>
                  <a:schemeClr val="tx1"/>
                </a:solidFill>
              </a:rPr>
              <a:t>进行了</a:t>
            </a:r>
            <a:r>
              <a:rPr lang="zh-CN" altLang="en-US" sz="2000" dirty="0"/>
              <a:t>界限</a:t>
            </a:r>
            <a:endParaRPr lang="zh-CN" altLang="en-US" sz="2000" dirty="0"/>
          </a:p>
          <a:p>
            <a:r>
              <a:rPr lang="en-US" altLang="zh-CN" sz="2000" dirty="0"/>
              <a:t>	3.2 </a:t>
            </a:r>
            <a:r>
              <a:rPr lang="zh-CN" altLang="en-US" sz="2000" dirty="0"/>
              <a:t>统一的抽象</a:t>
            </a:r>
            <a:r>
              <a:rPr lang="en-US" altLang="zh-CN" sz="2000" dirty="0"/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统一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资源定义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资源加载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由抽象资源接口来定义客户端要对资源进行怎样的处理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/>
          </a:p>
          <a:p>
            <a:r>
              <a:rPr lang="en-US" altLang="zh-CN" sz="2000" dirty="0"/>
              <a:t>4. org.springframework.core.io.Resource</a:t>
            </a:r>
            <a:endParaRPr lang="en-US" altLang="zh-CN" sz="2000" dirty="0"/>
          </a:p>
          <a:p>
            <a:r>
              <a:rPr lang="en-US" altLang="zh-CN" sz="2000" dirty="0"/>
              <a:t>	Spring 框架所有资源的抽象和访问接口，它继承 org.springframework.core.io.InputStreamSource接口, 子类 AbstractResource 提供统一的默认实现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Resource</a:t>
            </a:r>
            <a:r>
              <a:rPr lang="zh-CN" altLang="en-US" dirty="0"/>
              <a:t>继承结构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859280" y="5330825"/>
            <a:ext cx="5850255" cy="148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FileSystemResource 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ByteArrayResource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ClassPathResource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InputStreamResource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362075"/>
            <a:ext cx="11298555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统一资源定位 ResourceLoader</a:t>
            </a:r>
            <a:endParaRPr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1002411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</a:rPr>
              <a:t>定义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定义资源加载器，应用于根据给定的资源文件地址，返回对应的 Resource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2. Resource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ResourceLoader</a:t>
            </a:r>
            <a:r>
              <a:rPr lang="zh-CN" altLang="en-US" sz="2000" b="1" dirty="0">
                <a:solidFill>
                  <a:schemeClr val="tx1"/>
                </a:solidFill>
              </a:rPr>
              <a:t>比较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Resource 定义了统一的资源, ResourceLoader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定义</a:t>
            </a:r>
            <a:r>
              <a:rPr lang="en-US" altLang="zh-CN" sz="2000" b="1" dirty="0">
                <a:solidFill>
                  <a:schemeClr val="tx1"/>
                </a:solidFill>
              </a:rPr>
              <a:t>统一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资源的加载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器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资源加载支持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的方式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3.1 URL</a:t>
            </a:r>
            <a:r>
              <a:rPr lang="zh-CN" altLang="en-US" sz="2000" b="1" dirty="0">
                <a:solidFill>
                  <a:schemeClr val="tx1"/>
                </a:solidFill>
              </a:rPr>
              <a:t>位置资源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 “file:c:/test.data”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3.2 ClassPath</a:t>
            </a:r>
            <a:r>
              <a:rPr lang="zh-CN" altLang="en-US" sz="2000" b="1" dirty="0">
                <a:solidFill>
                  <a:schemeClr val="tx1"/>
                </a:solidFill>
              </a:rPr>
              <a:t>位置资源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r>
              <a:rPr lang="en-US" altLang="zh-CN" sz="2000" b="1" dirty="0">
                <a:solidFill>
                  <a:schemeClr val="tx1"/>
                </a:solidFill>
              </a:rPr>
              <a:t>“classpath:test.data”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3.3 </a:t>
            </a:r>
            <a:r>
              <a:rPr lang="zh-CN" altLang="en-US" sz="2000" b="1" dirty="0">
                <a:solidFill>
                  <a:schemeClr val="tx1"/>
                </a:solidFill>
              </a:rPr>
              <a:t>相对路径资源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:“WEB-INF/test.data”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>
                <a:sym typeface="+mn-ea"/>
              </a:rPr>
              <a:t>ResourceLoader</a:t>
            </a:r>
            <a:r>
              <a:rPr lang="zh-CN" dirty="0">
                <a:sym typeface="+mn-ea"/>
              </a:rPr>
              <a:t>类继承结构</a:t>
            </a:r>
            <a:endParaRPr lang="zh-CN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64920" y="5076825"/>
            <a:ext cx="9415780" cy="189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1. DefaultResourceLoader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ClassRelativeResourceLoader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FileSystemResourceLoader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4. ResourcePatternResolver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5. PathMatchingResourcePatternResolver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362075"/>
            <a:ext cx="1082929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DefaultResourceLoader</a:t>
            </a:r>
            <a:endParaRPr 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99185" y="1662430"/>
            <a:ext cx="11048365" cy="478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. 构造函数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1.1 使用不带参数的构造函数时, 通过ClassUtils.getDefaultClassLoader();获取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1.2 使用带参的构造函数时, 通过Thread.currentThread.getContextLoader()获取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2. getResource方法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ResourceLoader中最核心的方法, 根据提供的location返回Resource, </a:t>
            </a:r>
            <a:r>
              <a:rPr lang="zh-CN" altLang="en-US" sz="2000" dirty="0">
                <a:sym typeface="+mn-ea"/>
              </a:rPr>
              <a:t>DefaultResourceLoader提供了对应的实现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2.1 </a:t>
            </a:r>
            <a:r>
              <a:rPr lang="zh-CN" altLang="en-US" sz="2000" dirty="0">
                <a:sym typeface="+mn-ea"/>
              </a:rPr>
              <a:t>首先</a:t>
            </a:r>
            <a:r>
              <a:rPr lang="zh-CN" altLang="en-US" sz="2000" dirty="0">
                <a:sym typeface="+mn-ea"/>
              </a:rPr>
              <a:t>通过ProtocolResolver来加载资源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2.2 </a:t>
            </a:r>
            <a:r>
              <a:rPr lang="zh-CN" altLang="en-US" sz="2000" dirty="0">
                <a:sym typeface="+mn-ea"/>
              </a:rPr>
              <a:t>其次如果</a:t>
            </a:r>
            <a:r>
              <a:rPr lang="en-US" altLang="zh-CN" sz="2000" dirty="0">
                <a:sym typeface="+mn-ea"/>
              </a:rPr>
              <a:t>location</a:t>
            </a:r>
            <a:r>
              <a:rPr lang="zh-CN" altLang="en-US" sz="2000" dirty="0">
                <a:sym typeface="+mn-ea"/>
              </a:rPr>
              <a:t>以</a:t>
            </a:r>
            <a:r>
              <a:rPr lang="en-US" altLang="zh-CN" sz="2000" dirty="0">
                <a:sym typeface="+mn-ea"/>
              </a:rPr>
              <a:t>“/”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构造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ClassPathContextResource </a:t>
            </a:r>
            <a:r>
              <a:rPr lang="en-US" altLang="zh-CN" sz="2000" dirty="0">
                <a:sym typeface="+mn-ea"/>
              </a:rPr>
              <a:t>类型资源并返回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2.3 </a:t>
            </a:r>
            <a:r>
              <a:rPr lang="zh-CN" altLang="en-US" sz="2000" dirty="0">
                <a:sym typeface="+mn-ea"/>
              </a:rPr>
              <a:t>再者如果location以 "classpath:" 开头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则构造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ClassPathResource 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2.4 </a:t>
            </a:r>
            <a:r>
              <a:rPr lang="zh-CN" altLang="en-US" sz="2000" dirty="0">
                <a:sym typeface="+mn-ea"/>
              </a:rPr>
              <a:t>再者如果为文件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则构造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FileUrlResource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2.5 </a:t>
            </a:r>
            <a:r>
              <a:rPr lang="zh-CN" altLang="en-US" sz="2000" dirty="0">
                <a:sym typeface="+mn-ea"/>
              </a:rPr>
              <a:t>最后如果为</a:t>
            </a:r>
            <a:r>
              <a:rPr lang="en-US" altLang="zh-CN" sz="2000" dirty="0">
                <a:sym typeface="+mn-ea"/>
              </a:rPr>
              <a:t>URL, </a:t>
            </a:r>
            <a:r>
              <a:rPr lang="zh-CN" altLang="en-US" sz="2000" dirty="0">
                <a:sym typeface="+mn-ea"/>
              </a:rPr>
              <a:t>则构造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UrlResource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2.6 </a:t>
            </a:r>
            <a:r>
              <a:rPr lang="zh-CN" altLang="en-US" sz="2000" dirty="0">
                <a:sym typeface="+mn-ea"/>
              </a:rPr>
              <a:t>最后如果抛出异常MalformedURLException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>
                <a:sym typeface="+mn-ea"/>
              </a:rPr>
              <a:t>构造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ClassPathContextResource </a:t>
            </a:r>
            <a:r>
              <a:rPr lang="en-US" altLang="zh-CN" sz="2000" dirty="0">
                <a:sym typeface="+mn-ea"/>
              </a:rPr>
              <a:t>类型资源并返回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3. ProtocolResolver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用户自定义协议资源解决策略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它允许用户自定义资源加载协议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而不需要继承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子类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4.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</a:t>
            </a:r>
            <a:r>
              <a:rPr lang="zh-CN" altLang="en-US" sz="2000" dirty="0">
                <a:sym typeface="+mn-ea"/>
              </a:rPr>
              <a:t>和自定义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区别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4.1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Resource, 只需要继承 AbstractResource 即可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4.2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ResourceLoader, </a:t>
            </a:r>
            <a:r>
              <a:rPr lang="en-US" altLang="zh-CN" sz="2000" dirty="0">
                <a:sym typeface="+mn-ea"/>
              </a:rPr>
              <a:t>实现 ProtocolResolver 接口, </a:t>
            </a:r>
            <a:r>
              <a:rPr lang="zh-CN" altLang="en-US" sz="2000" dirty="0">
                <a:sym typeface="+mn-ea"/>
              </a:rPr>
              <a:t>替代DefaultResourceLoader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FileSystemResourceLoader</a:t>
            </a:r>
            <a:endParaRPr 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00760" y="5093970"/>
            <a:ext cx="10544175" cy="163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. 核心方法或类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1.1 </a:t>
            </a:r>
            <a:r>
              <a:rPr lang="zh-CN" altLang="en-US" sz="2000" dirty="0">
                <a:sym typeface="+mn-ea"/>
              </a:rPr>
              <a:t>getResourceByPath</a:t>
            </a:r>
            <a:r>
              <a:rPr lang="en-US" altLang="zh-CN" sz="2000" dirty="0">
                <a:sym typeface="+mn-ea"/>
              </a:rPr>
              <a:t>()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1.2 </a:t>
            </a:r>
            <a:r>
              <a:rPr lang="en-US" altLang="zh-CN" sz="2000" dirty="0">
                <a:sym typeface="+mn-ea"/>
              </a:rPr>
              <a:t>FileSystemContextResource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覆写了getResourceByPath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用于创建并返回FileSystemContextResource的资源类型</a:t>
            </a:r>
            <a:r>
              <a:rPr lang="en-US" altLang="zh-CN" sz="2000" dirty="0">
                <a:sym typeface="+mn-ea"/>
              </a:rPr>
              <a:t> 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3418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dirty="0">
                <a:sym typeface="+mn-ea"/>
              </a:rPr>
              <a:t>示例代码</a:t>
            </a:r>
            <a:r>
              <a:rPr lang="en-US" altLang="zh-CN" sz="2000" dirty="0">
                <a:sym typeface="+mn-ea"/>
              </a:rPr>
              <a:t>: 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ResourceLoader resourceLoader = new DefaultResourceLoader();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fileResource1 = resourceLoader.getResource("D:/Users/chenming673/Documents/spark.txt");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System.out.println("fileResource1 is FileSystemResource:" + (fileResource1 instanceof FileSystemResource));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fileResource2 = resourceLoader.getResource("/Users/chenming673/Documents/spark.txt");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System.out.println("fileResource2 is ClassPathResource:" + (fileResource2 instanceof ClassPathResource));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urlResource1 = resourceLoader.getResource("file:/Users/chenming673/Documents/spark.txt");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System.out.println("urlResource1 is UrlResource:" + (urlResource1 instanceof UrlResource));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urlResource2 = resourceLoader.getResource("http://www.baidu.com");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System.out.println("urlResource1 is urlResource:" + (urlResource2 instanceof  UrlResource));</a:t>
            </a:r>
            <a:r>
              <a:rPr lang="en-US" altLang="zh-CN" sz="2000" dirty="0">
                <a:sym typeface="+mn-ea"/>
              </a:rPr>
              <a:t>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ClassRelativeResourceLoader</a:t>
            </a:r>
            <a:endParaRPr 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3418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FileSystemResourceLoader </a:t>
            </a:r>
            <a:r>
              <a:rPr lang="zh-CN" altLang="en-US" sz="2000" dirty="0">
                <a:sym typeface="+mn-ea"/>
              </a:rPr>
              <a:t>类似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覆写了getResourceByPath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用于创建并返回ClassRelativeContextResource的资源类型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ClassRelativeContextResource对象表示上下文相对路径, 具有从给定的class所在的路径下加载资源的能力 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参考地址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: https://blog.csdn.net/seasonsbin/article/details/80914911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7956</Words>
  <Application>WPS 演示</Application>
  <PresentationFormat>宽屏</PresentationFormat>
  <Paragraphs>294</Paragraphs>
  <Slides>23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丝状</vt:lpstr>
      <vt:lpstr>spring 理解之IOC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894</cp:revision>
  <dcterms:created xsi:type="dcterms:W3CDTF">2019-02-21T01:43:00Z</dcterms:created>
  <dcterms:modified xsi:type="dcterms:W3CDTF">2019-03-28T13:48:07Z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