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375" r:id="rId4"/>
    <p:sldId id="314" r:id="rId5"/>
    <p:sldId id="313" r:id="rId6"/>
    <p:sldId id="406" r:id="rId7"/>
    <p:sldId id="316" r:id="rId8"/>
    <p:sldId id="318" r:id="rId9"/>
    <p:sldId id="320" r:id="rId10"/>
    <p:sldId id="321" r:id="rId11"/>
    <p:sldId id="407" r:id="rId12"/>
    <p:sldId id="401" r:id="rId13"/>
    <p:sldId id="402" r:id="rId15"/>
    <p:sldId id="408" r:id="rId16"/>
    <p:sldId id="409" r:id="rId17"/>
    <p:sldId id="410" r:id="rId18"/>
    <p:sldId id="411" r:id="rId19"/>
    <p:sldId id="412" r:id="rId20"/>
    <p:sldId id="413" r:id="rId21"/>
    <p:sldId id="41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进一步初始化 ReferenceConfig 对象。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校验 ReferenceConfig 对象的配置项。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 ReferenceConfig 对象，生成 Dubbo URL 对象数组。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使用 Dubbo URL 对象，应用服务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StubProxyFactoryWrapper</a:t>
            </a:r>
            <a:r>
              <a:rPr lang="zh-CN" altLang="en-US"/>
              <a:t>实现了ProxyFactory接口</a:t>
            </a:r>
            <a:r>
              <a:rPr lang="en-US" altLang="zh-CN"/>
              <a:t>, </a:t>
            </a:r>
            <a:r>
              <a:rPr lang="zh-CN" altLang="en-US"/>
              <a:t>是JavassistProxyFactory包装类</a:t>
            </a:r>
            <a:r>
              <a:rPr lang="en-US" altLang="zh-CN"/>
              <a:t>(</a:t>
            </a:r>
            <a:r>
              <a:rPr lang="zh-CN" altLang="en-US"/>
              <a:t>包装器设计模式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通过包装器模式</a:t>
            </a:r>
            <a:r>
              <a:rPr lang="en-US" altLang="zh-CN"/>
              <a:t>, </a:t>
            </a:r>
            <a:r>
              <a:rPr lang="zh-CN" altLang="en-US"/>
              <a:t>内部会运用</a:t>
            </a:r>
            <a:r>
              <a:rPr lang="en-US" altLang="zh-CN"/>
              <a:t>dubbo SPI</a:t>
            </a:r>
            <a:r>
              <a:rPr lang="zh-CN" altLang="en-US"/>
              <a:t>，根据</a:t>
            </a:r>
            <a:r>
              <a:rPr lang="en-US" altLang="zh-CN"/>
              <a:t>URL</a:t>
            </a:r>
            <a:r>
              <a:rPr lang="zh-CN" altLang="en-US"/>
              <a:t>来获取对应匹配的拓展对象</a:t>
            </a:r>
            <a:r>
              <a:rPr lang="en-US" altLang="zh-CN"/>
              <a:t>, </a:t>
            </a:r>
            <a:r>
              <a:rPr lang="zh-CN" altLang="en-US"/>
              <a:t>创建</a:t>
            </a:r>
            <a:r>
              <a:rPr lang="en-US" altLang="zh-CN"/>
              <a:t>invoker</a:t>
            </a:r>
            <a:r>
              <a:rPr lang="zh-CN" altLang="en-US"/>
              <a:t>对象</a:t>
            </a:r>
            <a:r>
              <a:rPr lang="en-US" altLang="zh-CN"/>
              <a:t>(</a:t>
            </a:r>
            <a:r>
              <a:rPr lang="zh-CN" altLang="en-US"/>
              <a:t>这里是</a:t>
            </a:r>
            <a:r>
              <a:rPr lang="en-US" altLang="zh-CN"/>
              <a:t>AbstractProxtInvoker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3. AbstractProxyInvoker(proxy, type , url) </a:t>
            </a:r>
            <a:r>
              <a:rPr lang="zh-CN" altLang="en-US"/>
              <a:t>参数的意思是</a:t>
            </a:r>
            <a:endParaRPr lang="zh-CN" altLang="en-US"/>
          </a:p>
          <a:p>
            <a:r>
              <a:rPr lang="en-US" altLang="zh-CN"/>
              <a:t>    3.1 proxy: 接口对应具体实现的代理对象</a:t>
            </a:r>
            <a:endParaRPr lang="en-US" altLang="zh-CN"/>
          </a:p>
          <a:p>
            <a:r>
              <a:rPr lang="en-US" altLang="zh-CN"/>
              <a:t>    3.2 type: 接口全路径类名</a:t>
            </a:r>
            <a:endParaRPr lang="en-US" altLang="zh-CN"/>
          </a:p>
          <a:p>
            <a:r>
              <a:rPr lang="en-US" altLang="zh-CN"/>
              <a:t>    3.3 url: 暴露服务时生成的URL信息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服务暴露的流程如下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    ProtocolFilterWrapper--&gt;List&lt;Filter&gt;--&gt;ProtocolListenerWrapper--&gt;InJvmProtocol--&gt;</a:t>
            </a:r>
            <a:endParaRPr lang="zh-CN" altLang="en-US"/>
          </a:p>
          <a:p>
            <a:r>
              <a:rPr lang="zh-CN" altLang="en-US"/>
              <a:t>    InJvmExporter-&gt;ListenerExporterWrapper--&gt;ExporterListener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创建invoker的步骤</a:t>
            </a:r>
            <a:endParaRPr lang="en-US" altLang="zh-CN"/>
          </a:p>
          <a:p>
            <a:r>
              <a:rPr lang="en-US" altLang="zh-CN"/>
              <a:t>    1.1 系统启动时, 会根据dubbo SPI创建proxyFactory代理对象(ProxyFactory$Adaptive)</a:t>
            </a:r>
            <a:endParaRPr lang="en-US" altLang="zh-CN"/>
          </a:p>
          <a:p>
            <a:r>
              <a:rPr lang="en-US" altLang="zh-CN"/>
              <a:t>	(默认是javassistProxyFactory, 现在存在StubProxyFactoryWrapper、JdkProxyFactory、JavassistProxyFactory三种)</a:t>
            </a:r>
            <a:endParaRPr lang="en-US" altLang="zh-CN"/>
          </a:p>
          <a:p>
            <a:r>
              <a:rPr lang="en-US" altLang="zh-CN"/>
              <a:t>    1.2 根据url分析解析出需要的proxyFactory对象, 这里使用的是包装器方式的StubProxyFactoryWrapper&lt;这个类包装了ProxyFactory, 实际就是JavassistProxyFactor </a:t>
            </a:r>
            <a:endParaRPr lang="en-US" altLang="zh-CN"/>
          </a:p>
          <a:p>
            <a:r>
              <a:rPr lang="en-US" altLang="zh-CN"/>
              <a:t>    1.3 运用JavassistProxyFactory.getInvoker(proxy, type, url)方法创建invoker(AbstractProxyInvoker)对象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远程服务暴露的步骤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2.1 </a:t>
            </a:r>
            <a:r>
              <a:rPr lang="zh-CN" altLang="en-US"/>
              <a:t>系统启动时会根据</a:t>
            </a:r>
            <a:r>
              <a:rPr lang="en-US" altLang="zh-CN"/>
              <a:t>dubbo SPI</a:t>
            </a:r>
            <a:r>
              <a:rPr lang="zh-CN" altLang="en-US"/>
              <a:t>创建</a:t>
            </a:r>
            <a:r>
              <a:rPr lang="en-US" altLang="zh-CN"/>
              <a:t>protocol</a:t>
            </a:r>
            <a:r>
              <a:rPr lang="zh-CN" altLang="en-US"/>
              <a:t>的代理对象</a:t>
            </a:r>
            <a:r>
              <a:rPr lang="en-US" altLang="zh-CN"/>
              <a:t>,Protocol$Adaptive</a:t>
            </a:r>
            <a:endParaRPr lang="en-US" altLang="zh-CN"/>
          </a:p>
          <a:p>
            <a:r>
              <a:rPr lang="en-US" altLang="zh-CN"/>
              <a:t>    2.2 </a:t>
            </a:r>
            <a:r>
              <a:rPr lang="zh-CN" altLang="en-US"/>
              <a:t>通过</a:t>
            </a:r>
            <a:r>
              <a:rPr lang="en-US" altLang="zh-CN"/>
              <a:t>AbstractProxyInvoker.getUrl() </a:t>
            </a:r>
            <a:r>
              <a:rPr lang="zh-CN" altLang="en-US"/>
              <a:t>方法获取协议类型</a:t>
            </a:r>
            <a:r>
              <a:rPr lang="en-US" altLang="zh-CN"/>
              <a:t>, </a:t>
            </a:r>
            <a:r>
              <a:rPr lang="zh-CN" altLang="en-US"/>
              <a:t>这里是</a:t>
            </a:r>
            <a:r>
              <a:rPr lang="en-US" altLang="zh-CN"/>
              <a:t>dubbo</a:t>
            </a:r>
            <a:endParaRPr lang="en-US" altLang="zh-CN"/>
          </a:p>
          <a:p>
            <a:r>
              <a:rPr lang="en-US" altLang="zh-CN"/>
              <a:t>    2.3 </a:t>
            </a:r>
            <a:r>
              <a:rPr lang="zh-CN" altLang="en-US"/>
              <a:t>依次调用</a:t>
            </a:r>
            <a:r>
              <a:rPr lang="en-US" altLang="zh-CN"/>
              <a:t>ProtocolListenerWrapper-&gt;ProtocolFilterWrapper-&gt;DubboProtocol-&gt;DubboExporter-&gt;</a:t>
            </a:r>
            <a:r>
              <a:rPr lang="en-US" altLang="zh-CN">
                <a:sym typeface="+mn-ea"/>
              </a:rPr>
              <a:t>ListenerExporterWrapper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exporter</a:t>
            </a:r>
            <a:r>
              <a:rPr lang="zh-CN" altLang="en-US">
                <a:sym typeface="+mn-ea"/>
              </a:rPr>
              <a:t>方法进行服务调用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向</a:t>
            </a:r>
            <a:r>
              <a:rPr lang="zh-CN" altLang="en-US"/>
              <a:t>注册中心注册服务提供者</a:t>
            </a:r>
            <a:r>
              <a:rPr lang="en-US" altLang="zh-CN"/>
              <a:t>URL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向注册中心订阅配置规则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通过</a:t>
            </a:r>
            <a:r>
              <a:rPr lang="en-US" altLang="zh-CN"/>
              <a:t>checkDefault()</a:t>
            </a:r>
            <a:r>
              <a:rPr lang="zh-CN" altLang="en-US"/>
              <a:t>加载默认</a:t>
            </a:r>
            <a:r>
              <a:rPr lang="en-US" altLang="zh-CN"/>
              <a:t>Config</a:t>
            </a:r>
            <a:r>
              <a:rPr lang="zh-CN" altLang="en-US"/>
              <a:t>对应的</a:t>
            </a:r>
            <a:r>
              <a:rPr lang="en-US" altLang="zh-CN"/>
              <a:t>properties</a:t>
            </a:r>
            <a:r>
              <a:rPr lang="zh-CN" altLang="en-US"/>
              <a:t>信息</a:t>
            </a:r>
            <a:r>
              <a:rPr lang="en-US" altLang="zh-CN"/>
              <a:t>, </a:t>
            </a:r>
            <a:r>
              <a:rPr lang="zh-CN" altLang="en-US"/>
              <a:t>消费方默认</a:t>
            </a:r>
            <a:r>
              <a:rPr lang="en-US" altLang="zh-CN"/>
              <a:t>ConsumerConfig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直接通过</a:t>
            </a:r>
            <a:r>
              <a:rPr lang="en-US" altLang="zh-CN"/>
              <a:t>appendProperties(config)</a:t>
            </a:r>
            <a:r>
              <a:rPr lang="zh-CN" altLang="en-US"/>
              <a:t>方法加载</a:t>
            </a:r>
            <a:r>
              <a:rPr lang="en-US" altLang="zh-CN"/>
              <a:t>ReferenceConfig</a:t>
            </a:r>
            <a:r>
              <a:rPr lang="zh-CN" altLang="en-US"/>
              <a:t>对应的</a:t>
            </a:r>
            <a:r>
              <a:rPr lang="en-US" altLang="zh-CN"/>
              <a:t>properties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校验是否是</a:t>
            </a:r>
            <a:r>
              <a:rPr lang="en-US" altLang="zh-CN"/>
              <a:t>GenericService</a:t>
            </a:r>
            <a:r>
              <a:rPr lang="zh-CN" altLang="en-US"/>
              <a:t>类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解析配置文件的信息</a:t>
            </a:r>
            <a:r>
              <a:rPr lang="en-US" altLang="zh-CN"/>
              <a:t>resolveFile</a:t>
            </a:r>
            <a:endParaRPr lang="en-US" altLang="zh-CN"/>
          </a:p>
          <a:p>
            <a:r>
              <a:rPr lang="en-US" altLang="zh-CN"/>
              <a:t>    4.1 dubbo.resolve.file</a:t>
            </a:r>
            <a:endParaRPr lang="en-US" altLang="zh-CN"/>
          </a:p>
          <a:p>
            <a:r>
              <a:rPr lang="en-US" altLang="zh-CN"/>
              <a:t>    4.2 dubbo-resolve.properties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再次校验</a:t>
            </a:r>
            <a:r>
              <a:rPr lang="en-US" altLang="zh-CN"/>
              <a:t>applilcation</a:t>
            </a:r>
            <a:r>
              <a:rPr lang="zh-CN" altLang="en-US"/>
              <a:t>的配置、校验是否是</a:t>
            </a:r>
            <a:r>
              <a:rPr lang="en-US" altLang="zh-CN"/>
              <a:t>stub</a:t>
            </a:r>
            <a:r>
              <a:rPr lang="zh-CN" altLang="en-US"/>
              <a:t>本地接口、校验是否是</a:t>
            </a:r>
            <a:r>
              <a:rPr lang="en-US" altLang="zh-CN"/>
              <a:t>Mock</a:t>
            </a:r>
            <a:r>
              <a:rPr lang="zh-CN" altLang="en-US"/>
              <a:t>测试接口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checkApplication(), checkStuc(interafceClass)</a:t>
            </a:r>
            <a:r>
              <a:rPr lang="zh-CN" altLang="en-US"/>
              <a:t>、</a:t>
            </a:r>
            <a:r>
              <a:rPr lang="en-US" altLang="zh-CN"/>
              <a:t>checkMock(interfaceClass)</a:t>
            </a:r>
            <a:endParaRPr lang="en-US" altLang="zh-CN"/>
          </a:p>
          <a:p>
            <a:r>
              <a:rPr lang="en-US" altLang="zh-CN"/>
              <a:t>6. </a:t>
            </a:r>
            <a:r>
              <a:rPr lang="zh-CN" altLang="en-US"/>
              <a:t>通过</a:t>
            </a:r>
            <a:r>
              <a:rPr lang="en-US" altLang="zh-CN"/>
              <a:t>checkProxy()</a:t>
            </a:r>
            <a:r>
              <a:rPr lang="zh-CN" altLang="en-US"/>
              <a:t>进行代理对象创建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通过</a:t>
            </a:r>
            <a:r>
              <a:rPr lang="en-US" altLang="zh-CN"/>
              <a:t>Dubbo Spi</a:t>
            </a:r>
            <a:r>
              <a:rPr lang="zh-CN" altLang="en-US"/>
              <a:t>按照下面的流程对服务对应</a:t>
            </a:r>
            <a:r>
              <a:rPr lang="en-US" altLang="zh-CN"/>
              <a:t>invker</a:t>
            </a:r>
            <a:r>
              <a:rPr lang="zh-CN" altLang="en-US"/>
              <a:t>引用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Protocol$Adaptive.refer()--&gt;ProtocolFilterWrapper.refer()--&gt;ProtocolListenerWrapper.refer()--&gt;InJvmProtocol--&gt;InJvmInvoker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 altLang="zh-CN"/>
              <a:t>--&gt;</a:t>
            </a:r>
            <a:r>
              <a:rPr lang="zh-CN" altLang="en-US"/>
              <a:t>获取</a:t>
            </a:r>
            <a:r>
              <a:rPr lang="en-US" altLang="zh-CN"/>
              <a:t>InvokerListener</a:t>
            </a:r>
            <a:r>
              <a:rPr lang="zh-CN" altLang="en-US"/>
              <a:t>数组</a:t>
            </a:r>
            <a:r>
              <a:rPr lang="en-US" altLang="zh-CN"/>
              <a:t>--&gt;</a:t>
            </a:r>
            <a:r>
              <a:rPr lang="zh-CN" altLang="en-US"/>
              <a:t>创建</a:t>
            </a:r>
            <a:r>
              <a:rPr lang="en-US" altLang="zh-CN"/>
              <a:t>ListenerInvokerWrapper--&gt;buildInvokerChain(invoker:Invoker,key:String,group:String)</a:t>
            </a:r>
            <a:endParaRPr lang="en-US" altLang="zh-CN"/>
          </a:p>
          <a:p>
            <a:r>
              <a:rPr lang="en-US" altLang="zh-CN"/>
              <a:t>8. </a:t>
            </a:r>
            <a:r>
              <a:rPr lang="zh-CN" altLang="en-US"/>
              <a:t>通过</a:t>
            </a:r>
            <a:r>
              <a:rPr lang="en-US" altLang="zh-CN"/>
              <a:t>getProxy(invoker)</a:t>
            </a:r>
            <a:r>
              <a:rPr lang="zh-CN" altLang="en-US"/>
              <a:t>获得对应的服务对象</a:t>
            </a:r>
            <a:r>
              <a:rPr lang="en-US" altLang="zh-CN"/>
              <a:t>(</a:t>
            </a:r>
            <a:r>
              <a:rPr lang="zh-CN" altLang="en-US"/>
              <a:t>可以理解为发起请求调用</a:t>
            </a:r>
            <a:r>
              <a:rPr lang="en-US" altLang="zh-CN"/>
              <a:t>, </a:t>
            </a:r>
            <a:r>
              <a:rPr lang="zh-CN" altLang="en-US"/>
              <a:t>服务提供者接收到请求后会处理并返回结果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checkDefault()</a:t>
            </a:r>
            <a:r>
              <a:rPr lang="zh-CN" altLang="en-US">
                <a:sym typeface="+mn-ea"/>
              </a:rPr>
              <a:t>加载默认</a:t>
            </a:r>
            <a:r>
              <a:rPr lang="en-US" altLang="zh-CN">
                <a:sym typeface="+mn-ea"/>
              </a:rPr>
              <a:t>Config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信息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消费方默认</a:t>
            </a:r>
            <a:r>
              <a:rPr lang="en-US" altLang="zh-CN">
                <a:sym typeface="+mn-ea"/>
              </a:rPr>
              <a:t>ConsumerConfig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直接通过</a:t>
            </a:r>
            <a:r>
              <a:rPr lang="en-US" altLang="zh-CN">
                <a:sym typeface="+mn-ea"/>
              </a:rPr>
              <a:t>appendProperties(config)</a:t>
            </a:r>
            <a:r>
              <a:rPr lang="zh-CN" altLang="en-US">
                <a:sym typeface="+mn-ea"/>
              </a:rPr>
              <a:t>方法加载</a:t>
            </a:r>
            <a:r>
              <a:rPr lang="en-US" altLang="zh-CN">
                <a:sym typeface="+mn-ea"/>
              </a:rPr>
              <a:t>ReferenceConfig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校验是否是</a:t>
            </a:r>
            <a:r>
              <a:rPr lang="en-US" altLang="zh-CN">
                <a:sym typeface="+mn-ea"/>
              </a:rPr>
              <a:t>GenericService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解析配置文件的信息</a:t>
            </a:r>
            <a:r>
              <a:rPr lang="en-US" altLang="zh-CN">
                <a:sym typeface="+mn-ea"/>
              </a:rPr>
              <a:t>resolveFile</a:t>
            </a:r>
            <a:endParaRPr lang="en-US" altLang="zh-CN"/>
          </a:p>
          <a:p>
            <a:r>
              <a:rPr lang="en-US" altLang="zh-CN">
                <a:sym typeface="+mn-ea"/>
              </a:rPr>
              <a:t>    4.1 dubbo.resolve.file</a:t>
            </a:r>
            <a:endParaRPr lang="en-US" altLang="zh-CN"/>
          </a:p>
          <a:p>
            <a:r>
              <a:rPr lang="en-US" altLang="zh-CN">
                <a:sym typeface="+mn-ea"/>
              </a:rPr>
              <a:t>    4.2 dubbo-resolve.properties</a:t>
            </a:r>
            <a:endParaRPr lang="en-US" altLang="zh-CN"/>
          </a:p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再次校验</a:t>
            </a:r>
            <a:r>
              <a:rPr lang="en-US" altLang="zh-CN">
                <a:sym typeface="+mn-ea"/>
              </a:rPr>
              <a:t>applilcation</a:t>
            </a:r>
            <a:r>
              <a:rPr lang="zh-CN" altLang="en-US">
                <a:sym typeface="+mn-ea"/>
              </a:rPr>
              <a:t>的配置、校验是否是</a:t>
            </a:r>
            <a:r>
              <a:rPr lang="en-US" altLang="zh-CN">
                <a:sym typeface="+mn-ea"/>
              </a:rPr>
              <a:t>stub</a:t>
            </a:r>
            <a:r>
              <a:rPr lang="zh-CN" altLang="en-US">
                <a:sym typeface="+mn-ea"/>
              </a:rPr>
              <a:t>本地接口、校验是否是</a:t>
            </a:r>
            <a:r>
              <a:rPr lang="en-US" altLang="zh-CN">
                <a:sym typeface="+mn-ea"/>
              </a:rPr>
              <a:t>Mock</a:t>
            </a:r>
            <a:r>
              <a:rPr lang="zh-CN" altLang="en-US">
                <a:sym typeface="+mn-ea"/>
              </a:rPr>
              <a:t>测试接口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checkApplication(), checkStuc(interafceClass)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checkMock(interfaceClass)</a:t>
            </a:r>
            <a:endParaRPr lang="en-US" altLang="zh-CN"/>
          </a:p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checkProxy()</a:t>
            </a:r>
            <a:r>
              <a:rPr lang="zh-CN" altLang="en-US">
                <a:sym typeface="+mn-ea"/>
              </a:rPr>
              <a:t>进行代理对象创建</a:t>
            </a:r>
            <a:endParaRPr lang="zh-CN" altLang="en-US"/>
          </a:p>
          <a:p>
            <a:r>
              <a:rPr lang="en-US" altLang="zh-CN">
                <a:sym typeface="+mn-ea"/>
              </a:rPr>
              <a:t>7.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Dubbo Spi</a:t>
            </a:r>
            <a:r>
              <a:rPr lang="zh-CN" altLang="en-US">
                <a:sym typeface="+mn-ea"/>
              </a:rPr>
              <a:t>按照下面的流程对服务对应</a:t>
            </a:r>
            <a:r>
              <a:rPr lang="en-US" altLang="zh-CN">
                <a:sym typeface="+mn-ea"/>
              </a:rPr>
              <a:t>invker</a:t>
            </a:r>
            <a:r>
              <a:rPr lang="zh-CN" altLang="en-US">
                <a:sym typeface="+mn-ea"/>
              </a:rPr>
              <a:t>引用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Protocol$Adaptive.refer()--&gt;ProtocolFilterWrapper.refer()--&gt;ProtocolListenerWrapper.refer()--&gt;RegistryProtocol(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UR</a:t>
            </a:r>
            <a:r>
              <a:rPr lang="zh-CN" altLang="en-US">
                <a:sym typeface="+mn-ea"/>
              </a:rPr>
              <a:t>路径转换的</a:t>
            </a:r>
            <a:r>
              <a:rPr lang="en-US" altLang="zh-CN">
                <a:sym typeface="+mn-ea"/>
              </a:rPr>
              <a:t>)--&gt;RegistryDirectory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--&gt;FailBackRegistry--&gt;Cluster$Adaptive--&gt;FailOverClusterInvoker--&gt;Dubbo</a:t>
            </a:r>
            <a:r>
              <a:rPr lang="en-US" altLang="zh-CN">
                <a:sym typeface="+mn-ea"/>
              </a:rPr>
              <a:t>Protocol--&gt;DubboInvoker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8. </a:t>
            </a:r>
            <a:r>
              <a:rPr lang="en-US" altLang="zh-CN" b="1">
                <a:sym typeface="+mn-ea"/>
              </a:rPr>
              <a:t>RegistryDirectory</a:t>
            </a:r>
            <a:r>
              <a:rPr lang="zh-CN" altLang="en-US" b="1">
                <a:sym typeface="+mn-ea"/>
              </a:rPr>
              <a:t>起到的作用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    </a:t>
            </a:r>
            <a:r>
              <a:rPr lang="en-US" altLang="zh-CN" b="1">
                <a:sym typeface="+mn-ea"/>
              </a:rPr>
              <a:t>8.1 </a:t>
            </a:r>
            <a:r>
              <a:rPr lang="zh-CN" altLang="en-US" b="1">
                <a:sym typeface="+mn-ea"/>
              </a:rPr>
              <a:t>向注册中心注册自己 </a:t>
            </a:r>
            <a:r>
              <a:rPr lang="en-US" altLang="zh-CN" b="1">
                <a:sym typeface="+mn-ea"/>
              </a:rPr>
              <a:t>-- </a:t>
            </a:r>
            <a:r>
              <a:rPr lang="en-US" altLang="zh-CN" b="1">
                <a:sym typeface="+mn-ea"/>
              </a:rPr>
              <a:t>subscribe(url)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    8.2 </a:t>
            </a:r>
            <a:r>
              <a:rPr lang="zh-CN" altLang="en-US" b="1">
                <a:sym typeface="+mn-ea"/>
              </a:rPr>
              <a:t>向注册中心订阅服务提供者列表 </a:t>
            </a:r>
            <a:r>
              <a:rPr lang="en-US" altLang="zh-CN" b="1">
                <a:sym typeface="+mn-ea"/>
              </a:rPr>
              <a:t>-- Set&lt;NotifyListener&gt;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9.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getProxy(invoker)</a:t>
            </a:r>
            <a:r>
              <a:rPr lang="zh-CN" altLang="en-US">
                <a:sym typeface="+mn-ea"/>
              </a:rPr>
              <a:t>获得对应的服务对象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可以理解为发起请求调用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服务提供者接收到请求后会处理并返回结果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dirty="0"/>
              <a:t>Dubbo之API配置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Dubbo 的拓展点加载</a:t>
            </a:r>
            <a:r>
              <a:rPr lang="en-US" altLang="zh-CN" dirty="0"/>
              <a:t>,</a:t>
            </a:r>
            <a:r>
              <a:rPr lang="zh-CN" altLang="en-US" dirty="0"/>
              <a:t>从 JDK 标准的 SPI (Service Provider Interface) </a:t>
            </a:r>
            <a:r>
              <a:rPr lang="zh-CN" altLang="en-US" dirty="0">
                <a:sym typeface="+mn-ea"/>
              </a:rPr>
              <a:t>拓展</a:t>
            </a:r>
            <a:r>
              <a:rPr lang="zh-CN" altLang="en-US" dirty="0"/>
              <a:t>点发现机制</a:t>
            </a:r>
            <a:r>
              <a:rPr lang="zh-CN" altLang="en-US" b="1" dirty="0"/>
              <a:t>加强</a:t>
            </a:r>
            <a:r>
              <a:rPr lang="zh-CN" altLang="en-US" dirty="0"/>
              <a:t>而来</a:t>
            </a:r>
            <a:r>
              <a:rPr lang="en-US" altLang="zh-CN" dirty="0"/>
              <a:t>; 想要理解 Dubbo, 理解 Dubbo SPI 是非常必须的, </a:t>
            </a:r>
            <a:r>
              <a:rPr lang="zh-CN" altLang="en-US" dirty="0"/>
              <a:t>本篇</a:t>
            </a:r>
            <a:r>
              <a:rPr lang="en-US" altLang="zh-CN" dirty="0"/>
              <a:t>PPT</a:t>
            </a:r>
            <a:r>
              <a:rPr lang="zh-CN" altLang="en-US" dirty="0"/>
              <a:t>将综合讲解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SPI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133606" y="272113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服务提供者暴露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服务消费者暴露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0587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服务引用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配置之服务消费者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39775" y="1308100"/>
            <a:ext cx="10049510" cy="54241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dirty="0"/>
              <a:t>ApplicationConfig application = new ApplicationConfig(); </a:t>
            </a:r>
            <a:r>
              <a:rPr dirty="0">
                <a:sym typeface="+mn-ea"/>
              </a:rPr>
              <a:t>// 当前应用配置</a:t>
            </a:r>
            <a:endParaRPr dirty="0"/>
          </a:p>
          <a:p>
            <a:pPr marL="0" indent="0">
              <a:buNone/>
            </a:pPr>
            <a:r>
              <a:rPr dirty="0"/>
              <a:t>application.setName("</a:t>
            </a:r>
            <a:r>
              <a:rPr lang="en-US" dirty="0"/>
              <a:t>demo-consumer</a:t>
            </a:r>
            <a:r>
              <a:rPr dirty="0"/>
              <a:t>");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RegistryConfig registry = new RegistryConfig();</a:t>
            </a:r>
            <a:r>
              <a:rPr dirty="0">
                <a:sym typeface="+mn-ea"/>
              </a:rPr>
              <a:t>// 连接注册中心配置</a:t>
            </a:r>
            <a:endParaRPr dirty="0"/>
          </a:p>
          <a:p>
            <a:pPr marL="0" indent="0">
              <a:buNone/>
            </a:pPr>
            <a:r>
              <a:rPr dirty="0"/>
              <a:t>registry.setAddress("10.20.13.23:9090");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ReferenceConfig&lt;</a:t>
            </a:r>
            <a:r>
              <a:rPr lang="en-US" dirty="0">
                <a:sym typeface="+mn-ea"/>
              </a:rPr>
              <a:t>Demo</a:t>
            </a:r>
            <a:r>
              <a:rPr dirty="0">
                <a:sym typeface="+mn-ea"/>
              </a:rPr>
              <a:t>Service</a:t>
            </a:r>
            <a:r>
              <a:rPr dirty="0"/>
              <a:t>&gt; reference = new ReferenceConfig&lt;</a:t>
            </a:r>
            <a:r>
              <a:rPr lang="en-US" dirty="0"/>
              <a:t>Demo</a:t>
            </a:r>
            <a:r>
              <a:rPr dirty="0"/>
              <a:t>Service&gt;(); // </a:t>
            </a:r>
            <a:r>
              <a:rPr dirty="0">
                <a:sym typeface="+mn-ea"/>
              </a:rPr>
              <a:t>ReferenceConfig为重对象，内部封装了与注册中心的连接，以及与服务提供方的连接</a:t>
            </a:r>
            <a:r>
              <a:rPr lang="en-US" dirty="0">
                <a:sym typeface="+mn-ea"/>
              </a:rPr>
              <a:t>, </a:t>
            </a:r>
            <a:r>
              <a:rPr dirty="0">
                <a:sym typeface="+mn-ea"/>
              </a:rPr>
              <a:t>引用远程服务</a:t>
            </a:r>
            <a:endParaRPr dirty="0"/>
          </a:p>
          <a:p>
            <a:pPr marL="0" indent="0">
              <a:buNone/>
            </a:pPr>
            <a:r>
              <a:rPr dirty="0"/>
              <a:t>reference.setApplication(application);</a:t>
            </a:r>
            <a:endParaRPr dirty="0"/>
          </a:p>
          <a:p>
            <a:pPr marL="0" indent="0">
              <a:buNone/>
            </a:pPr>
            <a:r>
              <a:rPr dirty="0"/>
              <a:t>reference.setRegistry(registry); // 多个注册中心可以用setRegistries()</a:t>
            </a:r>
            <a:endParaRPr dirty="0"/>
          </a:p>
          <a:p>
            <a:pPr marL="0" indent="0">
              <a:buNone/>
            </a:pPr>
            <a:r>
              <a:rPr dirty="0"/>
              <a:t>reference.setInterface(</a:t>
            </a:r>
            <a:r>
              <a:rPr lang="en-US" dirty="0"/>
              <a:t>Demo</a:t>
            </a:r>
            <a:r>
              <a:rPr dirty="0"/>
              <a:t>Service.class);</a:t>
            </a:r>
            <a:endParaRPr dirty="0"/>
          </a:p>
          <a:p>
            <a:pPr marL="0" indent="0">
              <a:buNone/>
            </a:pPr>
            <a:r>
              <a:rPr dirty="0"/>
              <a:t>reference.setVersion("1.0.0");</a:t>
            </a:r>
            <a:endParaRPr dirty="0"/>
          </a:p>
          <a:p>
            <a:pPr marL="0" indent="0">
              <a:buNone/>
            </a:pPr>
            <a:r>
              <a:rPr dirty="0"/>
              <a:t>// 和本地bean一样使用</a:t>
            </a:r>
            <a:r>
              <a:rPr lang="en-US" dirty="0"/>
              <a:t>Demo</a:t>
            </a:r>
            <a:r>
              <a:rPr dirty="0"/>
              <a:t>Service</a:t>
            </a:r>
            <a:endParaRPr dirty="0"/>
          </a:p>
          <a:p>
            <a:pPr marL="0" indent="0">
              <a:buNone/>
            </a:pPr>
            <a:r>
              <a:rPr lang="en-US" dirty="0"/>
              <a:t>Demo</a:t>
            </a:r>
            <a:r>
              <a:rPr dirty="0"/>
              <a:t>Service </a:t>
            </a:r>
            <a:r>
              <a:rPr lang="en-US" dirty="0"/>
              <a:t>demo</a:t>
            </a:r>
            <a:r>
              <a:rPr dirty="0"/>
              <a:t>Service = reference.get(); // 注意：此代理对象内部封装了所有通讯细节，对象较重，请缓存复用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配置之服务消费者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323340"/>
            <a:ext cx="6480810" cy="542417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dirty="0"/>
              <a:t>1.  若已经初始化( initialized = true ) 时，直接返回。否则，标记已经初始化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zh-CN" altLang="en-US" dirty="0"/>
              <a:t>执行读取属性配置(环境变量 + properties 属性)到 ConsumerConfig</a:t>
            </a:r>
            <a:r>
              <a:rPr lang="en-US" altLang="zh-CN" dirty="0"/>
              <a:t>&lt;</a:t>
            </a:r>
            <a:r>
              <a:rPr lang="zh-CN" altLang="en-US" dirty="0"/>
              <a:t>实际内部执行的就是步骤三的方法</a:t>
            </a:r>
            <a:r>
              <a:rPr lang="en-US" altLang="zh-CN" dirty="0"/>
              <a:t>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执行appendProperties(config) 方法，读取属性配置( 环境变量 + properties 属性 )到ReferenceConfig 对象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若未设置 generic 属性，使用setGeneric(generic)</a:t>
            </a:r>
            <a:r>
              <a:rPr lang="zh-CN" altLang="en-US" dirty="0"/>
              <a:t>进行设置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获取interfaceClass信息</a:t>
            </a:r>
            <a:r>
              <a:rPr lang="en-US" altLang="zh-CN" dirty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5.1 </a:t>
            </a:r>
            <a:r>
              <a:rPr lang="zh-CN" altLang="en-US" dirty="0"/>
              <a:t>如果是泛化接口</a:t>
            </a:r>
            <a:r>
              <a:rPr lang="en-US" altLang="zh-CN" dirty="0"/>
              <a:t>, </a:t>
            </a:r>
            <a:r>
              <a:rPr lang="zh-CN" altLang="en-US" dirty="0"/>
              <a:t>直接设置泛型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5.2 </a:t>
            </a:r>
            <a:r>
              <a:rPr lang="zh-CN" altLang="en-US" dirty="0"/>
              <a:t>如果是普通接口</a:t>
            </a:r>
            <a:r>
              <a:rPr lang="en-US" altLang="zh-CN" dirty="0"/>
              <a:t>, </a:t>
            </a:r>
            <a:r>
              <a:rPr lang="zh-CN" altLang="en-US" dirty="0"/>
              <a:t>反射的方式获取</a:t>
            </a:r>
            <a:r>
              <a:rPr lang="en-US" altLang="zh-CN" dirty="0"/>
              <a:t>, </a:t>
            </a:r>
            <a:r>
              <a:rPr lang="zh-CN" altLang="en-US" dirty="0"/>
              <a:t>并通过 checkInterfaceAndMethods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/>
              <a:t>检查接口和方法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按照ConsumerConfig</a:t>
            </a:r>
            <a:r>
              <a:rPr lang="en-US" altLang="zh-CN" dirty="0"/>
              <a:t>--&gt;ModuleConfig--&gt;ApplicationConfig </a:t>
            </a:r>
            <a:r>
              <a:rPr lang="zh-CN" altLang="en-US" dirty="0"/>
              <a:t>顺序获取配置对象信息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7. 校验 Stub 和 Mock 相关的配置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8. 创建参数集合 map ，用于下面创建 Dubbo URL 的 parameters 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将每个 MethodConfig 和其对应的 ArgumentConfig 对象数组，添加到 map 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10. 检查属性集合中的事件通知方法是否正确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11. </a:t>
            </a:r>
            <a:r>
              <a:rPr lang="zh-CN" altLang="en-US" dirty="0"/>
              <a:t>将</a:t>
            </a:r>
            <a:r>
              <a:rPr lang="en-US" altLang="zh-CN" dirty="0"/>
              <a:t>parameters</a:t>
            </a:r>
            <a:r>
              <a:rPr lang="zh-CN" altLang="en-US" dirty="0"/>
              <a:t>信息添加到</a:t>
            </a:r>
            <a:r>
              <a:rPr lang="en-US" altLang="zh-CN" dirty="0"/>
              <a:t>StaticContext</a:t>
            </a:r>
            <a:r>
              <a:rPr lang="zh-CN" altLang="en-US" dirty="0"/>
              <a:t>中进行缓存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1259840"/>
            <a:ext cx="5178425" cy="5551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133606" y="272113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服务消费者暴露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服务暴露、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引用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本地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272540"/>
            <a:ext cx="4528820" cy="540321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/>
              <a:t>1. protocal</a:t>
            </a:r>
            <a:r>
              <a:rPr lang="zh-CN" altLang="en-US" dirty="0"/>
              <a:t>和</a:t>
            </a:r>
            <a:r>
              <a:rPr lang="en-US" altLang="zh-CN" dirty="0"/>
              <a:t>proxyFactory</a:t>
            </a:r>
            <a:r>
              <a:rPr lang="zh-CN" altLang="en-US" dirty="0"/>
              <a:t>都是静态属性</a:t>
            </a:r>
            <a:r>
              <a:rPr lang="en-US" altLang="zh-CN" dirty="0"/>
              <a:t>, </a:t>
            </a:r>
            <a:r>
              <a:rPr lang="zh-CN" altLang="en-US" dirty="0"/>
              <a:t>通过</a:t>
            </a:r>
            <a:r>
              <a:rPr lang="en-US" altLang="zh-CN" dirty="0"/>
              <a:t>dubbo SPI</a:t>
            </a:r>
            <a:r>
              <a:rPr lang="zh-CN" altLang="en-US" dirty="0"/>
              <a:t>获得对应信息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实际上是代理对象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创建新的本地</a:t>
            </a:r>
            <a:r>
              <a:rPr lang="en-US" altLang="zh-CN" dirty="0"/>
              <a:t>(local -- InJvm)</a:t>
            </a:r>
            <a:r>
              <a:rPr lang="zh-CN" altLang="en-US" dirty="0"/>
              <a:t>Dubbo URL 对象</a:t>
            </a:r>
            <a:r>
              <a:rPr lang="en-US" altLang="zh-CN" dirty="0"/>
              <a:t>, </a:t>
            </a:r>
            <a:r>
              <a:rPr lang="zh-CN" altLang="en-US" dirty="0"/>
              <a:t>并设置</a:t>
            </a:r>
            <a:r>
              <a:rPr lang="en-US" altLang="zh-CN" dirty="0"/>
              <a:t>protocol=inJvm</a:t>
            </a:r>
            <a:r>
              <a:rPr lang="zh-CN" altLang="en-US" dirty="0"/>
              <a:t>、</a:t>
            </a:r>
            <a:r>
              <a:rPr lang="en-US" altLang="zh-CN" dirty="0"/>
              <a:t> host=127.0.0.1</a:t>
            </a:r>
            <a:r>
              <a:rPr lang="zh-CN" altLang="en-US" dirty="0"/>
              <a:t>、</a:t>
            </a:r>
            <a:r>
              <a:rPr lang="en-US" altLang="zh-CN" dirty="0"/>
              <a:t>port=0</a:t>
            </a:r>
            <a:r>
              <a:rPr lang="zh-CN" altLang="en-US" dirty="0"/>
              <a:t>属性信息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添加服务的真实类名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DemoServiceImpl, </a:t>
            </a:r>
            <a:r>
              <a:rPr lang="zh-CN" altLang="en-US" dirty="0"/>
              <a:t>用于</a:t>
            </a:r>
            <a:r>
              <a:rPr lang="en-US" altLang="zh-CN" dirty="0"/>
              <a:t>RestProtocol</a:t>
            </a:r>
            <a:r>
              <a:rPr lang="zh-CN" altLang="en-US" dirty="0"/>
              <a:t>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通过</a:t>
            </a:r>
            <a:r>
              <a:rPr lang="en-US" altLang="zh-CN" dirty="0"/>
              <a:t>getInvoker</a:t>
            </a:r>
            <a:r>
              <a:rPr lang="zh-CN" altLang="en-US" dirty="0"/>
              <a:t>创建</a:t>
            </a:r>
            <a:r>
              <a:rPr lang="en-US" altLang="zh-CN" dirty="0"/>
              <a:t>Invoker</a:t>
            </a:r>
            <a:r>
              <a:rPr lang="zh-CN" altLang="en-US" dirty="0"/>
              <a:t>对象</a:t>
            </a:r>
            <a:r>
              <a:rPr lang="en-US" altLang="zh-CN" dirty="0"/>
              <a:t>(invoker.url</a:t>
            </a:r>
            <a:r>
              <a:rPr lang="zh-CN" altLang="en-US" dirty="0"/>
              <a:t>获得</a:t>
            </a:r>
            <a:r>
              <a:rPr lang="en-US" altLang="zh-CN" dirty="0"/>
              <a:t>URL</a:t>
            </a:r>
            <a:r>
              <a:rPr lang="zh-CN" altLang="en-US" dirty="0"/>
              <a:t>信息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URL</a:t>
            </a:r>
            <a:r>
              <a:rPr lang="zh-CN" altLang="en-US" dirty="0"/>
              <a:t>中获得</a:t>
            </a:r>
            <a:r>
              <a:rPr lang="en-US" altLang="zh-CN" dirty="0"/>
              <a:t>Protocol</a:t>
            </a:r>
            <a:r>
              <a:rPr lang="zh-CN" altLang="en-US" dirty="0"/>
              <a:t>对应拓展实现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InJvmProtocol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通过</a:t>
            </a:r>
            <a:r>
              <a:rPr lang="en-US" altLang="zh-CN" dirty="0"/>
              <a:t>export()</a:t>
            </a:r>
            <a:r>
              <a:rPr lang="zh-CN" altLang="en-US" dirty="0"/>
              <a:t>将服务对外暴露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将</a:t>
            </a:r>
            <a:r>
              <a:rPr lang="en-US" altLang="zh-CN" dirty="0"/>
              <a:t>export</a:t>
            </a:r>
            <a:r>
              <a:rPr lang="zh-CN" altLang="en-US" dirty="0"/>
              <a:t>缓存在exporters中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NOTE: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export()</a:t>
            </a:r>
            <a:r>
              <a:rPr lang="zh-CN" altLang="en-US" dirty="0"/>
              <a:t>的调用顺序是Protocol$Adaptive =&gt; ProtocolFilterWrapper =&gt; ProtocolListenerWrapper =&gt; InjvmProtocol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320" y="1059815"/>
            <a:ext cx="737108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本地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1238250"/>
            <a:ext cx="11144250" cy="5552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远程</a:t>
            </a:r>
            <a:r>
              <a:rPr lang="en-US" altLang="zh-CN" sz="3000" dirty="0">
                <a:sym typeface="+mn-ea"/>
              </a:rPr>
              <a:t>(Dubbo</a:t>
            </a:r>
            <a:r>
              <a:rPr lang="en-US" altLang="zh-CN" sz="3000" dirty="0">
                <a:sym typeface="+mn-ea"/>
              </a:rPr>
              <a:t>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272540"/>
            <a:ext cx="10809605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本地服务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引用</a:t>
            </a:r>
            <a:endParaRPr lang="zh-CN" altLang="en-US" sz="3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272540"/>
            <a:ext cx="11582400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远程服务</a:t>
            </a:r>
            <a:r>
              <a:rPr lang="en-US" altLang="zh-CN" sz="3000" dirty="0">
                <a:sym typeface="+mn-ea"/>
              </a:rPr>
              <a:t>(Dubbo</a:t>
            </a:r>
            <a:r>
              <a:rPr lang="en-US" altLang="zh-CN" sz="3000" dirty="0">
                <a:sym typeface="+mn-ea"/>
              </a:rPr>
              <a:t>)</a:t>
            </a:r>
            <a:r>
              <a:rPr lang="zh-CN" altLang="en-US" sz="3000" dirty="0">
                <a:sym typeface="+mn-ea"/>
              </a:rPr>
              <a:t>引用</a:t>
            </a:r>
            <a:endParaRPr lang="zh-CN" altLang="en-US" sz="3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1386840"/>
            <a:ext cx="7856220" cy="5403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服务引用调用链路流程图</a:t>
            </a:r>
            <a:endParaRPr lang="zh-CN" altLang="en-US" sz="3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315" y="1272540"/>
            <a:ext cx="918337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062486" y="2721768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0587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服务引用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Dubbo Api</a:t>
            </a:r>
            <a:r>
              <a:rPr lang="zh-CN" altLang="en-US" dirty="0"/>
              <a:t>配置分类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594995" y="1362075"/>
            <a:ext cx="6508750" cy="2157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application-shared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ApplicationConfig, RegistryCondig, MonitorConfig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provider-side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ProtocolConfig, ProviderConfig, ServiceConfig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consumer-side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ConsumerConfig, ReferenceConfig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sub-config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ArgumentConfig, MethodConfig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223770"/>
            <a:ext cx="545782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dubbo config</a:t>
            </a:r>
            <a:r>
              <a:rPr lang="zh-CN" altLang="en-US" dirty="0">
                <a:sym typeface="+mn-ea"/>
              </a:rPr>
              <a:t>类继承关系图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9214485" y="2258060"/>
            <a:ext cx="2825750" cy="2703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红勾部分，application-shared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黄框部分，provider-side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3.红框部分，consumer-side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其他部分，sub-config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446530"/>
            <a:ext cx="8456295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133606" y="272113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075821" y="1578977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705913" y="1635999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705913" y="278331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服务提供者暴露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705913" y="3950449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075821" y="3827272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  <p:sp>
        <p:nvSpPr>
          <p:cNvPr id="18" name="文本框 27"/>
          <p:cNvSpPr txBox="1"/>
          <p:nvPr/>
        </p:nvSpPr>
        <p:spPr>
          <a:xfrm>
            <a:off x="2705913" y="5001374"/>
            <a:ext cx="30587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服务引用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9" name="椭圆 15"/>
          <p:cNvGrpSpPr/>
          <p:nvPr/>
        </p:nvGrpSpPr>
        <p:grpSpPr>
          <a:xfrm>
            <a:off x="2075821" y="4878197"/>
            <a:ext cx="398354" cy="582295"/>
            <a:chOff x="0" y="-67625"/>
            <a:chExt cx="398353" cy="582294"/>
          </a:xfrm>
        </p:grpSpPr>
        <p:sp>
          <p:nvSpPr>
            <p:cNvPr id="2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21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4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6100" y="1385570"/>
            <a:ext cx="6470650" cy="5171440"/>
          </a:xfrm>
        </p:spPr>
        <p:txBody>
          <a:bodyPr>
            <a:normAutofit fontScale="90000"/>
          </a:bodyPr>
          <a:lstStyle/>
          <a:p>
            <a:pPr algn="l"/>
            <a:b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示例代码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DemoService demoService = DemoServiceImpl(); // 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服务接口</a:t>
            </a:r>
            <a:b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ApplicationConfig application = new ApplicationConfig();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应用配置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application.setName("demo-provider");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RegistryConfig registry = new RegistryConfig();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注册配置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registry.setAddress("10.20.130.230:9090");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ProtocolConfig protocol = new ProtocolConfig();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服务提供者协议配置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protocol.setName("dubbo");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protocol.setPort(12345);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protocol.setThreads(200);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注意：ServiceConfig为重对象，内部封装了与注册中心的连接，以及开启服务端口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服务提供者暴露服务配置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ServiceConfig&lt;DemoService&gt; service = new ServiceConfig&lt;DemoService&gt;();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service.setApplication(application);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service.setRegistry(registry); // 多个注册中心可以用setRegistries()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service.setProtocol(protocol); // 多个协议可以用setProtocols()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service.setInterface(DemoService.class);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service.setRef(demoService);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service.setVersion("1.0.0");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service.export(); // 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暴露服务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核心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CN" sz="1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dubbo Api</a:t>
            </a:r>
            <a:r>
              <a:rPr lang="zh-CN" altLang="en-US" dirty="0"/>
              <a:t>配置之服务提供者暴露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286750" y="1539240"/>
            <a:ext cx="3876675" cy="4020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latin typeface="+mn-lt"/>
                <a:ea typeface="+mn-ea"/>
                <a:cs typeface="+mn-cs"/>
              </a:rPr>
              <a:t>服务暴露关键点</a:t>
            </a:r>
            <a:r>
              <a:rPr lang="en-US" altLang="zh-CN" dirty="0">
                <a:latin typeface="+mn-lt"/>
                <a:ea typeface="+mn-ea"/>
                <a:cs typeface="+mn-cs"/>
              </a:rPr>
              <a:t>: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algn="l"/>
            <a:endParaRPr lang="en-US"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1. </a:t>
            </a:r>
            <a:r>
              <a:rPr dirty="0">
                <a:latin typeface="+mn-lt"/>
                <a:ea typeface="+mn-ea"/>
                <a:cs typeface="+mn-cs"/>
              </a:rPr>
              <a:t>进一步初始化 ServiceConfig 对象。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2. </a:t>
            </a:r>
            <a:r>
              <a:rPr dirty="0">
                <a:latin typeface="+mn-lt"/>
                <a:ea typeface="+mn-ea"/>
                <a:cs typeface="+mn-cs"/>
              </a:rPr>
              <a:t>校验 ServiceConfig 对象的配置项。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3. </a:t>
            </a:r>
            <a:r>
              <a:rPr dirty="0">
                <a:latin typeface="+mn-lt"/>
                <a:ea typeface="+mn-ea"/>
                <a:cs typeface="+mn-cs"/>
              </a:rPr>
              <a:t>使用 ServiceConfig 对象，生成 Dubbo URL 对象数组。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4. </a:t>
            </a:r>
            <a:r>
              <a:rPr dirty="0">
                <a:latin typeface="+mn-lt"/>
                <a:ea typeface="+mn-ea"/>
                <a:cs typeface="+mn-cs"/>
              </a:rPr>
              <a:t>使用 Dubbo URL 对象，暴露服务</a:t>
            </a: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4420" y="1745615"/>
            <a:ext cx="5354955" cy="3685540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provider(ProviderConfig)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配置存在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1.1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如果是否暴露配置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(export)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1.2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如果是否延迟创建配置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(delay)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如果接口不暴露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直接返回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如果配置了延迟创建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则通过ScheduledExecutorService进行延迟创建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doExport()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如果没有配置延迟创建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则立即创建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doExport()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4965" y="447675"/>
            <a:ext cx="5137150" cy="6212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9005" y="1062990"/>
            <a:ext cx="5667375" cy="564324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检查是否可以暴露服务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如果已经暴露过则返回或抛出异常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否则标记已经暴露服务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exported=true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读取属性配置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环境变量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+properties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属性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ProviderConfig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中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按照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ProviderConfig --&gt; ModuleConfig --&gt; ApplicationConfig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的顺序读取相关的属性配置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泛化接口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的实现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按照泛化接口处理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interfaceClass,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标记泛化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generic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true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普通接口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通过反射的方式获取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interfaceClass,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并校验接口和方法、校验指向的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标记泛化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false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处理服务接口客户端本地代理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local/stub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其中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目前已经废除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这里是为了兼容历史版本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checkApplication() 方法，校验 ApplicationConfig 配置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执行checkRegistry() 方法，校验 RegistryConfig 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8.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执行checkProtocol() 方法，校验 ProtocolConfig 配置数组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9.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执行appendProperties(config) 方法，读取属性配置( 环境变量 + properties 属性 )到 ServiceConfig 对象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10.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执行checkStubAndMock(interfaceClass) 方法，校验 Stub 和 Mock 相关的配置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11. 调用 #doExportUrls() 方法，暴露服务(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核心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435" y="22225"/>
            <a:ext cx="6188710" cy="7181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四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612265"/>
            <a:ext cx="5495925" cy="434213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配置协议缺省名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创建参数集合 map ，用于下面创建 Dubbo URL 的 parameters 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将 side dubbo timestamp timestamp pid </a:t>
            </a:r>
            <a:r>
              <a:rPr lang="zh-CN" altLang="en-US" dirty="0"/>
              <a:t>和各种配置对象</a:t>
            </a:r>
            <a:r>
              <a:rPr lang="en-US" altLang="zh-CN" dirty="0"/>
              <a:t>添加到 map 中 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4. 将每个 MethodConfig 和其对应的 ArgumentConfig 对象数组，添加到 map 中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5. 将 generic methods revision 到 map 中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6. 当协议为 injvm 时，添加 notify = false 到 map 中，表示不注册，不通知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7. 获得注册到注册中心的服务提供者 Host, PORT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8. 创建Dubbo URL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9. 获取配置规则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10. 进行服务暴露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1145540"/>
            <a:ext cx="5984875" cy="700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4778</Words>
  <Application>WPS 演示</Application>
  <PresentationFormat>宽屏</PresentationFormat>
  <Paragraphs>184</Paragraphs>
  <Slides>19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Dubbo之API配置</vt:lpstr>
      <vt:lpstr>PowerPoint 演示文稿</vt:lpstr>
      <vt:lpstr>public interface ISpiInterface { 	void saySpi(); }</vt:lpstr>
      <vt:lpstr>public interface ISpiInterface { 	void saySpi(); }</vt:lpstr>
      <vt:lpstr>PowerPoint 演示文稿</vt:lpstr>
      <vt:lpstr> 示例代码: DemoService demoService = DemoServiceImpl(); // 服务接口  ApplicationConfig application = new ApplicationConfig(); //应用配置 application.setName("demo-provider");  RegistryConfig registry = new RegistryConfig(); //注册配置 registry.setAddress("10.20.130.230:9090");  ProtocolConfig protocol = new ProtocolConfig(); //服务提供者协议配置 protocol.setName("dubbo"); protocol.setPort(12345); protocol.setThreads(200); // 注意：ServiceConfig为重对象，内部封装了与注册中心的连接，以及开启服务端口 // 服务提供者暴露服务配置  ServiceConfig&lt;DemoService&gt; service = new ServiceConfig&lt;DemoService&gt;(); service.setApplication(application); service.setRegistry(registry); // 多个注册中心可以用setRegistries() service.setProtocol(protocol); // 多个协议可以用setProtocols() service.setInterface(DemoService.class); service.setRef(demoService); service.setVersion("1.0.0");  service.export(); // 暴露服务(核心)</vt:lpstr>
      <vt:lpstr> Note:  1. META-INF 文件需要在src的根目录下 2. 扩展配置文件的路径信息 META-INF/services 3. 扩展文件的命名规则, SPI接口的全路径 4. SPI扩展文件的内容, SPI接口对应实现类的全路径</vt:lpstr>
      <vt:lpstr> Note:  1. 通过JDK的ServiceLoader.load(Spi.class) 加载SPI接口的全路径信息 2. 根据加载的SPI.class接口的全路径信息, 在META-INF/services寻找对应的扩展文件 3. 加载扩展文件, 获取对应的实现类全路径信息 4. 遍历加载的接口信息，执行对应的方法</vt:lpstr>
      <vt:lpstr>JDK SPI技术的缺点</vt:lpstr>
      <vt:lpstr>PowerPoint 演示文稿</vt:lpstr>
      <vt:lpstr>dubbo Api配置之服务提供者(四)</vt:lpstr>
      <vt:lpstr>dubbo Api配置之服务消费者(一)</vt:lpstr>
      <vt:lpstr>PowerPoint 演示文稿</vt:lpstr>
      <vt:lpstr>dubbo Api配置之服务提供者(五) -- 本地(INJvm)暴露服务</vt:lpstr>
      <vt:lpstr>dubbo Api配置之服务提供者(六) -- 本地(INJvm)暴露服务</vt:lpstr>
      <vt:lpstr>dubbo Api配置之服务提供者(七) -- 远程(Dubbo)暴露服务</vt:lpstr>
      <vt:lpstr>dubbo Api本地(INJvm)暴露服务</vt:lpstr>
      <vt:lpstr>dubbo Api本地(INJvm)引用服务</vt:lpstr>
      <vt:lpstr>dubbo Api远程(Dubbo)引用服务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769</cp:revision>
  <dcterms:created xsi:type="dcterms:W3CDTF">2019-02-21T01:43:00Z</dcterms:created>
  <dcterms:modified xsi:type="dcterms:W3CDTF">2019-04-19T07:04:56Z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