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375" r:id="rId4"/>
    <p:sldId id="314" r:id="rId5"/>
    <p:sldId id="400" r:id="rId6"/>
    <p:sldId id="399" r:id="rId7"/>
    <p:sldId id="401" r:id="rId8"/>
    <p:sldId id="402" r:id="rId9"/>
    <p:sldId id="405" r:id="rId10"/>
    <p:sldId id="403" r:id="rId11"/>
    <p:sldId id="4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5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27275" y="673100"/>
            <a:ext cx="8915400" cy="1915795"/>
          </a:xfrm>
        </p:spPr>
        <p:txBody>
          <a:bodyPr/>
          <a:lstStyle/>
          <a:p>
            <a:r>
              <a:rPr lang="en-US" dirty="0"/>
              <a:t>spring 理解之IOC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508250" y="3775075"/>
            <a:ext cx="8915400" cy="2600960"/>
          </a:xfrm>
        </p:spPr>
        <p:txBody>
          <a:bodyPr>
            <a:noAutofit/>
          </a:bodyPr>
          <a:lstStyle/>
          <a:p>
            <a:r>
              <a:rPr lang="en-US" dirty="0"/>
              <a:t>	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  <a:r>
              <a:rPr dirty="0"/>
              <a:t>IoC</a:t>
            </a:r>
            <a:r>
              <a:rPr lang="zh-CN" dirty="0"/>
              <a:t>是</a:t>
            </a:r>
            <a:r>
              <a:rPr dirty="0"/>
              <a:t>Spring 最核心的概念</a:t>
            </a:r>
            <a:r>
              <a:rPr lang="zh-CN" dirty="0"/>
              <a:t>之一</a:t>
            </a:r>
            <a:r>
              <a:rPr lang="en-US" altLang="zh-CN" dirty="0"/>
              <a:t>, 全称为 Inversion of Control，翻译为 “控制反转”，它还有一个别名为 DI（Dependency Injection）,即依赖注入</a:t>
            </a:r>
            <a:r>
              <a:rPr lang="zh-CN" altLang="en-US" dirty="0"/>
              <a:t>。 </a:t>
            </a:r>
            <a:endParaRPr lang="en-US" altLang="zh-CN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Spring</a:t>
            </a:r>
            <a:r>
              <a:rPr lang="zh-CN" altLang="en-US" dirty="0"/>
              <a:t>中</a:t>
            </a:r>
            <a:r>
              <a:rPr lang="en-US" dirty="0"/>
              <a:t>ApplicationContext</a:t>
            </a:r>
            <a:r>
              <a:rPr lang="zh-CN" altLang="en-US" dirty="0"/>
              <a:t>和BeanFactory区别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000" b="1" dirty="0">
                <a:sym typeface="+mn-ea"/>
              </a:rPr>
              <a:t>1. </a:t>
            </a:r>
            <a:r>
              <a:rPr lang="zh-CN" altLang="en-US" sz="2000" b="1" dirty="0">
                <a:sym typeface="+mn-ea"/>
              </a:rPr>
              <a:t>继承 org.springframework.context.MessageSource 接口，提供国际化的标准访问策略。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2. </a:t>
            </a:r>
            <a:r>
              <a:rPr lang="zh-CN" altLang="en-US" sz="2000" b="1" dirty="0">
                <a:sym typeface="+mn-ea"/>
              </a:rPr>
              <a:t>继承 org.springframework.context.ApplicationEventPublisher 接口，提供强大的事件机制。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3. </a:t>
            </a:r>
            <a:r>
              <a:rPr lang="zh-CN" altLang="en-US" sz="2000" b="1" dirty="0">
                <a:sym typeface="+mn-ea"/>
              </a:rPr>
              <a:t>扩展 ResourceLoader ，可以用来加载多种 Resource ，可以灵活访问不同的资源。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ym typeface="+mn-ea"/>
              </a:rPr>
              <a:t>4. </a:t>
            </a:r>
            <a:r>
              <a:rPr lang="zh-CN" altLang="en-US" sz="2000" b="1" dirty="0">
                <a:sym typeface="+mn-ea"/>
              </a:rPr>
              <a:t>对 Web 应用的支持</a:t>
            </a:r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https://blog.csdn.net/yujin753/article/details/47043143</a:t>
            </a:r>
            <a:endParaRPr lang="zh-CN" altLang="en-US" sz="2000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6626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IOC</a:t>
            </a:r>
            <a:r>
              <a:rPr lang="zh-CN" altLang="en-US" sz="2400" b="1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简单介绍</a:t>
            </a:r>
            <a:endParaRPr lang="zh-CN" altLang="en-US" sz="2400" b="1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1584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体系结构</a:t>
            </a:r>
            <a:endParaRPr lang="zh-CN" altLang="en-US" sz="24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IoC 理论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1343025" y="1901190"/>
            <a:ext cx="8782685" cy="40239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2000" dirty="0"/>
              <a:t>	</a:t>
            </a:r>
            <a:r>
              <a:rPr lang="zh-CN" altLang="en-US" sz="2000" dirty="0"/>
              <a:t>IoC 全称为 Inversion of Control，翻译为 “控制反转”，它还有一个别名为 DI（Dependency Injection）,即依赖注入。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en-US" altLang="zh-CN" sz="20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endParaRPr lang="en-US" altLang="zh-CN" sz="2000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altLang="zh-CN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NOTE:</a:t>
            </a:r>
            <a:r>
              <a:rPr lang="zh-CN" altLang="en-US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所谓</a:t>
            </a:r>
            <a:r>
              <a:rPr lang="zh-CN" altLang="en-US" sz="2000" b="1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IoC ，就是由 Spring IoC 容器来负责对象的生命周期和对象之间的关系</a:t>
            </a:r>
            <a:endParaRPr lang="zh-CN" altLang="en-US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 sz="2000" b="1" dirty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问题</a:t>
            </a:r>
            <a:r>
              <a:rPr lang="en-US" altLang="zh-CN" sz="2000" b="1" dirty="0">
                <a:ln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zh-CN" altLang="en-US" sz="2000" b="1" dirty="0">
              <a:ln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1. 谁控制谁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2. 控制什么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3. 为何是反转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4. 哪些方面反转了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 sz="2000" b="1" dirty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dirty="0"/>
              <a:t>传统获取</a:t>
            </a:r>
            <a:r>
              <a:rPr lang="zh-CN" altLang="en-US" dirty="0"/>
              <a:t>依赖对象的方式及其缺点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6856730" y="1362075"/>
            <a:ext cx="5059680" cy="15690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缺点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被依赖的对象需要直接创建</a:t>
            </a: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, 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使用完之后还需要销毁它，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 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耦合性太高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/>
              <a:t>public class </a:t>
            </a:r>
            <a:r>
              <a:rPr lang="en-US" altLang="zh-CN" sz="2000" dirty="0"/>
              <a:t>It</a:t>
            </a:r>
            <a:r>
              <a:rPr lang="zh-CN" altLang="en-US" sz="2000" dirty="0"/>
              <a:t>YoungMan {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private </a:t>
            </a:r>
            <a:r>
              <a:rPr lang="en-US" altLang="zh-CN" sz="2000" dirty="0"/>
              <a:t>SpringStudy springStudy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</a:t>
            </a:r>
            <a:r>
              <a:rPr lang="en-US" altLang="zh-CN" sz="2000" dirty="0">
                <a:sym typeface="+mn-ea"/>
              </a:rPr>
              <a:t>It</a:t>
            </a:r>
            <a:r>
              <a:rPr lang="zh-CN" altLang="en-US" sz="2000" dirty="0">
                <a:sym typeface="+mn-ea"/>
              </a:rPr>
              <a:t>YoungMan </a:t>
            </a:r>
            <a:r>
              <a:rPr lang="zh-CN" altLang="en-US" sz="2000" dirty="0"/>
              <a:t>(){</a:t>
            </a:r>
            <a:endParaRPr lang="zh-CN" altLang="en-US" sz="2000" dirty="0"/>
          </a:p>
          <a:p>
            <a:r>
              <a:rPr lang="zh-CN" altLang="en-US" sz="2000" dirty="0"/>
              <a:t>        // </a:t>
            </a:r>
            <a:r>
              <a:rPr lang="en-US" altLang="zh-CN" sz="2000" dirty="0">
                <a:sym typeface="+mn-ea"/>
              </a:rPr>
              <a:t>springStudy </a:t>
            </a:r>
            <a:r>
              <a:rPr lang="zh-CN" altLang="en-US" sz="2000" dirty="0"/>
              <a:t>= new </a:t>
            </a:r>
            <a:r>
              <a:rPr lang="en-US" altLang="zh-CN" sz="2000" dirty="0">
                <a:sym typeface="+mn-ea"/>
              </a:rPr>
              <a:t>SpringStudy </a:t>
            </a:r>
            <a:r>
              <a:rPr lang="zh-CN" altLang="en-US" sz="2000" dirty="0"/>
              <a:t>();</a:t>
            </a:r>
            <a:endParaRPr lang="zh-CN" altLang="en-US" sz="2000" dirty="0"/>
          </a:p>
          <a:p>
            <a:r>
              <a:rPr lang="zh-CN" altLang="en-US" sz="2000" dirty="0"/>
              <a:t>    }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public void setBeautifulGirl(</a:t>
            </a:r>
            <a:r>
              <a:rPr lang="en-US" altLang="zh-CN" sz="2000" dirty="0">
                <a:sym typeface="+mn-ea"/>
              </a:rPr>
              <a:t>SpringStudy springStudy</a:t>
            </a:r>
            <a:r>
              <a:rPr lang="zh-CN" altLang="en-US" sz="2000" dirty="0"/>
              <a:t>) {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    this.</a:t>
            </a:r>
            <a:r>
              <a:rPr lang="en-US" altLang="zh-CN" sz="2000" dirty="0">
                <a:sym typeface="+mn-ea"/>
              </a:rPr>
              <a:t>springStudy</a:t>
            </a:r>
            <a:r>
              <a:rPr lang="zh-CN" altLang="en-US" sz="2000" dirty="0"/>
              <a:t>= </a:t>
            </a:r>
            <a:r>
              <a:rPr lang="en-US" altLang="zh-CN" sz="2000" dirty="0">
                <a:sym typeface="+mn-ea"/>
              </a:rPr>
              <a:t>springStudy</a:t>
            </a:r>
            <a:r>
              <a:rPr lang="zh-CN" altLang="en-US" sz="2000" dirty="0"/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    }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/>
              <a:t>}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6730" y="3410585"/>
            <a:ext cx="4010025" cy="22288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关联依赖对象的方式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38885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b="1" dirty="0">
                <a:solidFill>
                  <a:srgbClr val="FF0000"/>
                </a:solidFill>
              </a:rPr>
              <a:t>IoC 的理念就是让别人为你服务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endParaRPr lang="zh-CN" altLang="en-US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1. IOC Service Provider</a:t>
            </a:r>
            <a:r>
              <a:rPr lang="zh-CN" altLang="en-US" sz="2000" b="1" dirty="0">
                <a:solidFill>
                  <a:schemeClr val="tx1"/>
                </a:solidFill>
              </a:rPr>
              <a:t>统一管理被注入对象和依赖对象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2. </a:t>
            </a:r>
            <a:r>
              <a:rPr lang="zh-CN" altLang="en-US" sz="2000" b="1" dirty="0">
                <a:solidFill>
                  <a:schemeClr val="tx1"/>
                </a:solidFill>
              </a:rPr>
              <a:t>通过注解的方式向</a:t>
            </a:r>
            <a:r>
              <a:rPr lang="en-US" altLang="zh-CN" sz="2000" b="1" dirty="0">
                <a:solidFill>
                  <a:schemeClr val="tx1"/>
                </a:solidFill>
              </a:rPr>
              <a:t>IOC</a:t>
            </a:r>
            <a:r>
              <a:rPr lang="zh-CN" altLang="en-US" sz="2000" b="1" dirty="0">
                <a:solidFill>
                  <a:schemeClr val="tx1"/>
                </a:solidFill>
              </a:rPr>
              <a:t>获取自己需要依赖的对象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6619240" y="2042795"/>
            <a:ext cx="5174615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2000" dirty="0">
                <a:sym typeface="+mn-ea"/>
              </a:rPr>
              <a:t>public class </a:t>
            </a:r>
            <a:r>
              <a:rPr lang="en-US" altLang="zh-CN" sz="2000" dirty="0">
                <a:sym typeface="+mn-ea"/>
              </a:rPr>
              <a:t>It</a:t>
            </a:r>
            <a:r>
              <a:rPr lang="zh-CN" altLang="en-US" sz="2000" dirty="0">
                <a:sym typeface="+mn-ea"/>
              </a:rPr>
              <a:t>YoungMan {</a:t>
            </a:r>
            <a:endParaRPr lang="zh-CN" altLang="en-US" sz="2000" dirty="0"/>
          </a:p>
          <a:p>
            <a:r>
              <a:rPr lang="en-US" altLang="zh-CN" sz="2000" dirty="0"/>
              <a:t>	</a:t>
            </a:r>
            <a:endParaRPr lang="en-US" altLang="zh-CN" sz="2000" dirty="0"/>
          </a:p>
          <a:p>
            <a:r>
              <a:rPr lang="en-US" altLang="zh-CN" sz="2000" dirty="0"/>
              <a:t>	@Autowired</a:t>
            </a:r>
            <a:endParaRPr lang="en-US" altLang="zh-CN" sz="2000" dirty="0"/>
          </a:p>
          <a:p>
            <a:r>
              <a:rPr lang="zh-CN" altLang="en-US" sz="2000" dirty="0">
                <a:sym typeface="+mn-ea"/>
              </a:rPr>
              <a:t>    private </a:t>
            </a:r>
            <a:r>
              <a:rPr lang="en-US" altLang="zh-CN" sz="2000" dirty="0">
                <a:sym typeface="+mn-ea"/>
              </a:rPr>
              <a:t>SpringStudy springStudy</a:t>
            </a:r>
            <a:r>
              <a:rPr lang="zh-CN" altLang="en-US" sz="2000" dirty="0">
                <a:sym typeface="+mn-ea"/>
              </a:rPr>
              <a:t>;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dirty="0">
                <a:sym typeface="+mn-ea"/>
              </a:rPr>
              <a:t>}</a:t>
            </a:r>
            <a:endParaRPr lang="en-US" altLang="zh-CN" sz="2000" b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7245" y="4283075"/>
            <a:ext cx="4143375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问题解答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问题: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1. 谁控制谁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1.1 传统方式: 通过new创建对象, 由开发者自己控制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1.2 IOC方式: 由IOC控制, 具体怎么控制由IOC自己决定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2. 控制什么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控制对象, 比如依赖的对象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3. 为何是反转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3.1 传统方式: 由开发者在自己的对象中主动创建被依赖的对象(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正转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)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	3.2 IOC方式：被依赖的对象由IOC创建, 自己的对象被动注入依赖对象(</a:t>
            </a:r>
            <a:r>
              <a:rPr lang="zh-CN" altLang="en-US" sz="2000" b="1" dirty="0">
                <a:solidFill>
                  <a:srgbClr val="FF0000"/>
                </a:solidFill>
              </a:rPr>
              <a:t>反转</a:t>
            </a:r>
            <a:r>
              <a:rPr lang="zh-CN" altLang="en-US" sz="2000" b="1" dirty="0">
                <a:solidFill>
                  <a:schemeClr val="tx1"/>
                </a:solidFill>
              </a:rPr>
              <a:t>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4. 哪些方面反转了</a:t>
            </a:r>
            <a:endParaRPr lang="en-US" altLang="zh-CN" sz="2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被依赖的对象的获取被反转了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IOC</a:t>
            </a:r>
            <a:r>
              <a:rPr lang="zh-CN" altLang="en-US" dirty="0"/>
              <a:t>注入的方式</a:t>
            </a:r>
            <a:endParaRPr lang="zh-CN" altLang="en-US" dirty="0"/>
          </a:p>
        </p:txBody>
      </p:sp>
      <p:sp>
        <p:nvSpPr>
          <p:cNvPr id="3" name="标题 1"/>
          <p:cNvSpPr>
            <a:spLocks noGrp="1"/>
          </p:cNvSpPr>
          <p:nvPr/>
        </p:nvSpPr>
        <p:spPr>
          <a:xfrm>
            <a:off x="1253490" y="2042795"/>
            <a:ext cx="9415780" cy="44062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构造器注入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被注入的对象通过在其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构造方法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中声明依赖对象的参数列表，让外部知道它需要哪些依赖对象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ItYoungMan(SpringStudy springStudy) {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    this.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springStudy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= 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springStudy</a:t>
            </a:r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;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lvl="2" algn="l"/>
            <a:r>
              <a:rPr lang="zh-CN" altLang="en-US" sz="20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n-ea"/>
              </a:rPr>
              <a:t>}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setter方法注入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为所依赖的对象提供相对应的 setter 方法，就可以通过该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setter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方法将相应的依赖对象设置到被注入对象中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zh-CN" altLang="en-US" sz="2000" b="1" dirty="0">
                <a:sym typeface="+mn-ea"/>
              </a:rPr>
              <a:t>public void set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SpringStudy </a:t>
            </a:r>
            <a:r>
              <a:rPr lang="zh-CN" altLang="en-US" sz="2000" b="1" dirty="0">
                <a:sym typeface="+mn-ea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SpringStudy springStudy</a:t>
            </a:r>
            <a:r>
              <a:rPr lang="zh-CN" altLang="en-US" sz="2000" b="1" dirty="0">
                <a:sym typeface="+mn-ea"/>
              </a:rPr>
              <a:t>) {</a:t>
            </a:r>
            <a:endParaRPr lang="zh-CN" altLang="en-US" sz="2000" b="1" dirty="0">
              <a:sym typeface="+mn-ea"/>
            </a:endParaRPr>
          </a:p>
          <a:p>
            <a:pPr marL="0" lvl="2" algn="l"/>
            <a:r>
              <a:rPr lang="zh-CN" altLang="en-US" sz="2000" b="1" dirty="0">
                <a:sym typeface="+mn-ea"/>
              </a:rPr>
              <a:t>        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this.springStudy= springStudy;</a:t>
            </a:r>
            <a:endParaRPr lang="zh-CN" altLang="en-US" sz="2000" b="1" dirty="0">
              <a:solidFill>
                <a:schemeClr val="tx1"/>
              </a:solidFill>
              <a:latin typeface="+mj-lt"/>
              <a:ea typeface="+mj-ea"/>
              <a:cs typeface="+mj-cs"/>
              <a:sym typeface="+mn-ea"/>
            </a:endParaRPr>
          </a:p>
          <a:p>
            <a:pPr algn="l"/>
            <a:endParaRPr lang="zh-CN" altLang="en-US" sz="2000" b="1" dirty="0">
              <a:sym typeface="+mn-ea"/>
            </a:endParaRPr>
          </a:p>
          <a:p>
            <a:pPr algn="l"/>
            <a:r>
              <a:rPr lang="zh-CN" altLang="en-US" sz="2000" b="1" dirty="0">
                <a:sym typeface="+mn-ea"/>
              </a:rPr>
              <a:t>    }</a:t>
            </a:r>
            <a:endParaRPr lang="zh-CN" altLang="en-US" sz="2000" b="1" dirty="0">
              <a:sym typeface="+mn-ea"/>
            </a:endParaRPr>
          </a:p>
          <a:p>
            <a:pPr algn="l"/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. </a:t>
            </a:r>
            <a:r>
              <a:rPr lang="zh-CN" altLang="en-US" sz="2000" b="1" dirty="0">
                <a:solidFill>
                  <a:srgbClr val="0070C0"/>
                </a:solidFill>
                <a:sym typeface="+mn-ea"/>
              </a:rPr>
              <a:t>接口方式注入</a:t>
            </a:r>
            <a:endParaRPr lang="zh-CN" altLang="en-US" sz="2000" b="1" dirty="0">
              <a:solidFill>
                <a:schemeClr val="tx1"/>
              </a:solidFill>
              <a:sym typeface="+mn-ea"/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zh-CN" altLang="en-US" sz="2000" b="1" dirty="0">
                <a:solidFill>
                  <a:schemeClr val="tx1"/>
                </a:solidFill>
              </a:rPr>
              <a:t>被依赖的对象需要实现不必要的接口，带有侵入性</a:t>
            </a:r>
            <a:r>
              <a:rPr lang="en-US" altLang="zh-CN" sz="2000" b="1" dirty="0">
                <a:solidFill>
                  <a:schemeClr val="tx1"/>
                </a:solidFill>
              </a:rPr>
              <a:t>, </a:t>
            </a:r>
            <a:r>
              <a:rPr lang="zh-CN" altLang="en-US" sz="2000" b="1" dirty="0">
                <a:solidFill>
                  <a:schemeClr val="tx1"/>
                </a:solidFill>
              </a:rPr>
              <a:t>一般不推荐这种方式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</a:rPr>
              <a:t>http://wiki.jikexueyuan.com/project/spring-ioc/iocordi-1.html#6e5dfcd838f3a79e9129641785cf736f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432095" y="56004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>
                <a:sym typeface="+mn-ea"/>
              </a:rPr>
              <a:t>	</a:t>
            </a:r>
            <a:r>
              <a:rPr lang="zh-CN" altLang="en-US" dirty="0">
                <a:sym typeface="+mn-ea"/>
              </a:rPr>
              <a:t>目录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9" name="椭圆 15"/>
          <p:cNvGrpSpPr/>
          <p:nvPr/>
        </p:nvGrpSpPr>
        <p:grpSpPr>
          <a:xfrm>
            <a:off x="2332996" y="3898423"/>
            <a:ext cx="398354" cy="584773"/>
            <a:chOff x="0" y="-68864"/>
            <a:chExt cx="398353" cy="584772"/>
          </a:xfrm>
        </p:grpSpPr>
        <p:sp>
          <p:nvSpPr>
            <p:cNvPr id="10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1" name="2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2</a:t>
              </a:r>
              <a:endParaRPr sz="3200" b="1"/>
            </a:p>
          </p:txBody>
        </p:sp>
      </p:grpSp>
      <p:grpSp>
        <p:nvGrpSpPr>
          <p:cNvPr id="12" name="椭圆 17"/>
          <p:cNvGrpSpPr/>
          <p:nvPr/>
        </p:nvGrpSpPr>
        <p:grpSpPr>
          <a:xfrm>
            <a:off x="2346331" y="2895332"/>
            <a:ext cx="398354" cy="584773"/>
            <a:chOff x="0" y="-68864"/>
            <a:chExt cx="398353" cy="584772"/>
          </a:xfrm>
        </p:grpSpPr>
        <p:sp>
          <p:nvSpPr>
            <p:cNvPr id="13" name="圆形"/>
            <p:cNvSpPr/>
            <p:nvPr/>
          </p:nvSpPr>
          <p:spPr>
            <a:xfrm>
              <a:off x="0" y="24343"/>
              <a:ext cx="398353" cy="398354"/>
            </a:xfrm>
            <a:prstGeom prst="ellipse">
              <a:avLst/>
            </a:prstGeom>
            <a:solidFill>
              <a:srgbClr val="2E8FD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 sz="3200" b="1"/>
            </a:p>
          </p:txBody>
        </p:sp>
        <p:sp>
          <p:nvSpPr>
            <p:cNvPr id="14" name="1"/>
            <p:cNvSpPr txBox="1"/>
            <p:nvPr/>
          </p:nvSpPr>
          <p:spPr>
            <a:xfrm>
              <a:off x="58337" y="-68864"/>
              <a:ext cx="281679" cy="5847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r>
                <a:rPr sz="3200" b="1"/>
                <a:t>1</a:t>
              </a:r>
              <a:endParaRPr sz="3200" b="1"/>
            </a:p>
          </p:txBody>
        </p:sp>
      </p:grpSp>
      <p:sp>
        <p:nvSpPr>
          <p:cNvPr id="30" name="文本框 26"/>
          <p:cNvSpPr txBox="1"/>
          <p:nvPr/>
        </p:nvSpPr>
        <p:spPr>
          <a:xfrm>
            <a:off x="2976423" y="2952354"/>
            <a:ext cx="186626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IOC</a:t>
            </a:r>
            <a:r>
              <a:rPr lang="zh-CN" altLang="en-US" sz="2400" b="1" dirty="0" smtClean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简单介绍</a:t>
            </a:r>
            <a:endParaRPr lang="zh-CN" altLang="en-US" sz="2400" b="1" dirty="0" smtClean="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1" name="文本框 27"/>
          <p:cNvSpPr txBox="1"/>
          <p:nvPr/>
        </p:nvSpPr>
        <p:spPr>
          <a:xfrm>
            <a:off x="2976423" y="3959974"/>
            <a:ext cx="2315845" cy="46037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>
                <a:solidFill>
                  <a:srgbClr val="2E8FD4"/>
                </a:solidFill>
              </a:defRPr>
            </a:pPr>
            <a:r>
              <a:rPr lang="en-US" altLang="zh-CN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Spring</a:t>
            </a:r>
            <a:r>
              <a:rPr lang="zh-CN" altLang="en-US" sz="2400" b="1" dirty="0" smtClean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体系结构</a:t>
            </a:r>
            <a:endParaRPr lang="zh-CN" altLang="en-US" sz="2400" b="1" dirty="0" smtClean="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1582080" y="619731"/>
            <a:ext cx="8782438" cy="74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Spring</a:t>
            </a:r>
            <a:r>
              <a:rPr lang="zh-CN" altLang="en-US" dirty="0"/>
              <a:t>相关组件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460" y="1362075"/>
            <a:ext cx="5881370" cy="538924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/>
        </p:nvSpPr>
        <p:spPr>
          <a:xfrm>
            <a:off x="6259830" y="308610"/>
            <a:ext cx="5590540" cy="64433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1800" b="1" dirty="0">
                <a:solidFill>
                  <a:schemeClr val="tx1"/>
                </a:solidFill>
              </a:rPr>
              <a:t>组件分类</a:t>
            </a:r>
            <a:endParaRPr lang="zh-CN" altLang="en-US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1. org.springframework.core.io.</a:t>
            </a:r>
            <a:r>
              <a:rPr lang="en-US" altLang="zh-CN" sz="1800" b="1" dirty="0">
                <a:solidFill>
                  <a:srgbClr val="FF0000"/>
                </a:solidFill>
              </a:rPr>
              <a:t>Resource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每一个实现类都代表了一种资源的访问策略, </a:t>
            </a:r>
            <a:r>
              <a:rPr lang="zh-CN" altLang="en-US" sz="1800" b="1" dirty="0">
                <a:solidFill>
                  <a:schemeClr val="tx1"/>
                </a:solidFill>
              </a:rPr>
              <a:t>比如</a:t>
            </a:r>
            <a:r>
              <a:rPr lang="en-US" altLang="zh-CN" sz="1800" b="1" dirty="0">
                <a:solidFill>
                  <a:schemeClr val="tx1"/>
                </a:solidFill>
              </a:rPr>
              <a:t>: ClassPathResource、RLResource、FileSystemResource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2. org.springframework.core.io.</a:t>
            </a:r>
            <a:r>
              <a:rPr lang="en-US" altLang="zh-CN" sz="1800" b="1" dirty="0">
                <a:solidFill>
                  <a:srgbClr val="FF0000"/>
                </a:solidFill>
              </a:rPr>
              <a:t>ResourceLoader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进行统一资源加载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3. org.springframework.beans.factory.</a:t>
            </a:r>
            <a:r>
              <a:rPr lang="en-US" altLang="zh-CN" sz="1800" b="1" dirty="0">
                <a:solidFill>
                  <a:srgbClr val="FF0000"/>
                </a:solidFill>
              </a:rPr>
              <a:t>BeanFactory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BeanFactory 内部维护着一个BeanDefinition map ，可根据 BeanDefinition 的描述进行 bean 的创建和管理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4.  org.springframework.beans.factory.config.</a:t>
            </a:r>
            <a:r>
              <a:rPr lang="en-US" altLang="zh-CN" sz="1800" b="1" dirty="0">
                <a:solidFill>
                  <a:srgbClr val="FF0000"/>
                </a:solidFill>
              </a:rPr>
              <a:t>BeanDefinition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描述 Spring 中的 Bean 对象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5. org.springframework.beans.factory.support.</a:t>
            </a:r>
            <a:r>
              <a:rPr lang="en-US" altLang="zh-CN" sz="1800" b="1" dirty="0">
                <a:solidFill>
                  <a:srgbClr val="FF0000"/>
                </a:solidFill>
              </a:rPr>
              <a:t>BeanDefinitionReader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读取 Spring 的配置文件的内容，并将其转换成 Ioc 容器内部的数据结构 ：BeanDefinition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6.org.springframework.context.</a:t>
            </a:r>
            <a:r>
              <a:rPr lang="en-US" altLang="zh-CN" sz="1800" b="1" dirty="0">
                <a:solidFill>
                  <a:srgbClr val="FF0000"/>
                </a:solidFill>
              </a:rPr>
              <a:t>ApplicationContext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r>
              <a:rPr lang="en-US" altLang="zh-CN" sz="1800" b="1" dirty="0">
                <a:solidFill>
                  <a:schemeClr val="tx1"/>
                </a:solidFill>
              </a:rPr>
              <a:t>	Spring 容器</a:t>
            </a:r>
            <a:endParaRPr lang="en-US" altLang="zh-CN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2294</Words>
  <Application>WPS 演示</Application>
  <PresentationFormat>宽屏</PresentationFormat>
  <Paragraphs>142</Paragraphs>
  <Slides>10</Slides>
  <Notes>0</Notes>
  <HiddenSlides>16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微软雅黑</vt:lpstr>
      <vt:lpstr>Century Gothic</vt:lpstr>
      <vt:lpstr>Segoe Print</vt:lpstr>
      <vt:lpstr>幼圆</vt:lpstr>
      <vt:lpstr>Arial Unicode MS</vt:lpstr>
      <vt:lpstr>Symbol</vt:lpstr>
      <vt:lpstr>Calibri</vt:lpstr>
      <vt:lpstr>Wingdings</vt:lpstr>
      <vt:lpstr>丝状</vt:lpstr>
      <vt:lpstr>Mybatis 之SqlSession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Web发展史</dc:title>
  <dc:creator>黄 支鹏</dc:creator>
  <cp:lastModifiedBy>14521</cp:lastModifiedBy>
  <cp:revision>750</cp:revision>
  <dcterms:created xsi:type="dcterms:W3CDTF">2019-02-21T01:43:00Z</dcterms:created>
  <dcterms:modified xsi:type="dcterms:W3CDTF">2019-03-21T14:42:47Z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2052-11.1.0.8415</vt:lpwstr>
  </property>
</Properties>
</file>