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3"/>
    <p:sldId id="375" r:id="rId4"/>
    <p:sldId id="403" r:id="rId5"/>
    <p:sldId id="409" r:id="rId6"/>
    <p:sldId id="404" r:id="rId7"/>
    <p:sldId id="405" r:id="rId8"/>
    <p:sldId id="406" r:id="rId9"/>
    <p:sldId id="407" r:id="rId10"/>
    <p:sldId id="408" r:id="rId11"/>
    <p:sldId id="410" r:id="rId12"/>
    <p:sldId id="411" r:id="rId13"/>
    <p:sldId id="412" r:id="rId14"/>
    <p:sldId id="413" r:id="rId15"/>
    <p:sldId id="414" r:id="rId17"/>
    <p:sldId id="415" r:id="rId18"/>
    <p:sldId id="416" r:id="rId19"/>
    <p:sldId id="402" r:id="rId20"/>
    <p:sldId id="314" r:id="rId21"/>
    <p:sldId id="313" r:id="rId22"/>
    <p:sldId id="316" r:id="rId23"/>
    <p:sldId id="400" r:id="rId24"/>
    <p:sldId id="399" r:id="rId25"/>
    <p:sldId id="401" r:id="rId26"/>
    <p:sldId id="31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50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21903" y="1201144"/>
            <a:ext cx="8915399" cy="2262781"/>
          </a:xfrm>
        </p:spPr>
        <p:txBody>
          <a:bodyPr/>
          <a:lstStyle/>
          <a:p>
            <a:r>
              <a:rPr lang="en-US" dirty="0"/>
              <a:t>Mybatis </a:t>
            </a:r>
            <a:r>
              <a:rPr lang="zh-CN" altLang="en-US" dirty="0"/>
              <a:t>之</a:t>
            </a:r>
            <a:r>
              <a:rPr lang="en-US" altLang="zh-CN" dirty="0"/>
              <a:t>SqlSession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22220" y="4901565"/>
            <a:ext cx="8915400" cy="1417320"/>
          </a:xfrm>
        </p:spPr>
        <p:txBody>
          <a:bodyPr>
            <a:noAutofit/>
          </a:bodyPr>
          <a:lstStyle/>
          <a:p>
            <a:r>
              <a:rPr lang="en-US" altLang="zh-CN" dirty="0"/>
              <a:t>Mybatis</a:t>
            </a:r>
            <a:r>
              <a:rPr lang="zh-CN" altLang="en-US" dirty="0"/>
              <a:t>的持久化解决方案，将用户从原始</a:t>
            </a:r>
            <a:r>
              <a:rPr lang="zh-CN" altLang="en-US" dirty="0">
                <a:sym typeface="+mn-ea"/>
              </a:rPr>
              <a:t>直接访问</a:t>
            </a:r>
            <a:r>
              <a:rPr lang="en-US" altLang="zh-CN" dirty="0"/>
              <a:t>JDBC</a:t>
            </a:r>
            <a:r>
              <a:rPr lang="zh-CN" altLang="en-US" dirty="0"/>
              <a:t>的方式解放出来</a:t>
            </a:r>
            <a:r>
              <a:rPr lang="en-US" altLang="zh-CN" dirty="0"/>
              <a:t>, </a:t>
            </a:r>
            <a:r>
              <a:rPr lang="zh-CN" altLang="en-US" dirty="0"/>
              <a:t>用户只需要定义需要的</a:t>
            </a:r>
            <a:r>
              <a:rPr lang="en-US" altLang="zh-CN" dirty="0"/>
              <a:t>SQL</a:t>
            </a:r>
            <a:r>
              <a:rPr lang="zh-CN" altLang="en-US" dirty="0"/>
              <a:t>语句</a:t>
            </a:r>
            <a:r>
              <a:rPr lang="en-US" altLang="zh-CN" dirty="0"/>
              <a:t>, </a:t>
            </a:r>
            <a:r>
              <a:rPr lang="zh-CN" altLang="en-US" dirty="0"/>
              <a:t>而无须关注底层的</a:t>
            </a:r>
            <a:r>
              <a:rPr lang="en-US" altLang="zh-CN" dirty="0"/>
              <a:t>JDBC</a:t>
            </a:r>
            <a:r>
              <a:rPr lang="zh-CN" altLang="en-US" dirty="0"/>
              <a:t>操作。 其中</a:t>
            </a:r>
            <a:r>
              <a:rPr lang="en-US" altLang="zh-CN" dirty="0"/>
              <a:t>SqlSession</a:t>
            </a:r>
            <a:r>
              <a:rPr lang="zh-CN" altLang="en-US" dirty="0"/>
              <a:t>是</a:t>
            </a:r>
            <a:r>
              <a:rPr lang="en-US" altLang="zh-CN" dirty="0"/>
              <a:t>Mybatis</a:t>
            </a:r>
            <a:r>
              <a:rPr lang="zh-CN" altLang="en-US" dirty="0"/>
              <a:t>完成这个功能重要组件之一</a:t>
            </a:r>
            <a:r>
              <a:rPr lang="en-US" altLang="zh-CN" dirty="0"/>
              <a:t>,  </a:t>
            </a:r>
            <a:r>
              <a:rPr lang="zh-CN" altLang="en-US" dirty="0"/>
              <a:t>类似</a:t>
            </a:r>
            <a:r>
              <a:rPr lang="en-US" altLang="zh-CN" dirty="0"/>
              <a:t>JDBC</a:t>
            </a:r>
            <a:r>
              <a:rPr lang="zh-CN" altLang="en-US" dirty="0">
                <a:sym typeface="+mn-ea"/>
              </a:rPr>
              <a:t>生成的</a:t>
            </a:r>
            <a:r>
              <a:rPr lang="en-US" altLang="zh-CN" dirty="0"/>
              <a:t>Connection</a:t>
            </a:r>
            <a:r>
              <a:rPr lang="zh-CN" altLang="en-US" dirty="0"/>
              <a:t>对象的</a:t>
            </a:r>
            <a:r>
              <a:rPr lang="en-US" altLang="zh-CN" dirty="0"/>
              <a:t>SqlSession</a:t>
            </a:r>
            <a:r>
              <a:rPr lang="zh-CN" altLang="en-US" dirty="0"/>
              <a:t>对象</a:t>
            </a:r>
            <a:r>
              <a:rPr lang="en-US" altLang="zh-CN" dirty="0"/>
              <a:t>, </a:t>
            </a:r>
            <a:r>
              <a:rPr lang="zh-CN" altLang="en-US" dirty="0"/>
              <a:t>与数据库开启</a:t>
            </a:r>
            <a:r>
              <a:rPr lang="en-US" altLang="zh-CN" dirty="0"/>
              <a:t>“</a:t>
            </a:r>
            <a:r>
              <a:rPr lang="zh-CN" altLang="en-US" dirty="0"/>
              <a:t>沟通</a:t>
            </a:r>
            <a:r>
              <a:rPr lang="en-US" altLang="zh-CN" dirty="0"/>
              <a:t>”, </a:t>
            </a:r>
            <a:r>
              <a:rPr lang="zh-CN" altLang="en-US" dirty="0"/>
              <a:t>实现</a:t>
            </a:r>
            <a:r>
              <a:rPr lang="en-US" altLang="zh-CN" dirty="0"/>
              <a:t>SqlSession</a:t>
            </a:r>
            <a:r>
              <a:rPr lang="zh-CN" altLang="en-US" dirty="0"/>
              <a:t>的怎删改查。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6575" y="607060"/>
            <a:ext cx="8911590" cy="792480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XMLConfigBuilder</a:t>
            </a:r>
            <a:r>
              <a:rPr lang="zh-CN" altLang="en-US">
                <a:sym typeface="+mn-ea"/>
              </a:rPr>
              <a:t>解析</a:t>
            </a:r>
            <a:r>
              <a:rPr lang="en-US" altLang="zh-CN">
                <a:sym typeface="+mn-ea"/>
              </a:rPr>
              <a:t>settings</a:t>
            </a:r>
            <a:r>
              <a:rPr lang="zh-CN" altLang="en-US">
                <a:sym typeface="+mn-ea"/>
              </a:rPr>
              <a:t>属性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4895" y="4926965"/>
            <a:ext cx="3275965" cy="1750060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/>
              <a:t>步骤</a:t>
            </a:r>
            <a:r>
              <a:rPr lang="en-US" altLang="zh-CN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获取根节点的子节点</a:t>
            </a:r>
            <a:r>
              <a:rPr lang="en-US" altLang="zh-CN"/>
              <a:t>settings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获取</a:t>
            </a:r>
            <a:r>
              <a:rPr lang="en-US" altLang="zh-CN"/>
              <a:t>settings</a:t>
            </a:r>
            <a:r>
              <a:rPr lang="zh-CN" altLang="en-US"/>
              <a:t>所有的子节点</a:t>
            </a:r>
            <a:r>
              <a:rPr lang="en-US" altLang="zh-CN"/>
              <a:t>setting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解析</a:t>
            </a:r>
            <a:r>
              <a:rPr lang="en-US"/>
              <a:t>props</a:t>
            </a:r>
            <a:r>
              <a:rPr lang="zh-CN" altLang="en-US"/>
              <a:t>对应的属性信息是否存在</a:t>
            </a:r>
            <a:r>
              <a:rPr lang="en-US" altLang="zh-CN"/>
              <a:t>set</a:t>
            </a:r>
            <a:r>
              <a:rPr lang="zh-CN" altLang="en-US"/>
              <a:t>方法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4. </a:t>
            </a:r>
            <a:r>
              <a:rPr lang="zh-CN" altLang="en-US"/>
              <a:t>以</a:t>
            </a:r>
            <a:r>
              <a:rPr lang="en-US" altLang="zh-CN"/>
              <a:t>Properties</a:t>
            </a:r>
            <a:r>
              <a:rPr lang="zh-CN" altLang="en-US"/>
              <a:t>类型返回解析的结果</a:t>
            </a:r>
            <a:r>
              <a:rPr lang="en-US" altLang="zh-CN"/>
              <a:t>,</a:t>
            </a:r>
            <a:r>
              <a:rPr lang="zh-CN" altLang="en-US"/>
              <a:t>供后续使用</a:t>
            </a:r>
            <a:endParaRPr lang="en-US" altLang="zh-CN"/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336040" y="1466215"/>
            <a:ext cx="8076565" cy="5210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endParaRPr lang="en-US" altLang="zh-CN" sz="14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950595" y="1399540"/>
            <a:ext cx="4723765" cy="31457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/>
              <a:t>配置信息</a:t>
            </a:r>
            <a:r>
              <a:rPr lang="en-US" altLang="zh-CN" sz="1200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 sz="1200"/>
              <a:t>&lt;settings&gt;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&lt;setting name="cacheEnabled" value="true"/&gt;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&lt;setting name="lazyLoadingEnabled" value="false"/&gt;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&lt;setting name="multipleResultSetsEnabled" value="true"/&gt;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&lt;setting name="useColumnLabel" value="true"/&gt;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&lt;setting name="useGeneratedKeys" value="false"/&gt;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&lt;setting name="defaultExecutorType" value="SIMPLE"/&gt;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&lt;setting name="defaultStatementTimeout" value="25"/&gt;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&lt;/settings&gt;</a:t>
            </a:r>
            <a:endParaRPr lang="en-US" altLang="zh-CN" sz="1200"/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3940" y="1276350"/>
            <a:ext cx="4923155" cy="53473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6575" y="607060"/>
            <a:ext cx="8911590" cy="792480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XMLConfigBuilder</a:t>
            </a:r>
            <a:r>
              <a:rPr lang="zh-CN" altLang="en-US">
                <a:sym typeface="+mn-ea"/>
              </a:rPr>
              <a:t>解析</a:t>
            </a:r>
            <a:r>
              <a:rPr lang="en-US" altLang="zh-CN">
                <a:sym typeface="+mn-ea"/>
              </a:rPr>
              <a:t>typeAliases</a:t>
            </a:r>
            <a:r>
              <a:rPr lang="zh-CN" altLang="en-US">
                <a:sym typeface="+mn-ea"/>
              </a:rPr>
              <a:t>属性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4895" y="4926965"/>
            <a:ext cx="3275965" cy="1750060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zh-CN" altLang="en-US"/>
              <a:t>步骤</a:t>
            </a:r>
            <a:r>
              <a:rPr lang="en-US" altLang="zh-CN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获取根节点的子节点</a:t>
            </a:r>
            <a:r>
              <a:rPr lang="en-US" altLang="zh-CN">
                <a:sym typeface="+mn-ea"/>
              </a:rPr>
              <a:t>typeAliases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遍历获取</a:t>
            </a:r>
            <a:r>
              <a:rPr lang="en-US" altLang="zh-CN">
                <a:sym typeface="+mn-ea"/>
              </a:rPr>
              <a:t>typeAliases</a:t>
            </a:r>
            <a:r>
              <a:rPr lang="zh-CN" altLang="en-US"/>
              <a:t>所有的子节点</a:t>
            </a:r>
            <a:r>
              <a:rPr lang="en-US" altLang="zh-CN"/>
              <a:t>typeAlias/package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解析</a:t>
            </a:r>
            <a:r>
              <a:rPr lang="en-US" altLang="zh-CN">
                <a:sym typeface="+mn-ea"/>
              </a:rPr>
              <a:t>typeAlias/package</a:t>
            </a:r>
            <a:r>
              <a:rPr lang="zh-CN" altLang="en-US">
                <a:sym typeface="+mn-ea"/>
              </a:rPr>
              <a:t>节点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并存入</a:t>
            </a:r>
            <a:r>
              <a:rPr lang="en-US" altLang="zh-CN">
                <a:sym typeface="+mn-ea"/>
              </a:rPr>
              <a:t>TyoeAliasRegistry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336040" y="1466215"/>
            <a:ext cx="8076565" cy="5210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endParaRPr lang="en-US" altLang="zh-CN" sz="14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950595" y="1399540"/>
            <a:ext cx="4723765" cy="3145790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/>
              <a:t>配置信息</a:t>
            </a:r>
            <a:r>
              <a:rPr lang="en-US" altLang="zh-CN" sz="1200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 sz="1200"/>
              <a:t>&lt;typeAliases&gt;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&lt;typeAlias alias="Author" type="org.apache.ibatis.domain.blog.Author"/&gt;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&lt;typeAlias alias="Blog" type="org.apache.ibatis.domain.blog.Blog"/&gt;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&lt;typeAlias alias="Comment" type="org.apache.ibatis.domain.blog.Comment"/&gt;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&lt;typeAlias alias="Post" type="org.apache.ibatis.domain.blog.Post"/&gt;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&lt;typeAlias alias="Section" type="org.apache.ibatis.domain.blog.Section"/&gt;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&lt;package name="org.apache.ibatis.domain.blog.Tag" 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&lt;/typeAliases&gt;</a:t>
            </a:r>
            <a:endParaRPr lang="en-US" altLang="zh-CN" sz="1200"/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72175" y="1281430"/>
            <a:ext cx="5532755" cy="53276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6575" y="607060"/>
            <a:ext cx="8911590" cy="792480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XMLConfigBuilder</a:t>
            </a:r>
            <a:r>
              <a:rPr lang="zh-CN" altLang="en-US">
                <a:sym typeface="+mn-ea"/>
              </a:rPr>
              <a:t>解析</a:t>
            </a:r>
            <a:r>
              <a:rPr lang="en-US" altLang="zh-CN">
                <a:sym typeface="+mn-ea"/>
              </a:rPr>
              <a:t>plugins</a:t>
            </a:r>
            <a:r>
              <a:rPr lang="zh-CN" altLang="en-US">
                <a:sym typeface="+mn-ea"/>
              </a:rPr>
              <a:t>属性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34745" y="4586605"/>
            <a:ext cx="3275965" cy="1750060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zh-CN" altLang="en-US"/>
              <a:t>步骤</a:t>
            </a:r>
            <a:r>
              <a:rPr lang="en-US" altLang="zh-CN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获取根节点的子节点</a:t>
            </a:r>
            <a:r>
              <a:rPr lang="en-US" altLang="zh-CN">
                <a:sym typeface="+mn-ea"/>
              </a:rPr>
              <a:t>typeAliases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遍历获取</a:t>
            </a:r>
            <a:r>
              <a:rPr lang="en-US" altLang="zh-CN">
                <a:sym typeface="+mn-ea"/>
              </a:rPr>
              <a:t>typeAliases</a:t>
            </a:r>
            <a:r>
              <a:rPr lang="zh-CN" altLang="en-US"/>
              <a:t>所有的子节点</a:t>
            </a:r>
            <a:r>
              <a:rPr lang="en-US" altLang="zh-CN"/>
              <a:t>typeAlias/package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解析</a:t>
            </a:r>
            <a:r>
              <a:rPr lang="en-US" altLang="zh-CN">
                <a:sym typeface="+mn-ea"/>
              </a:rPr>
              <a:t>typeAlias/package</a:t>
            </a:r>
            <a:r>
              <a:rPr lang="zh-CN" altLang="en-US">
                <a:sym typeface="+mn-ea"/>
              </a:rPr>
              <a:t>节点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并存入</a:t>
            </a:r>
            <a:r>
              <a:rPr lang="en-US" altLang="zh-CN">
                <a:sym typeface="+mn-ea"/>
              </a:rPr>
              <a:t>TyoeAliasRegistry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336040" y="1466215"/>
            <a:ext cx="8076565" cy="5210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endParaRPr lang="en-US" altLang="zh-CN" sz="14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950595" y="1399540"/>
            <a:ext cx="4723765" cy="18707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/>
              <a:t>配置信息</a:t>
            </a:r>
            <a:r>
              <a:rPr lang="en-US" altLang="zh-CN" sz="1200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 sz="1200"/>
              <a:t>&lt;plugins&gt;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&lt;plugin interceptor="org.apache.ibatis.builder.ExamplePlugin"&gt;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&lt;property name="pluginProperty" value="100"/&gt;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&lt;/plugin&gt;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&lt;/plugins&gt;</a:t>
            </a:r>
            <a:endParaRPr lang="en-US" altLang="zh-CN" sz="1200"/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4360" y="1270635"/>
            <a:ext cx="5844540" cy="52343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6575" y="607060"/>
            <a:ext cx="8911590" cy="792480"/>
          </a:xfrm>
        </p:spPr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XMLConfigBuilder</a:t>
            </a:r>
            <a:r>
              <a:rPr lang="zh-CN" altLang="en-US">
                <a:sym typeface="+mn-ea"/>
              </a:rPr>
              <a:t>解析</a:t>
            </a:r>
            <a:r>
              <a:rPr lang="en-US" altLang="zh-CN">
                <a:sym typeface="+mn-ea"/>
              </a:rPr>
              <a:t>objectFactory</a:t>
            </a:r>
            <a:r>
              <a:rPr lang="zh-CN" altLang="en-US">
                <a:sym typeface="+mn-ea"/>
              </a:rPr>
              <a:t>属性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0605" y="3079115"/>
            <a:ext cx="4175125" cy="2212975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zh-CN" altLang="en-US"/>
              <a:t>步骤</a:t>
            </a:r>
            <a:r>
              <a:rPr lang="en-US" altLang="zh-CN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获取根节点的子节点</a:t>
            </a:r>
            <a:r>
              <a:rPr lang="en-US" altLang="zh-CN">
                <a:sym typeface="+mn-ea"/>
              </a:rPr>
              <a:t>objectFactory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遍历获取</a:t>
            </a:r>
            <a:r>
              <a:rPr lang="en-US" altLang="zh-CN">
                <a:sym typeface="+mn-ea"/>
              </a:rPr>
              <a:t>objectFactory</a:t>
            </a:r>
            <a:r>
              <a:rPr lang="zh-CN" altLang="en-US"/>
              <a:t>所有的属性配置和苏醒配置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获取全限定性限定名对应的</a:t>
            </a:r>
            <a:r>
              <a:rPr lang="en-US" altLang="zh-CN"/>
              <a:t>Class</a:t>
            </a:r>
            <a:r>
              <a:rPr lang="zh-CN" altLang="en-US"/>
              <a:t>对象</a:t>
            </a:r>
            <a:r>
              <a:rPr lang="en-US" altLang="zh-CN"/>
              <a:t>, </a:t>
            </a:r>
            <a:r>
              <a:rPr lang="zh-CN" altLang="en-US"/>
              <a:t>并通过</a:t>
            </a:r>
            <a:r>
              <a:rPr lang="en-US" altLang="zh-CN"/>
              <a:t>newInstance()</a:t>
            </a:r>
            <a:r>
              <a:rPr lang="zh-CN" altLang="en-US"/>
              <a:t>创建对象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4. </a:t>
            </a:r>
            <a:r>
              <a:rPr lang="zh-CN" altLang="en-US"/>
              <a:t>设置创建对象的属性信息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5. </a:t>
            </a:r>
            <a:r>
              <a:rPr lang="zh-CN" altLang="en-US"/>
              <a:t>将创建的</a:t>
            </a:r>
            <a:r>
              <a:rPr lang="en-US" altLang="zh-CN"/>
              <a:t>ObjectFactory</a:t>
            </a:r>
            <a:r>
              <a:rPr lang="zh-CN" altLang="en-US"/>
              <a:t>存入</a:t>
            </a:r>
            <a:r>
              <a:rPr lang="en-US" altLang="zh-CN"/>
              <a:t>Configuration</a:t>
            </a:r>
            <a:r>
              <a:rPr lang="zh-CN" altLang="en-US"/>
              <a:t>中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336040" y="1466215"/>
            <a:ext cx="8076565" cy="5210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endParaRPr lang="en-US" altLang="zh-CN" sz="14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950595" y="1399540"/>
            <a:ext cx="4723765" cy="15570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/>
              <a:t>配置信息</a:t>
            </a:r>
            <a:r>
              <a:rPr lang="en-US" altLang="zh-CN" sz="1200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 sz="1200"/>
              <a:t>&lt;objectFactory type="org.apache.ibatis.builder.ExampleObjectFactory"&gt;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&lt;property name="objectFactoryProperty" value="100"/&gt;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&lt;/objectFactory&gt;</a:t>
            </a:r>
            <a:endParaRPr lang="en-US" altLang="zh-CN" sz="1200"/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3525" y="1188085"/>
            <a:ext cx="6372225" cy="5324475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/>
        </p:nvSpPr>
        <p:spPr>
          <a:xfrm>
            <a:off x="950595" y="5472430"/>
            <a:ext cx="4599305" cy="1040130"/>
          </a:xfrm>
          <a:prstGeom prst="rect">
            <a:avLst/>
          </a:prstGeom>
        </p:spPr>
        <p:txBody>
          <a:bodyPr vert="horz" lIns="91440" tIns="45720" rIns="91440" bIns="45720" rtlCol="0">
            <a:normAutofit fontScale="6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ym typeface="+mn-ea"/>
              </a:rPr>
              <a:t>Note: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objectWrapperFactory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reflectorFactory</a:t>
            </a:r>
            <a:r>
              <a:rPr lang="zh-CN" altLang="en-US">
                <a:sym typeface="+mn-ea"/>
              </a:rPr>
              <a:t>、databaseIdProviderElement</a:t>
            </a:r>
            <a:r>
              <a:rPr lang="zh-CN" altLang="en-US">
                <a:sym typeface="+mn-ea"/>
              </a:rPr>
              <a:t>解析和</a:t>
            </a:r>
            <a:r>
              <a:rPr lang="en-US" altLang="zh-CN">
                <a:sym typeface="+mn-ea"/>
              </a:rPr>
              <a:t>objectFactory</a:t>
            </a:r>
            <a:r>
              <a:rPr lang="zh-CN" altLang="en-US">
                <a:sym typeface="+mn-ea"/>
              </a:rPr>
              <a:t>基本一样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不再单独增加篇幅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6575" y="607060"/>
            <a:ext cx="8911590" cy="792480"/>
          </a:xfrm>
        </p:spPr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XMLConfigBuilder</a:t>
            </a:r>
            <a:r>
              <a:rPr lang="zh-CN" altLang="en-US">
                <a:sym typeface="+mn-ea"/>
              </a:rPr>
              <a:t>解析</a:t>
            </a:r>
            <a:r>
              <a:rPr lang="en-US" altLang="zh-CN">
                <a:sym typeface="+mn-ea"/>
              </a:rPr>
              <a:t>environments</a:t>
            </a:r>
            <a:r>
              <a:rPr lang="zh-CN" altLang="en-US">
                <a:sym typeface="+mn-ea"/>
              </a:rPr>
              <a:t>属性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1060" y="5307330"/>
            <a:ext cx="4309110" cy="1481455"/>
          </a:xfrm>
        </p:spPr>
        <p:txBody>
          <a:bodyPr>
            <a:normAutofit fontScale="50000"/>
          </a:bodyPr>
          <a:p>
            <a:pPr marL="0" indent="0">
              <a:buNone/>
            </a:pPr>
            <a:r>
              <a:rPr lang="zh-CN" altLang="en-US"/>
              <a:t>步骤</a:t>
            </a:r>
            <a:r>
              <a:rPr lang="en-US" altLang="zh-CN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解析根元素的子元素environments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解析属性</a:t>
            </a:r>
            <a:r>
              <a:rPr lang="en-US" altLang="zh-CN"/>
              <a:t>default</a:t>
            </a:r>
            <a:r>
              <a:rPr lang="zh-CN" altLang="en-US"/>
              <a:t>获取默认数据源环境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3.. </a:t>
            </a:r>
            <a:r>
              <a:rPr lang="zh-CN" altLang="en-US"/>
              <a:t>解析transactionManager和dataSource</a:t>
            </a:r>
            <a:r>
              <a:rPr lang="en-US" altLang="zh-CN"/>
              <a:t>, </a:t>
            </a:r>
            <a:r>
              <a:rPr lang="zh-CN" altLang="en-US"/>
              <a:t>并创建对应的</a:t>
            </a:r>
            <a:r>
              <a:rPr lang="en-US" altLang="zh-CN"/>
              <a:t>Factory</a:t>
            </a:r>
            <a:r>
              <a:rPr lang="zh-CN" altLang="en-US"/>
              <a:t>对象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4. </a:t>
            </a:r>
            <a:r>
              <a:rPr lang="zh-CN" altLang="en-US"/>
              <a:t>将解析后的信息存入</a:t>
            </a:r>
            <a:r>
              <a:rPr lang="en-US" altLang="zh-CN"/>
              <a:t>Configuration</a:t>
            </a:r>
            <a:r>
              <a:rPr lang="zh-CN" altLang="en-US"/>
              <a:t>中</a:t>
            </a:r>
            <a:endParaRPr lang="zh-CN" altLang="en-US"/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336040" y="1466215"/>
            <a:ext cx="8076565" cy="5210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endParaRPr lang="en-US" altLang="zh-CN" sz="14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932815" y="1399540"/>
            <a:ext cx="4544695" cy="397954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/>
              <a:t>配置信息</a:t>
            </a:r>
            <a:r>
              <a:rPr lang="en-US" altLang="zh-CN" sz="1200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 sz="1200"/>
              <a:t>&lt;environments default="development"&gt;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&lt;environment id="development"&gt;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&lt;transactionManager type="JDBC"&gt;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&lt;property name="" value=""/&gt;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&lt;/transactionManager&gt;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&lt;dataSource type="UNPOOLED"&gt;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&lt;property name="driver" value="${driver}"/&gt;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&lt;property name="url" value="${url}"/&gt;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&lt;property name="username" value="${username}"/&gt;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&lt;property name="password" value="${password}"/&gt;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&lt;/dataSource&gt;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&lt;/environment&gt;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&lt;/environments&gt;</a:t>
            </a:r>
            <a:endParaRPr lang="en-US" altLang="zh-CN" sz="1200"/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4940" y="1238885"/>
            <a:ext cx="6522720" cy="53708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6575" y="607060"/>
            <a:ext cx="8911590" cy="792480"/>
          </a:xfrm>
        </p:spPr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XMLConfigBuilder</a:t>
            </a:r>
            <a:r>
              <a:rPr lang="zh-CN" altLang="en-US">
                <a:sym typeface="+mn-ea"/>
              </a:rPr>
              <a:t>解析</a:t>
            </a:r>
            <a:r>
              <a:rPr lang="en-US" altLang="zh-CN">
                <a:sym typeface="+mn-ea"/>
              </a:rPr>
              <a:t>typeHandlers</a:t>
            </a:r>
            <a:r>
              <a:rPr lang="zh-CN" altLang="en-US">
                <a:sym typeface="+mn-ea"/>
              </a:rPr>
              <a:t>属性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6625" y="4192270"/>
            <a:ext cx="4540885" cy="1481455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/>
              <a:t>步骤</a:t>
            </a:r>
            <a:r>
              <a:rPr lang="en-US" altLang="zh-CN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解析根元素的子元素</a:t>
            </a:r>
            <a:r>
              <a:rPr lang="en-US" altLang="zh-CN">
                <a:sym typeface="+mn-ea"/>
              </a:rPr>
              <a:t>typeHandlers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解析</a:t>
            </a:r>
            <a:r>
              <a:rPr lang="en-US" altLang="zh-CN"/>
              <a:t>package|typeHandler</a:t>
            </a:r>
            <a:r>
              <a:rPr lang="zh-CN" altLang="en-US"/>
              <a:t>子节点</a:t>
            </a:r>
            <a:r>
              <a:rPr lang="en-US" altLang="zh-CN"/>
              <a:t>, </a:t>
            </a:r>
            <a:r>
              <a:rPr lang="zh-CN" altLang="en-US" b="1">
                <a:solidFill>
                  <a:srgbClr val="FF0000"/>
                </a:solidFill>
              </a:rPr>
              <a:t>注</a:t>
            </a:r>
            <a:r>
              <a:rPr lang="en-US" altLang="zh-CN" b="1">
                <a:solidFill>
                  <a:srgbClr val="FF0000"/>
                </a:solidFill>
              </a:rPr>
              <a:t>: package</a:t>
            </a:r>
            <a:r>
              <a:rPr lang="zh-CN" altLang="en-US" b="1">
                <a:solidFill>
                  <a:srgbClr val="FF0000"/>
                </a:solidFill>
              </a:rPr>
              <a:t>和</a:t>
            </a:r>
            <a:r>
              <a:rPr lang="en-US" altLang="zh-CN" b="1">
                <a:solidFill>
                  <a:srgbClr val="FF0000"/>
                </a:solidFill>
              </a:rPr>
              <a:t>typehandler</a:t>
            </a:r>
            <a:r>
              <a:rPr lang="zh-CN" altLang="en-US" b="1">
                <a:solidFill>
                  <a:srgbClr val="FF0000"/>
                </a:solidFill>
              </a:rPr>
              <a:t>不能同时共存</a:t>
            </a:r>
            <a:endParaRPr lang="zh-CN" altLang="en-US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将解析后的信息存入</a:t>
            </a:r>
            <a:r>
              <a:rPr lang="en-US" altLang="zh-CN"/>
              <a:t>Configuration</a:t>
            </a:r>
            <a:r>
              <a:rPr lang="zh-CN" altLang="en-US"/>
              <a:t>中</a:t>
            </a:r>
            <a:endParaRPr lang="zh-CN" altLang="en-US"/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932815" y="1399540"/>
            <a:ext cx="4544695" cy="22225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/>
              <a:t>配置信息</a:t>
            </a:r>
            <a:r>
              <a:rPr lang="en-US" altLang="zh-CN" sz="1200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 sz="1200"/>
              <a:t>&lt;typeHandlers&gt;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&lt;package name="org.apache.ibatis.builder.CustomStringTypeHandler" 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&lt;typeHandler javaType="String" jdbcType="VARCHAR" handler="org.apache.ibatis.builder.CustomStringTypeHandler"/&gt;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&lt;/typeHandlers&gt;</a:t>
            </a:r>
            <a:endParaRPr lang="en-US" altLang="zh-CN" sz="1200"/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4675" y="1188085"/>
            <a:ext cx="6131560" cy="51676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6575" y="607060"/>
            <a:ext cx="8911590" cy="792480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XMLConfigBuilder</a:t>
            </a:r>
            <a:r>
              <a:rPr lang="zh-CN" altLang="en-US">
                <a:sym typeface="+mn-ea"/>
              </a:rPr>
              <a:t>解析</a:t>
            </a:r>
            <a:r>
              <a:rPr lang="en-US" altLang="zh-CN">
                <a:sym typeface="+mn-ea"/>
              </a:rPr>
              <a:t>mappers</a:t>
            </a:r>
            <a:r>
              <a:rPr lang="zh-CN" altLang="en-US">
                <a:sym typeface="+mn-ea"/>
              </a:rPr>
              <a:t>属性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6625" y="4192270"/>
            <a:ext cx="4736465" cy="1481455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/>
              <a:t>步骤</a:t>
            </a:r>
            <a:r>
              <a:rPr lang="en-US" altLang="zh-CN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解析根元素的子元素</a:t>
            </a:r>
            <a:r>
              <a:rPr lang="en-US" altLang="zh-CN">
                <a:sym typeface="+mn-ea"/>
              </a:rPr>
              <a:t>mappers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解析</a:t>
            </a:r>
            <a:r>
              <a:rPr lang="en-US" altLang="zh-CN"/>
              <a:t>package|</a:t>
            </a:r>
            <a:r>
              <a:rPr lang="en-US" altLang="zh-CN">
                <a:sym typeface="+mn-ea"/>
              </a:rPr>
              <a:t>mapper</a:t>
            </a:r>
            <a:r>
              <a:rPr lang="zh-CN" altLang="en-US"/>
              <a:t>子节点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通过</a:t>
            </a:r>
            <a:r>
              <a:rPr lang="en-US" altLang="zh-CN"/>
              <a:t>MapperConfigBuilder</a:t>
            </a:r>
            <a:r>
              <a:rPr lang="zh-CN" altLang="en-US"/>
              <a:t>类的</a:t>
            </a:r>
            <a:r>
              <a:rPr lang="en-US" altLang="zh-CN"/>
              <a:t>parse</a:t>
            </a:r>
            <a:r>
              <a:rPr lang="zh-CN" altLang="en-US"/>
              <a:t>方法解析</a:t>
            </a:r>
            <a:r>
              <a:rPr lang="en-US" altLang="zh-CN"/>
              <a:t>mapper</a:t>
            </a:r>
            <a:r>
              <a:rPr lang="zh-CN" altLang="en-US"/>
              <a:t>引入的文件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4. </a:t>
            </a:r>
            <a:r>
              <a:rPr lang="zh-CN" altLang="en-US">
                <a:sym typeface="+mn-ea"/>
              </a:rPr>
              <a:t>将解析后的信息存入</a:t>
            </a:r>
            <a:r>
              <a:rPr lang="en-US" altLang="zh-CN">
                <a:sym typeface="+mn-ea"/>
              </a:rPr>
              <a:t>Configuration</a:t>
            </a:r>
            <a:r>
              <a:rPr lang="zh-CN" altLang="en-US">
                <a:sym typeface="+mn-ea"/>
              </a:rPr>
              <a:t>中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932815" y="1399540"/>
            <a:ext cx="4544695" cy="2222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/>
              <a:t>配置信息</a:t>
            </a:r>
            <a:r>
              <a:rPr lang="en-US" altLang="zh-CN" sz="1200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 sz="1200"/>
              <a:t> &lt;mappers&gt;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&lt;mapper resource="org/apache/ibatis/builder/AuthorMapper.xml"/&gt;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&lt;mapper resource="org/apache/ibatis/builder/BlogMapper.xml"/&gt;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&lt;package name="org/apache/ibatis/builder/NestedBlogMapper.xml" 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&lt;/mappers&gt;</a:t>
            </a:r>
            <a:endParaRPr lang="en-US" altLang="zh-CN" sz="1200"/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77510" y="1142365"/>
            <a:ext cx="6534785" cy="53492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目录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9" name="椭圆 15"/>
          <p:cNvGrpSpPr/>
          <p:nvPr/>
        </p:nvGrpSpPr>
        <p:grpSpPr>
          <a:xfrm>
            <a:off x="2332996" y="3898423"/>
            <a:ext cx="398354" cy="584773"/>
            <a:chOff x="0" y="-68864"/>
            <a:chExt cx="398353" cy="584772"/>
          </a:xfrm>
        </p:grpSpPr>
        <p:sp>
          <p:nvSpPr>
            <p:cNvPr id="10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1" name="2"/>
            <p:cNvSpPr txBox="1"/>
            <p:nvPr/>
          </p:nvSpPr>
          <p:spPr>
            <a:xfrm>
              <a:off x="58337" y="-68864"/>
              <a:ext cx="281679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3200" b="1"/>
                <a:t>2</a:t>
              </a:r>
              <a:endParaRPr sz="3200" b="1"/>
            </a:p>
          </p:txBody>
        </p:sp>
      </p:grpSp>
      <p:grpSp>
        <p:nvGrpSpPr>
          <p:cNvPr id="12" name="椭圆 17"/>
          <p:cNvGrpSpPr/>
          <p:nvPr/>
        </p:nvGrpSpPr>
        <p:grpSpPr>
          <a:xfrm>
            <a:off x="2346331" y="2895332"/>
            <a:ext cx="398354" cy="584773"/>
            <a:chOff x="0" y="-68864"/>
            <a:chExt cx="398353" cy="584772"/>
          </a:xfrm>
        </p:grpSpPr>
        <p:sp>
          <p:nvSpPr>
            <p:cNvPr id="13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4" name="1"/>
            <p:cNvSpPr txBox="1"/>
            <p:nvPr/>
          </p:nvSpPr>
          <p:spPr>
            <a:xfrm>
              <a:off x="58337" y="-68864"/>
              <a:ext cx="281679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3200" b="1"/>
                <a:t>1</a:t>
              </a:r>
              <a:endParaRPr sz="3200" b="1"/>
            </a:p>
          </p:txBody>
        </p:sp>
      </p:grpSp>
      <p:sp>
        <p:nvSpPr>
          <p:cNvPr id="30" name="文本框 26"/>
          <p:cNvSpPr txBox="1"/>
          <p:nvPr/>
        </p:nvSpPr>
        <p:spPr>
          <a:xfrm>
            <a:off x="2976423" y="2952354"/>
            <a:ext cx="3150235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Mybatis</a:t>
            </a:r>
            <a:r>
              <a:rPr lang="zh-CN" altLang="en-US" sz="24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资源文件加载</a:t>
            </a:r>
            <a:endParaRPr lang="zh-CN" altLang="en-US" sz="24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1" name="文本框 27"/>
          <p:cNvSpPr txBox="1"/>
          <p:nvPr/>
        </p:nvSpPr>
        <p:spPr>
          <a:xfrm>
            <a:off x="2976423" y="3959974"/>
            <a:ext cx="2934970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SqlSession</a:t>
            </a:r>
            <a:r>
              <a:rPr lang="zh-CN" altLang="en-US" sz="2400" b="1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执行流程</a:t>
            </a:r>
            <a:endParaRPr lang="zh-CN" altLang="en-US" sz="2400" b="1" dirty="0" smtClean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27"/>
          <p:cNvSpPr txBox="1"/>
          <p:nvPr/>
        </p:nvSpPr>
        <p:spPr>
          <a:xfrm>
            <a:off x="2977693" y="4892789"/>
            <a:ext cx="2641600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  <a:scene3d>
              <a:camera prst="orthographicFront"/>
              <a:lightRig rig="threePt" dir="t"/>
            </a:scene3d>
          </a:bodyPr>
          <a:p>
            <a:pPr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Executor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执行流程</a:t>
            </a:r>
            <a:endParaRPr lang="zh-CN" altLang="en-US"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3" name="椭圆 15"/>
          <p:cNvGrpSpPr/>
          <p:nvPr/>
        </p:nvGrpSpPr>
        <p:grpSpPr>
          <a:xfrm>
            <a:off x="2346331" y="4825492"/>
            <a:ext cx="398354" cy="582295"/>
            <a:chOff x="0" y="-67625"/>
            <a:chExt cx="398353" cy="582294"/>
          </a:xfrm>
        </p:grpSpPr>
        <p:sp>
          <p:nvSpPr>
            <p:cNvPr id="5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6" name="2"/>
            <p:cNvSpPr txBox="1"/>
            <p:nvPr/>
          </p:nvSpPr>
          <p:spPr>
            <a:xfrm>
              <a:off x="58337" y="-67625"/>
              <a:ext cx="281679" cy="5822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US" sz="3200" b="1"/>
                <a:t>3</a:t>
              </a:r>
              <a:endParaRPr lang="en-US" sz="3200" b="1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582080" y="61973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dirty="0">
                <a:sym typeface="微软雅黑" panose="020B0503020204020204" charset="-122"/>
              </a:rPr>
              <a:t>SqlSession简单介绍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/>
        </p:nvSpPr>
        <p:spPr>
          <a:xfrm>
            <a:off x="1515110" y="2034540"/>
            <a:ext cx="8915400" cy="3235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1.</a:t>
            </a:r>
            <a:r>
              <a:rPr lang="en-US" dirty="0"/>
              <a:t> </a:t>
            </a:r>
            <a:r>
              <a:rPr dirty="0"/>
              <a:t>SqlSession是MyBatis的关键对象,是执行持久化操作的独享,类似于JDBC中的Connection</a:t>
            </a:r>
            <a:r>
              <a:rPr lang="zh-CN" dirty="0"/>
              <a:t>。</a:t>
            </a:r>
            <a:r>
              <a:rPr dirty="0"/>
              <a:t>它是应用程序与持久层之间执行交互操作的一个单线程对象,也是MyBatis执行持久化操作的关键对象</a:t>
            </a:r>
            <a:r>
              <a:rPr lang="zh-CN" dirty="0"/>
              <a:t>。</a:t>
            </a:r>
            <a:endParaRPr lang="zh-CN" dirty="0"/>
          </a:p>
          <a:p>
            <a:r>
              <a:rPr lang="en-US" altLang="zh-CN" b="1" dirty="0"/>
              <a:t>2. </a:t>
            </a:r>
            <a:r>
              <a:rPr dirty="0"/>
              <a:t>SqlSession对象完全包含以数据库为背景的所有执行SQL操作的方法,它的底层封装了JDBC连接,可以用SqlSession实例来直接执行被映射的SQL语句.</a:t>
            </a:r>
            <a:endParaRPr dirty="0"/>
          </a:p>
          <a:p>
            <a:r>
              <a:rPr lang="en-US" b="1" dirty="0"/>
              <a:t>3.</a:t>
            </a:r>
            <a:r>
              <a:rPr lang="en-US" dirty="0"/>
              <a:t> </a:t>
            </a:r>
            <a:r>
              <a:rPr dirty="0">
                <a:ln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每个线程都应该有它自己的SqlSession实例</a:t>
            </a:r>
            <a:r>
              <a:rPr lang="zh-CN" dirty="0">
                <a:ln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</a:t>
            </a:r>
            <a:r>
              <a:rPr dirty="0">
                <a:ln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SqlSession的实例不能被共享,</a:t>
            </a:r>
            <a:r>
              <a:rPr dirty="0">
                <a:solidFill>
                  <a:srgbClr val="FF0000"/>
                </a:solidFill>
              </a:rPr>
              <a:t>同时SqlSession也是线程不安全的</a:t>
            </a:r>
            <a:r>
              <a:rPr dirty="0"/>
              <a:t>,绝对不能</a:t>
            </a:r>
            <a:r>
              <a:rPr lang="zh-CN" dirty="0"/>
              <a:t>将</a:t>
            </a:r>
            <a:r>
              <a:rPr dirty="0"/>
              <a:t>SqlSeesion实例的引用放在一个类的静态字段甚至是实例字段中.也绝不能将SqlSession实例的引用放在任何类型的管理范围中,比如Servlet当中的HttpSession对象中.使用完SqlSeesion之后关闭Session很重要,应该确保使用finally块来关闭它 </a:t>
            </a:r>
            <a:r>
              <a:rPr lang="zh-CN" dirty="0"/>
              <a:t>。</a:t>
            </a:r>
            <a:endParaRPr 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ym typeface="+mn-ea"/>
              </a:rPr>
              <a:t>Sql</a:t>
            </a:r>
            <a:r>
              <a:rPr lang="zh-CN" altLang="en-US" dirty="0">
                <a:sym typeface="+mn-ea"/>
              </a:rPr>
              <a:t>执行流程</a:t>
            </a:r>
            <a:endParaRPr lang="zh-CN" altLang="en-US" dirty="0">
              <a:sym typeface="+mn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7418070" y="1831340"/>
            <a:ext cx="3665220" cy="1536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从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Sql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执行流程图中观察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SqlSession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处在最外层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作为MyBatis工作的主要顶层API，表示和数据库交互的会话，完成必要数据库增删改查功能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7110" y="1412875"/>
            <a:ext cx="5181600" cy="53797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目录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9" name="椭圆 15"/>
          <p:cNvGrpSpPr/>
          <p:nvPr/>
        </p:nvGrpSpPr>
        <p:grpSpPr>
          <a:xfrm>
            <a:off x="2332996" y="3898423"/>
            <a:ext cx="398354" cy="584773"/>
            <a:chOff x="0" y="-68864"/>
            <a:chExt cx="398353" cy="584772"/>
          </a:xfrm>
        </p:grpSpPr>
        <p:sp>
          <p:nvSpPr>
            <p:cNvPr id="10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1" name="2"/>
            <p:cNvSpPr txBox="1"/>
            <p:nvPr/>
          </p:nvSpPr>
          <p:spPr>
            <a:xfrm>
              <a:off x="58337" y="-68864"/>
              <a:ext cx="281679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3200" b="1"/>
                <a:t>2</a:t>
              </a:r>
              <a:endParaRPr sz="3200" b="1"/>
            </a:p>
          </p:txBody>
        </p:sp>
      </p:grpSp>
      <p:grpSp>
        <p:nvGrpSpPr>
          <p:cNvPr id="12" name="椭圆 17"/>
          <p:cNvGrpSpPr/>
          <p:nvPr/>
        </p:nvGrpSpPr>
        <p:grpSpPr>
          <a:xfrm>
            <a:off x="2346331" y="2895332"/>
            <a:ext cx="398354" cy="584773"/>
            <a:chOff x="0" y="-68864"/>
            <a:chExt cx="398353" cy="584772"/>
          </a:xfrm>
        </p:grpSpPr>
        <p:sp>
          <p:nvSpPr>
            <p:cNvPr id="13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4" name="1"/>
            <p:cNvSpPr txBox="1"/>
            <p:nvPr/>
          </p:nvSpPr>
          <p:spPr>
            <a:xfrm>
              <a:off x="58337" y="-68864"/>
              <a:ext cx="281679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3200" b="1"/>
                <a:t>1</a:t>
              </a:r>
              <a:endParaRPr sz="3200" b="1"/>
            </a:p>
          </p:txBody>
        </p:sp>
      </p:grpSp>
      <p:sp>
        <p:nvSpPr>
          <p:cNvPr id="30" name="文本框 26"/>
          <p:cNvSpPr txBox="1"/>
          <p:nvPr/>
        </p:nvSpPr>
        <p:spPr>
          <a:xfrm>
            <a:off x="2976423" y="2952354"/>
            <a:ext cx="3150235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Mybatis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资源文件加载</a:t>
            </a:r>
            <a:endParaRPr lang="zh-CN" altLang="en-US" sz="24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1" name="文本框 27"/>
          <p:cNvSpPr txBox="1"/>
          <p:nvPr/>
        </p:nvSpPr>
        <p:spPr>
          <a:xfrm>
            <a:off x="2976423" y="3959974"/>
            <a:ext cx="2934970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SqlSession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执行流程</a:t>
            </a:r>
            <a:endParaRPr lang="zh-CN" altLang="en-US"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27"/>
          <p:cNvSpPr txBox="1"/>
          <p:nvPr/>
        </p:nvSpPr>
        <p:spPr>
          <a:xfrm>
            <a:off x="2977693" y="4892789"/>
            <a:ext cx="2641600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  <a:scene3d>
              <a:camera prst="orthographicFront"/>
              <a:lightRig rig="threePt" dir="t"/>
            </a:scene3d>
          </a:bodyPr>
          <a:p>
            <a:pPr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Executor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执行流程</a:t>
            </a:r>
            <a:endParaRPr lang="zh-CN" altLang="en-US"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3" name="椭圆 15"/>
          <p:cNvGrpSpPr/>
          <p:nvPr/>
        </p:nvGrpSpPr>
        <p:grpSpPr>
          <a:xfrm>
            <a:off x="2346331" y="4825492"/>
            <a:ext cx="398354" cy="582295"/>
            <a:chOff x="0" y="-67625"/>
            <a:chExt cx="398353" cy="582294"/>
          </a:xfrm>
        </p:grpSpPr>
        <p:sp>
          <p:nvSpPr>
            <p:cNvPr id="5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6" name="2"/>
            <p:cNvSpPr txBox="1"/>
            <p:nvPr/>
          </p:nvSpPr>
          <p:spPr>
            <a:xfrm>
              <a:off x="58337" y="-67625"/>
              <a:ext cx="281679" cy="5822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US" sz="3200" b="1"/>
                <a:t>3</a:t>
              </a:r>
              <a:endParaRPr lang="en-US" sz="3200" b="1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1900" y="1377315"/>
            <a:ext cx="9579610" cy="3539490"/>
          </a:xfrm>
        </p:spPr>
        <p:txBody>
          <a:bodyPr>
            <a:normAutofit fontScale="90000"/>
          </a:bodyPr>
          <a:lstStyle/>
          <a:p>
            <a:pPr algn="l"/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测试用例包路径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: org.apache.ibatis.session.SqlSessionTest</a:t>
            </a:r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@Test</a:t>
            </a:r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void shouldSelectAuthorsUsingMapperClass() {</a:t>
            </a:r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final String resource = "org/apache/ibatis/builder/MapperConfig.xml"; //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配置文件位置</a:t>
            </a:r>
            <a:b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final Reader reader = Resources.getResourceAsReader(resource);  //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加载配置文件</a:t>
            </a:r>
            <a:b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sqlMapper = new SqlSessionFactoryBuilder().build(reader); //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创建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SqlSessionFactory</a:t>
            </a:r>
            <a:b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try (</a:t>
            </a:r>
            <a:r>
              <a:rPr sz="1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SqlSession session = sqlMapper.openSession()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) {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// JDK8 lambda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创建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SqlSession</a:t>
            </a:r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  AuthorMapper mapper = session.getMapper(AuthorMapper.class);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//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获得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Mapper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对象</a:t>
            </a:r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  List&lt;Author&gt; authors = mapper.selectAllAuthors();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//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执行查询操作</a:t>
            </a:r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  assertEquals(2, authors.size());</a:t>
            </a:r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}</a:t>
            </a:r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}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SqlSession</a:t>
            </a:r>
            <a:r>
              <a:rPr lang="zh-CN" altLang="en-US" dirty="0"/>
              <a:t>实例</a:t>
            </a:r>
            <a:r>
              <a:rPr lang="zh-CN" altLang="en-US" dirty="0"/>
              <a:t>代码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741170" y="4916805"/>
            <a:ext cx="9354185" cy="170815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mybatis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执行数据库操作流程如下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: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1. mybatis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首先加载配置文件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2.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通过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SqlSessionFactoryBuilder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创建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SqlSessionFactory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对象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3.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通过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SqlSessionFactory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创建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SqlSession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对象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4.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通过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SqlSession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戳的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mapper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对象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5.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通过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mapper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对象执行对应数据的怎删改查操作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01915" y="1566545"/>
            <a:ext cx="4152900" cy="4506595"/>
          </a:xfrm>
        </p:spPr>
        <p:txBody>
          <a:bodyPr>
            <a:normAutofit fontScale="90000"/>
          </a:bodyPr>
          <a:p>
            <a:r>
              <a:rPr lang="en-US" sz="2000"/>
              <a:t>1. </a:t>
            </a:r>
            <a:r>
              <a:rPr lang="zh-CN" altLang="en-US" sz="2000"/>
              <a:t>应用接口调用</a:t>
            </a:r>
            <a:r>
              <a:rPr lang="en-US" altLang="zh-CN" sz="2000"/>
              <a:t>SqlSession</a:t>
            </a:r>
            <a:r>
              <a:rPr lang="zh-CN" altLang="en-US" sz="2000"/>
              <a:t>的</a:t>
            </a:r>
            <a:r>
              <a:rPr lang="en-US" altLang="zh-CN" sz="2000"/>
              <a:t>getMapper(clazz) </a:t>
            </a:r>
            <a:r>
              <a:rPr lang="zh-CN" altLang="en-US" sz="2000"/>
              <a:t>接口创建对象</a:t>
            </a:r>
            <a:br>
              <a:rPr lang="zh-CN" altLang="en-US" sz="2000"/>
            </a:br>
            <a:r>
              <a:rPr lang="en-US" altLang="zh-CN" sz="2000"/>
              <a:t>2. SqlSession</a:t>
            </a:r>
            <a:r>
              <a:rPr lang="zh-CN" altLang="en-US" sz="2000"/>
              <a:t>从全局配置</a:t>
            </a:r>
            <a:r>
              <a:rPr lang="en-US" altLang="zh-CN" sz="2000"/>
              <a:t>Configuration</a:t>
            </a:r>
            <a:r>
              <a:rPr lang="zh-CN" altLang="en-US" sz="2000"/>
              <a:t>中</a:t>
            </a:r>
            <a:r>
              <a:rPr lang="en-US" altLang="zh-CN" sz="2000"/>
              <a:t>, </a:t>
            </a:r>
            <a:r>
              <a:rPr lang="zh-CN" altLang="en-US" sz="2000"/>
              <a:t>通过</a:t>
            </a:r>
            <a:r>
              <a:rPr lang="en-US" altLang="zh-CN" sz="2000"/>
              <a:t>getMapper(clazz, sqlSession)</a:t>
            </a:r>
            <a:r>
              <a:rPr lang="zh-CN" altLang="en-US" sz="2000"/>
              <a:t>创建指定对象</a:t>
            </a:r>
            <a:br>
              <a:rPr lang="zh-CN" altLang="en-US" sz="2000"/>
            </a:br>
            <a:r>
              <a:rPr lang="en-US" altLang="zh-CN" sz="2000"/>
              <a:t>3. </a:t>
            </a:r>
            <a:r>
              <a:rPr lang="zh-CN" altLang="en-US" sz="2000"/>
              <a:t>通过</a:t>
            </a:r>
            <a:r>
              <a:rPr lang="en-US" altLang="zh-CN" sz="2000"/>
              <a:t>MapperRegistry</a:t>
            </a:r>
            <a:r>
              <a:rPr lang="zh-CN" altLang="en-US" sz="2000"/>
              <a:t>的</a:t>
            </a:r>
            <a:r>
              <a:rPr lang="en-US" altLang="zh-CN" sz="2000"/>
              <a:t>newInstance(sqlSession)</a:t>
            </a:r>
            <a:r>
              <a:rPr lang="zh-CN" altLang="en-US" sz="2000"/>
              <a:t>创建指定对象</a:t>
            </a:r>
            <a:br>
              <a:rPr lang="zh-CN" altLang="en-US" sz="2000"/>
            </a:br>
            <a:r>
              <a:rPr lang="en-US" altLang="zh-CN" sz="2000"/>
              <a:t>4. </a:t>
            </a:r>
            <a:r>
              <a:rPr lang="zh-CN" altLang="en-US" sz="2000"/>
              <a:t>通过</a:t>
            </a:r>
            <a:r>
              <a:rPr lang="en-US" altLang="zh-CN" sz="2000"/>
              <a:t>MapperProxyFactory</a:t>
            </a:r>
            <a:r>
              <a:rPr lang="zh-CN" altLang="en-US" sz="2000"/>
              <a:t>的</a:t>
            </a:r>
            <a:r>
              <a:rPr lang="en-US" altLang="zh-CN" sz="2000"/>
              <a:t>newProxyInstance(classLoader,clazz[], handler)</a:t>
            </a:r>
            <a:r>
              <a:rPr lang="zh-CN" altLang="en-US" sz="2000"/>
              <a:t>创建代理对象</a:t>
            </a:r>
            <a:r>
              <a:rPr lang="en-US" altLang="zh-CN" sz="2000"/>
              <a:t>(</a:t>
            </a:r>
            <a:r>
              <a:rPr lang="zh-CN" altLang="en-US" sz="2000"/>
              <a:t>默认通过</a:t>
            </a:r>
            <a:r>
              <a:rPr lang="en-US" altLang="zh-CN" sz="2000"/>
              <a:t>JavaAssist</a:t>
            </a:r>
            <a:r>
              <a:rPr lang="zh-CN" altLang="en-US" sz="2000"/>
              <a:t>方式</a:t>
            </a:r>
            <a:r>
              <a:rPr lang="en-US" altLang="zh-CN" sz="2000"/>
              <a:t>)</a:t>
            </a:r>
            <a:br>
              <a:rPr lang="en-US" altLang="zh-CN" sz="2000"/>
            </a:br>
            <a:r>
              <a:rPr lang="en-US" altLang="zh-CN" sz="2000"/>
              <a:t>5. </a:t>
            </a:r>
            <a:r>
              <a:rPr lang="zh-CN" altLang="en-US" sz="2000"/>
              <a:t>逐步返回创建的指定类的对象</a:t>
            </a:r>
            <a:r>
              <a:rPr lang="en-US" altLang="zh-CN" sz="2000"/>
              <a:t>Object</a:t>
            </a:r>
            <a:endParaRPr lang="en-US" altLang="zh-CN" sz="20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53465" y="1327785"/>
            <a:ext cx="6437630" cy="4963795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/>
        </p:nvSpPr>
        <p:spPr>
          <a:xfrm>
            <a:off x="1680210" y="607060"/>
            <a:ext cx="8911590" cy="847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/>
              <a:t>SqlSession</a:t>
            </a:r>
            <a:r>
              <a:rPr lang="zh-CN" altLang="en-US" sz="2800"/>
              <a:t>通过</a:t>
            </a:r>
            <a:r>
              <a:rPr lang="en-US" altLang="zh-CN" sz="2800"/>
              <a:t>getMapper()</a:t>
            </a:r>
            <a:r>
              <a:rPr lang="zh-CN" altLang="en-US" sz="2800"/>
              <a:t>获得指定对象的调用链路</a:t>
            </a:r>
            <a:endParaRPr lang="zh-CN" altLang="en-US"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432095" y="227936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SqlSession</a:t>
            </a:r>
            <a:r>
              <a:rPr lang="zh-CN" altLang="en-US" dirty="0"/>
              <a:t>执行数据库查询</a:t>
            </a:r>
            <a:r>
              <a:rPr lang="en-US" altLang="zh-CN" dirty="0"/>
              <a:t>|</a:t>
            </a:r>
            <a:r>
              <a:rPr lang="zh-CN" altLang="en-US" dirty="0"/>
              <a:t>更新操作流程</a:t>
            </a:r>
            <a:r>
              <a:rPr lang="en-US" altLang="zh-CN" dirty="0"/>
              <a:t>(</a:t>
            </a:r>
            <a:r>
              <a:rPr lang="zh-CN" altLang="en-US" dirty="0"/>
              <a:t>一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8804275" y="1254760"/>
            <a:ext cx="3139440" cy="472503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1.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发送查询请求时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先通过代理处理对象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MapperProxy(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实现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InvocationHandler)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进行业务处理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2.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执行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invoke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方法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再通过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MapperMethod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execute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方法进行业务处理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3.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通过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command.getType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获取操作类型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再通过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sqlSession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执行对应方法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4.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通过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execuror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执行对应的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sql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操作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5.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执行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StatementHandler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executor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方法进行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sql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数据库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操作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6.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通过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ResultHandler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处理返回结果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480" y="970280"/>
            <a:ext cx="8265795" cy="56210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SqlSession</a:t>
            </a:r>
            <a:r>
              <a:rPr lang="zh-CN" altLang="en-US" dirty="0">
                <a:sym typeface="+mn-ea"/>
              </a:rPr>
              <a:t>执行数据库查询</a:t>
            </a:r>
            <a:r>
              <a:rPr lang="en-US" altLang="zh-CN" dirty="0">
                <a:sym typeface="+mn-ea"/>
              </a:rPr>
              <a:t>|</a:t>
            </a:r>
            <a:r>
              <a:rPr lang="zh-CN" altLang="en-US" dirty="0">
                <a:sym typeface="+mn-ea"/>
              </a:rPr>
              <a:t>更新操作流程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二</a:t>
            </a:r>
            <a:r>
              <a:rPr lang="en-US" altLang="zh-CN" dirty="0">
                <a:sym typeface="+mn-ea"/>
              </a:rPr>
              <a:t>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7830820" y="2051685"/>
            <a:ext cx="4141470" cy="29933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Sql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操作的流程可以概括为右图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liu'chen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在进行数据操作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查询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|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更新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流程过程中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涉及关键的类包括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:MapperProxy, MapperMethod, SqlSession, Executor, Statementhandler, ParemeterHandler, ResultSethandler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等关键的类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通过它们共同处理数据库的相关操作。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6770" y="1487170"/>
            <a:ext cx="6467475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12635" y="559435"/>
            <a:ext cx="4973955" cy="3963035"/>
          </a:xfrm>
        </p:spPr>
        <p:txBody>
          <a:bodyPr>
            <a:normAutofit fontScale="90000"/>
          </a:bodyPr>
          <a:lstStyle/>
          <a:p>
            <a:pPr algn="l"/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Note: </a:t>
            </a:r>
            <a:b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1. SqlSession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是暴露给外部使用的接口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对数据库的一系列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操作都要经过改类对应的接口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. Executor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是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SqlSession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底层执行数据库操作的类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因不宜暴露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通过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SqlSession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对外暴露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. SqlSession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提供了常见的数据库</a:t>
            </a:r>
            <a:r>
              <a: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增删改查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操作</a:t>
            </a:r>
            <a:b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4. SqlSession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提供了连接关闭、清除缓存、获取配置、获取连接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Connection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等相关一系列操作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5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实际对外执行操作的是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DefaultSqlSession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6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. selectOne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的底层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操作是通过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selectList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进行数查询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如果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size &gt; 1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则抛出对应的异常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</a:b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7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. selectMap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的底层操作也是通过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selectList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进行数据查询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然后对查询结果进行处理，构造成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Map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格式来实现返回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Map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结果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8.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进行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insert|delete|update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操作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底层都是通过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update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方法进行实际操作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</a:b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SqlSession</a:t>
            </a:r>
            <a:r>
              <a:rPr lang="zh-CN" altLang="en-US" dirty="0"/>
              <a:t>核心接口</a:t>
            </a:r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836930" y="1127760"/>
            <a:ext cx="6062980" cy="58045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public interface SqlSession extends Closeable {</a:t>
            </a:r>
            <a:endParaRPr sz="15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&lt;T&gt; T selectOne(String statement, Object parameter);</a:t>
            </a:r>
            <a:endParaRPr sz="15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(String statement, Object parameter);</a:t>
            </a:r>
            <a:endParaRPr sz="15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&lt;E&gt; List&lt;E&gt; selectList(String statement, Object parameter, RowBounds rowBounds);</a:t>
            </a:r>
            <a:endParaRPr sz="15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&lt;K, V&gt; Map&lt;K, V&gt; selectMap(String statement, Object parameter, String mapKey, RowBounds rowBounds);</a:t>
            </a:r>
            <a:endParaRPr sz="15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&lt;T&gt; Cursor&lt;T&gt; selectCursor(String statement, Object parameter, RowBounds rowBounds);</a:t>
            </a:r>
            <a:endParaRPr sz="15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void select(String statement, Object parameter, ResultHandler handler);ement, Object parameter, RowBounds rowBounds, ResultHandler handler);</a:t>
            </a:r>
            <a:endParaRPr sz="15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int insert(String statement, Object parameter);</a:t>
            </a:r>
            <a:endParaRPr sz="15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int update(String statement, Object parameter);</a:t>
            </a:r>
            <a:endParaRPr sz="15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int delete(String statement, Object parameter);</a:t>
            </a:r>
            <a:endParaRPr sz="15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void commit(boolean force);</a:t>
            </a:r>
            <a:endParaRPr sz="15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void rollback(boolean force);</a:t>
            </a:r>
            <a:endParaRPr sz="15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List&lt;BatchResult&gt; flushStatements();</a:t>
            </a:r>
            <a:endParaRPr sz="15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@Override</a:t>
            </a:r>
            <a:endParaRPr sz="15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void close();</a:t>
            </a:r>
            <a:endParaRPr sz="15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void clearCache();</a:t>
            </a:r>
            <a:endParaRPr sz="15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Configuration getConfiguration();</a:t>
            </a:r>
            <a:endParaRPr sz="15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   Connection getConnection();</a:t>
            </a:r>
            <a:endParaRPr sz="15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}</a:t>
            </a:r>
            <a:endParaRPr sz="15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7225665" y="4378960"/>
            <a:ext cx="4973955" cy="24091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问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:</a:t>
            </a:r>
            <a:endParaRPr lang="en-US" altLang="zh-CN" sz="1800" dirty="0">
              <a:solidFill>
                <a:srgbClr val="FF0000"/>
              </a:solidFill>
              <a:latin typeface="+mn-lt"/>
              <a:ea typeface="+mn-ea"/>
              <a:cs typeface="+mn-cs"/>
              <a:sym typeface="+mn-ea"/>
            </a:endParaRPr>
          </a:p>
          <a:p>
            <a:pPr algn="l"/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当查询数据库要求返回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Map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结果时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, 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该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Map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返回结果是数据库自生构造的还是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ORM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构造的 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?</a:t>
            </a:r>
            <a:endParaRPr lang="en-US" altLang="zh-CN" sz="1800" dirty="0">
              <a:solidFill>
                <a:srgbClr val="FF0000"/>
              </a:solidFill>
              <a:latin typeface="+mn-lt"/>
              <a:ea typeface="+mn-ea"/>
              <a:cs typeface="+mn-cs"/>
              <a:sym typeface="+mn-ea"/>
            </a:endParaRPr>
          </a:p>
          <a:p>
            <a:pPr algn="l"/>
            <a:endParaRPr lang="en-US" altLang="zh-CN" sz="1800" dirty="0">
              <a:solidFill>
                <a:srgbClr val="FF0000"/>
              </a:solidFill>
              <a:latin typeface="+mn-lt"/>
              <a:ea typeface="+mn-ea"/>
              <a:cs typeface="+mn-cs"/>
              <a:sym typeface="+mn-ea"/>
            </a:endParaRPr>
          </a:p>
          <a:p>
            <a:pPr algn="l"/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答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: 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执行返回结果为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Map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的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查询时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, 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首先通过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selectList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进行多查询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, 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然后对查询的结果按照返回的要求进行遍历组装处理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	Mybatis</a:t>
            </a:r>
            <a:r>
              <a:rPr lang="zh-CN" altLang="en-US" dirty="0">
                <a:sym typeface="+mn-ea"/>
              </a:rPr>
              <a:t>资源文件加载示</a:t>
            </a:r>
            <a:r>
              <a:rPr lang="zh-CN" altLang="en-US" dirty="0">
                <a:sym typeface="+mn-ea"/>
              </a:rPr>
              <a:t>例代码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1299210" y="2324735"/>
            <a:ext cx="9544685" cy="1661795"/>
          </a:xfrm>
        </p:spPr>
        <p:txBody>
          <a:bodyPr>
            <a:noAutofit/>
          </a:bodyPr>
          <a:p>
            <a:r>
              <a:rPr lang="en-US" altLang="zh-CN" sz="1400" dirty="0"/>
              <a:t>public void loadResources() throws Exception {</a:t>
            </a:r>
            <a:endParaRPr lang="en-US" altLang="zh-CN" sz="1400" dirty="0"/>
          </a:p>
          <a:p>
            <a:r>
              <a:rPr lang="en-US" altLang="zh-CN" sz="1400" dirty="0"/>
              <a:t>    final String resource = "org/apache/ibatis/builder/MapperConfig.xml"; // </a:t>
            </a:r>
            <a:r>
              <a:rPr lang="zh-CN" altLang="en-US" sz="1400" dirty="0"/>
              <a:t>资源文件路径信息</a:t>
            </a:r>
            <a:endParaRPr lang="en-US" altLang="zh-CN" sz="1400" dirty="0"/>
          </a:p>
          <a:p>
            <a:r>
              <a:rPr lang="en-US" altLang="zh-CN" sz="1400" dirty="0"/>
              <a:t>    final Reader reader = Resources.getResourceAsReader(resource); // mybatis</a:t>
            </a:r>
            <a:r>
              <a:rPr lang="zh-CN" altLang="en-US" sz="1400" dirty="0"/>
              <a:t>的</a:t>
            </a:r>
            <a:r>
              <a:rPr lang="en-US" altLang="zh-CN" sz="1400" dirty="0"/>
              <a:t>IO</a:t>
            </a:r>
            <a:r>
              <a:rPr lang="zh-CN" altLang="en-US" sz="1400" dirty="0"/>
              <a:t>模块进行文件的加载</a:t>
            </a:r>
            <a:endParaRPr lang="en-US" altLang="zh-CN" sz="1400" dirty="0"/>
          </a:p>
          <a:p>
            <a:r>
              <a:rPr lang="en-US" altLang="zh-CN" sz="1400" dirty="0"/>
              <a:t>    sqlMapper = new SqlSessionFactoryBuilder().build(reader); // </a:t>
            </a:r>
            <a:r>
              <a:rPr lang="zh-CN" altLang="en-US" sz="1400" dirty="0"/>
              <a:t>进行文件的信息解析</a:t>
            </a:r>
            <a:endParaRPr lang="en-US" altLang="zh-CN" sz="1400" dirty="0"/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8" name="副标题 6"/>
          <p:cNvSpPr>
            <a:spLocks noGrp="1"/>
          </p:cNvSpPr>
          <p:nvPr/>
        </p:nvSpPr>
        <p:spPr>
          <a:xfrm>
            <a:off x="2230120" y="4827905"/>
            <a:ext cx="7474585" cy="12604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加载文件的步骤</a:t>
            </a:r>
            <a:r>
              <a:rPr lang="en-US" altLang="zh-CN" sz="1400" dirty="0"/>
              <a:t>: </a:t>
            </a:r>
            <a:endParaRPr lang="en-US" altLang="zh-CN" sz="1400" dirty="0"/>
          </a:p>
          <a:p>
            <a:r>
              <a:rPr lang="en-US" altLang="zh-CN" sz="1400" dirty="0"/>
              <a:t>1. </a:t>
            </a:r>
            <a:r>
              <a:rPr lang="zh-CN" altLang="en-US" sz="1400" dirty="0"/>
              <a:t>获取资源文件的路径信息</a:t>
            </a:r>
            <a:endParaRPr lang="zh-CN" altLang="en-US" sz="1400" dirty="0"/>
          </a:p>
          <a:p>
            <a:r>
              <a:rPr lang="en-US" altLang="zh-CN" sz="1400" dirty="0"/>
              <a:t>2. </a:t>
            </a:r>
            <a:r>
              <a:rPr lang="zh-CN" altLang="en-US" sz="1400" dirty="0"/>
              <a:t>通过</a:t>
            </a:r>
            <a:r>
              <a:rPr lang="en-US" altLang="zh-CN" sz="1400" dirty="0"/>
              <a:t>Mybatis</a:t>
            </a:r>
            <a:r>
              <a:rPr lang="zh-CN" altLang="en-US" sz="1400" dirty="0"/>
              <a:t>的</a:t>
            </a:r>
            <a:r>
              <a:rPr lang="en-US" altLang="zh-CN" sz="1400" dirty="0"/>
              <a:t>IO</a:t>
            </a:r>
            <a:r>
              <a:rPr lang="zh-CN" altLang="en-US" sz="1400" dirty="0"/>
              <a:t>模块进行资源文件加载</a:t>
            </a:r>
            <a:endParaRPr lang="zh-CN" altLang="en-US" sz="1400" dirty="0"/>
          </a:p>
          <a:p>
            <a:r>
              <a:rPr lang="en-US" altLang="zh-CN" sz="1400" dirty="0"/>
              <a:t>3. </a:t>
            </a:r>
            <a:r>
              <a:rPr lang="zh-CN" altLang="en-US" sz="1400" dirty="0"/>
              <a:t>通过</a:t>
            </a:r>
            <a:r>
              <a:rPr lang="en-US" altLang="zh-CN" sz="1400" dirty="0"/>
              <a:t>SqlSessionFactoryBuilder</a:t>
            </a:r>
            <a:r>
              <a:rPr lang="zh-CN" altLang="en-US" sz="1400" dirty="0"/>
              <a:t>类的</a:t>
            </a:r>
            <a:r>
              <a:rPr lang="en-US" altLang="zh-CN" sz="1400" dirty="0"/>
              <a:t>build</a:t>
            </a:r>
            <a:r>
              <a:rPr lang="zh-CN" altLang="en-US" sz="1400" dirty="0"/>
              <a:t>方法进行信息解析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	Mybatis</a:t>
            </a:r>
            <a:r>
              <a:rPr lang="zh-CN" altLang="en-US" dirty="0">
                <a:sym typeface="+mn-ea"/>
              </a:rPr>
              <a:t>创建</a:t>
            </a:r>
            <a:r>
              <a:rPr lang="en-US" altLang="zh-CN" dirty="0">
                <a:sym typeface="+mn-ea"/>
              </a:rPr>
              <a:t>SqlSession</a:t>
            </a:r>
            <a:r>
              <a:rPr lang="zh-CN" altLang="en-US" dirty="0">
                <a:sym typeface="+mn-ea"/>
              </a:rPr>
              <a:t>流程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副标题 6"/>
          <p:cNvSpPr>
            <a:spLocks noGrp="1"/>
          </p:cNvSpPr>
          <p:nvPr/>
        </p:nvSpPr>
        <p:spPr>
          <a:xfrm>
            <a:off x="1093470" y="2022475"/>
            <a:ext cx="3500120" cy="25793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创建</a:t>
            </a:r>
            <a:r>
              <a:rPr lang="en-US" altLang="zh-CN" sz="1400" dirty="0"/>
              <a:t>SqlSession</a:t>
            </a:r>
            <a:r>
              <a:rPr lang="zh-CN" altLang="en-US" sz="1400" dirty="0"/>
              <a:t>流程</a:t>
            </a:r>
            <a:r>
              <a:rPr lang="zh-CN" altLang="en-US" sz="1400" dirty="0"/>
              <a:t>步骤</a:t>
            </a:r>
            <a:r>
              <a:rPr lang="en-US" altLang="zh-CN" sz="1400" dirty="0"/>
              <a:t>: </a:t>
            </a:r>
            <a:endParaRPr lang="en-US" altLang="zh-CN" sz="1400" dirty="0"/>
          </a:p>
          <a:p>
            <a:r>
              <a:rPr lang="en-US" altLang="zh-CN" sz="1400" dirty="0"/>
              <a:t>1. </a:t>
            </a:r>
            <a:r>
              <a:rPr lang="zh-CN" altLang="en-US" sz="1400" dirty="0"/>
              <a:t>首先通过</a:t>
            </a:r>
            <a:r>
              <a:rPr lang="en-US" altLang="zh-CN" sz="1400" dirty="0"/>
              <a:t>Resources</a:t>
            </a:r>
            <a:r>
              <a:rPr lang="zh-CN" altLang="en-US" sz="1400" dirty="0"/>
              <a:t>加载资源文件为</a:t>
            </a:r>
            <a:r>
              <a:rPr lang="en-US" altLang="zh-CN" sz="1400" dirty="0"/>
              <a:t>Reader/InputStream</a:t>
            </a:r>
            <a:endParaRPr lang="zh-CN" altLang="en-US" sz="1400" dirty="0"/>
          </a:p>
          <a:p>
            <a:r>
              <a:rPr lang="en-US" altLang="zh-CN" sz="1400" dirty="0"/>
              <a:t>2. </a:t>
            </a:r>
            <a:r>
              <a:rPr lang="zh-CN" altLang="en-US" sz="1400" dirty="0"/>
              <a:t>通过</a:t>
            </a:r>
            <a:r>
              <a:rPr lang="en-US" altLang="zh-CN" sz="1400" dirty="0"/>
              <a:t>SqlSessionFactoryBuilder</a:t>
            </a:r>
            <a:r>
              <a:rPr lang="zh-CN" altLang="en-US" sz="1400" dirty="0"/>
              <a:t>的</a:t>
            </a:r>
            <a:r>
              <a:rPr lang="en-US" altLang="zh-CN" sz="1400" dirty="0"/>
              <a:t>build</a:t>
            </a:r>
            <a:r>
              <a:rPr lang="zh-CN" altLang="en-US" sz="1400" dirty="0"/>
              <a:t>方法进行文件的解析</a:t>
            </a:r>
            <a:endParaRPr lang="zh-CN" altLang="en-US" sz="1400" dirty="0"/>
          </a:p>
          <a:p>
            <a:r>
              <a:rPr lang="en-US" altLang="zh-CN" sz="1400" dirty="0"/>
              <a:t>3. </a:t>
            </a:r>
            <a:r>
              <a:rPr lang="zh-CN" altLang="en-US" sz="1400" dirty="0"/>
              <a:t>实际是</a:t>
            </a:r>
            <a:r>
              <a:rPr lang="en-US" altLang="zh-CN" sz="1400" dirty="0"/>
              <a:t>XmlConfigBuilder</a:t>
            </a:r>
            <a:r>
              <a:rPr lang="zh-CN" altLang="en-US" sz="1400" dirty="0">
                <a:sym typeface="+mn-ea"/>
              </a:rPr>
              <a:t>通过</a:t>
            </a:r>
            <a:r>
              <a:rPr lang="en-US" altLang="zh-CN" sz="1400" dirty="0">
                <a:sym typeface="+mn-ea"/>
              </a:rPr>
              <a:t>DTD/Scheme</a:t>
            </a:r>
            <a:r>
              <a:rPr lang="zh-CN" altLang="en-US" sz="1400" dirty="0">
                <a:sym typeface="+mn-ea"/>
              </a:rPr>
              <a:t>方式对</a:t>
            </a:r>
            <a:r>
              <a:rPr lang="en-US" altLang="zh-CN" sz="1400" dirty="0">
                <a:sym typeface="+mn-ea"/>
              </a:rPr>
              <a:t>Node/Element/Attribute</a:t>
            </a:r>
            <a:r>
              <a:rPr lang="zh-CN" altLang="en-US" sz="1400" dirty="0">
                <a:sym typeface="+mn-ea"/>
              </a:rPr>
              <a:t>进行解析</a:t>
            </a:r>
            <a:endParaRPr lang="zh-CN" altLang="en-US" sz="1400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9060" y="1154430"/>
            <a:ext cx="6355080" cy="52673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	Mybatis IO</a:t>
            </a:r>
            <a:r>
              <a:rPr lang="zh-CN" altLang="en-US" dirty="0">
                <a:sym typeface="+mn-ea"/>
              </a:rPr>
              <a:t>模块之</a:t>
            </a:r>
            <a:r>
              <a:rPr lang="en-US" altLang="zh-CN" dirty="0">
                <a:sym typeface="+mn-ea"/>
              </a:rPr>
              <a:t>Resources</a:t>
            </a:r>
            <a:r>
              <a:rPr lang="zh-CN" altLang="en-US" dirty="0">
                <a:sym typeface="+mn-ea"/>
              </a:rPr>
              <a:t>核心方法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1421765" y="1608455"/>
            <a:ext cx="5369560" cy="3870325"/>
          </a:xfrm>
        </p:spPr>
        <p:txBody>
          <a:bodyPr>
            <a:no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1400" dirty="0"/>
              <a:t>getResource</a:t>
            </a:r>
            <a:endParaRPr lang="en-US" altLang="zh-CN" sz="1240" dirty="0"/>
          </a:p>
          <a:p>
            <a:pPr marL="285750" indent="284480" fontAlgn="auto">
              <a:buFont typeface="Wingdings" panose="05000000000000000000" charset="0"/>
              <a:buChar char="l"/>
            </a:pPr>
            <a:r>
              <a:rPr lang="en-US" altLang="zh-CN" sz="1400" dirty="0"/>
              <a:t>getResourceURL(String resource)</a:t>
            </a:r>
            <a:endParaRPr lang="en-US" altLang="zh-CN" sz="1400" dirty="0"/>
          </a:p>
          <a:p>
            <a:pPr marL="285750" indent="284480" fontAlgn="auto">
              <a:buFont typeface="Wingdings" panose="05000000000000000000" charset="0"/>
              <a:buChar char="l"/>
            </a:pPr>
            <a:r>
              <a:rPr lang="en-US" altLang="zh-CN" sz="1400" dirty="0"/>
              <a:t>getResourceAsStream(String resource)</a:t>
            </a:r>
            <a:endParaRPr lang="en-US" altLang="zh-CN" sz="1400" dirty="0"/>
          </a:p>
          <a:p>
            <a:pPr marL="285750" indent="284480" fontAlgn="auto">
              <a:buFont typeface="Wingdings" panose="05000000000000000000" charset="0"/>
              <a:buChar char="l"/>
            </a:pPr>
            <a:r>
              <a:rPr lang="en-US" altLang="zh-CN" sz="1400" dirty="0"/>
              <a:t>getResourceAsReader(String resource)</a:t>
            </a:r>
            <a:endParaRPr lang="en-US" altLang="zh-CN" sz="1400" dirty="0"/>
          </a:p>
          <a:p>
            <a:pPr marL="285750" indent="284480" fontAlgn="auto">
              <a:buFont typeface="Wingdings" panose="05000000000000000000" charset="0"/>
              <a:buChar char="l"/>
            </a:pPr>
            <a:r>
              <a:rPr lang="en-US" altLang="zh-CN" sz="1400" dirty="0"/>
              <a:t>getResourceAsFile(String resource)</a:t>
            </a:r>
            <a:endParaRPr lang="en-US" altLang="zh-CN" sz="1400" dirty="0"/>
          </a:p>
          <a:p>
            <a:pPr marL="285750" indent="284480" fontAlgn="auto">
              <a:buFont typeface="Wingdings" panose="05000000000000000000" charset="0"/>
              <a:buChar char="l"/>
            </a:pPr>
            <a:r>
              <a:rPr lang="en-US" altLang="zh-CN" sz="1400" dirty="0"/>
              <a:t>getResourceAsProperties</a:t>
            </a:r>
            <a:endParaRPr lang="en-US" altLang="zh-CN" sz="1400" dirty="0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1400" dirty="0"/>
              <a:t>getUrl</a:t>
            </a:r>
            <a:endParaRPr lang="en-US" altLang="zh-CN" sz="1400" dirty="0"/>
          </a:p>
          <a:p>
            <a:pPr marL="285750" indent="284480" fontAlgn="auto">
              <a:buFont typeface="Wingdings" panose="05000000000000000000" charset="0"/>
              <a:buChar char="l"/>
            </a:pPr>
            <a:r>
              <a:rPr lang="en-US" altLang="zh-CN" sz="1400" dirty="0"/>
              <a:t>getUrlAsStream(String urlString)</a:t>
            </a:r>
            <a:endParaRPr lang="en-US" altLang="zh-CN" sz="1400" dirty="0"/>
          </a:p>
          <a:p>
            <a:pPr marL="285750" indent="284480" fontAlgn="auto">
              <a:buFont typeface="Wingdings" panose="05000000000000000000" charset="0"/>
              <a:buChar char="l"/>
            </a:pPr>
            <a:r>
              <a:rPr lang="en-US" altLang="zh-CN" sz="1400" dirty="0"/>
              <a:t>getUrlAsReader(</a:t>
            </a:r>
            <a:r>
              <a:rPr lang="en-US" altLang="zh-CN" sz="1400" dirty="0">
                <a:sym typeface="+mn-ea"/>
              </a:rPr>
              <a:t>String urlString</a:t>
            </a:r>
            <a:r>
              <a:rPr lang="en-US" altLang="zh-CN" sz="1400" dirty="0"/>
              <a:t>)</a:t>
            </a:r>
            <a:endParaRPr lang="en-US" altLang="zh-CN" sz="1400" dirty="0"/>
          </a:p>
          <a:p>
            <a:pPr marL="285750" indent="284480" fontAlgn="auto">
              <a:buFont typeface="Wingdings" panose="05000000000000000000" charset="0"/>
              <a:buChar char="l"/>
            </a:pPr>
            <a:r>
              <a:rPr lang="en-US" altLang="zh-CN" sz="1400" dirty="0"/>
              <a:t>getUrlAsProperties(</a:t>
            </a:r>
            <a:r>
              <a:rPr lang="en-US" altLang="zh-CN" sz="1400" dirty="0">
                <a:sym typeface="+mn-ea"/>
              </a:rPr>
              <a:t>String urlString</a:t>
            </a:r>
            <a:r>
              <a:rPr lang="en-US" altLang="zh-CN" sz="1400" dirty="0"/>
              <a:t>)</a:t>
            </a:r>
            <a:endParaRPr lang="en-US" altLang="zh-CN" sz="1400" dirty="0"/>
          </a:p>
          <a:p>
            <a:pPr marL="285750" indent="-284480" fontAlgn="auto">
              <a:buFont typeface="Wingdings" panose="05000000000000000000" charset="0"/>
              <a:buChar char="l"/>
            </a:pPr>
            <a:r>
              <a:rPr lang="en-US" altLang="zh-CN" sz="1400" dirty="0"/>
              <a:t>classForName(String className) </a:t>
            </a:r>
            <a:endParaRPr lang="en-US" altLang="zh-CN" sz="1400" dirty="0"/>
          </a:p>
          <a:p>
            <a:pPr>
              <a:buFont typeface="Wingdings" panose="05000000000000000000" charset="0"/>
            </a:pPr>
            <a:endParaRPr lang="en-US" altLang="zh-CN" sz="1400" dirty="0"/>
          </a:p>
        </p:txBody>
      </p:sp>
      <p:sp>
        <p:nvSpPr>
          <p:cNvPr id="8" name="副标题 6"/>
          <p:cNvSpPr>
            <a:spLocks noGrp="1"/>
          </p:cNvSpPr>
          <p:nvPr/>
        </p:nvSpPr>
        <p:spPr>
          <a:xfrm>
            <a:off x="6265545" y="1726565"/>
            <a:ext cx="5081270" cy="41694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加载资源</a:t>
            </a:r>
            <a:r>
              <a:rPr lang="zh-CN" altLang="en-US" sz="1400" dirty="0"/>
              <a:t>文件方式</a:t>
            </a:r>
            <a:r>
              <a:rPr lang="en-US" altLang="zh-CN" sz="1400" dirty="0"/>
              <a:t>: </a:t>
            </a:r>
            <a:endParaRPr lang="en-US" altLang="zh-CN" sz="1400" dirty="0"/>
          </a:p>
          <a:p>
            <a:r>
              <a:rPr lang="en-US" altLang="zh-CN" sz="1400" dirty="0"/>
              <a:t>1. </a:t>
            </a:r>
            <a:r>
              <a:rPr lang="zh-CN" altLang="en-US" sz="1400" dirty="0"/>
              <a:t>通过文件全</a:t>
            </a:r>
            <a:r>
              <a:rPr lang="zh-CN" altLang="en-US" sz="1400" dirty="0"/>
              <a:t>路径</a:t>
            </a:r>
            <a:r>
              <a:rPr lang="en-US" altLang="zh-CN" sz="1400" dirty="0"/>
              <a:t>(resource)</a:t>
            </a:r>
            <a:r>
              <a:rPr lang="zh-CN" altLang="en-US" sz="1400" dirty="0"/>
              <a:t>的方式加载</a:t>
            </a:r>
            <a:endParaRPr lang="zh-CN" altLang="en-US" sz="1400" dirty="0"/>
          </a:p>
          <a:p>
            <a:pPr indent="457200" fontAlgn="auto"/>
            <a:r>
              <a:rPr lang="en-US" altLang="zh-CN" sz="1400" dirty="0"/>
              <a:t>1.1 </a:t>
            </a:r>
            <a:r>
              <a:rPr lang="zh-CN" altLang="en-US" sz="1400" dirty="0"/>
              <a:t>通过全路径</a:t>
            </a:r>
            <a:r>
              <a:rPr lang="en-US" altLang="zh-CN" sz="1400" dirty="0"/>
              <a:t>, </a:t>
            </a:r>
            <a:r>
              <a:rPr lang="zh-CN" altLang="en-US" sz="1400" dirty="0"/>
              <a:t>加载文件为</a:t>
            </a:r>
            <a:r>
              <a:rPr lang="en-US" altLang="zh-CN" sz="1400" dirty="0"/>
              <a:t>URL</a:t>
            </a:r>
            <a:endParaRPr lang="en-US" altLang="zh-CN" sz="1400" dirty="0"/>
          </a:p>
          <a:p>
            <a:pPr indent="457200" fontAlgn="auto"/>
            <a:r>
              <a:rPr lang="en-US" altLang="zh-CN" sz="1400" dirty="0">
                <a:sym typeface="+mn-ea"/>
              </a:rPr>
              <a:t>1.2 </a:t>
            </a:r>
            <a:r>
              <a:rPr lang="zh-CN" altLang="en-US" sz="1400" dirty="0">
                <a:sym typeface="+mn-ea"/>
              </a:rPr>
              <a:t>通过全路径</a:t>
            </a:r>
            <a:r>
              <a:rPr lang="en-US" altLang="zh-CN" sz="1400" dirty="0">
                <a:sym typeface="+mn-ea"/>
              </a:rPr>
              <a:t>, </a:t>
            </a:r>
            <a:r>
              <a:rPr lang="zh-CN" altLang="en-US" sz="1400" dirty="0">
                <a:sym typeface="+mn-ea"/>
              </a:rPr>
              <a:t>加载文件为</a:t>
            </a:r>
            <a:r>
              <a:rPr lang="en-US" altLang="zh-CN" sz="1400" dirty="0">
                <a:sym typeface="+mn-ea"/>
              </a:rPr>
              <a:t>Stream(</a:t>
            </a:r>
            <a:r>
              <a:rPr lang="zh-CN" altLang="en-US" sz="1400" dirty="0">
                <a:sym typeface="+mn-ea"/>
              </a:rPr>
              <a:t>核心</a:t>
            </a:r>
            <a:r>
              <a:rPr lang="en-US" altLang="zh-CN" sz="1400" dirty="0">
                <a:sym typeface="+mn-ea"/>
              </a:rPr>
              <a:t>)</a:t>
            </a:r>
            <a:endParaRPr lang="en-US" altLang="zh-CN" sz="1400" dirty="0">
              <a:sym typeface="+mn-ea"/>
            </a:endParaRPr>
          </a:p>
          <a:p>
            <a:pPr indent="457200" fontAlgn="auto"/>
            <a:r>
              <a:rPr lang="en-US" altLang="zh-CN" sz="1400" dirty="0">
                <a:sym typeface="+mn-ea"/>
              </a:rPr>
              <a:t>1.3 </a:t>
            </a:r>
            <a:r>
              <a:rPr lang="zh-CN" altLang="en-US" sz="1400" dirty="0">
                <a:sym typeface="+mn-ea"/>
              </a:rPr>
              <a:t>通过全路径</a:t>
            </a:r>
            <a:r>
              <a:rPr lang="en-US" altLang="zh-CN" sz="1400" dirty="0">
                <a:sym typeface="+mn-ea"/>
              </a:rPr>
              <a:t>, </a:t>
            </a:r>
            <a:r>
              <a:rPr lang="zh-CN" altLang="en-US" sz="1400" dirty="0">
                <a:sym typeface="+mn-ea"/>
              </a:rPr>
              <a:t>加载文件为</a:t>
            </a:r>
            <a:r>
              <a:rPr lang="en-US" altLang="zh-CN" sz="1400" dirty="0">
                <a:sym typeface="+mn-ea"/>
              </a:rPr>
              <a:t>Reader</a:t>
            </a:r>
            <a:endParaRPr lang="en-US" altLang="zh-CN" sz="1400" dirty="0">
              <a:sym typeface="+mn-ea"/>
            </a:endParaRPr>
          </a:p>
          <a:p>
            <a:pPr indent="457200" fontAlgn="auto"/>
            <a:r>
              <a:rPr lang="en-US" altLang="zh-CN" sz="1400" dirty="0">
                <a:sym typeface="+mn-ea"/>
              </a:rPr>
              <a:t>1.4 </a:t>
            </a:r>
            <a:r>
              <a:rPr lang="zh-CN" altLang="en-US" sz="1400" dirty="0">
                <a:sym typeface="+mn-ea"/>
              </a:rPr>
              <a:t>通过全路径</a:t>
            </a:r>
            <a:r>
              <a:rPr lang="en-US" altLang="zh-CN" sz="1400" dirty="0">
                <a:sym typeface="+mn-ea"/>
              </a:rPr>
              <a:t>, </a:t>
            </a:r>
            <a:r>
              <a:rPr lang="zh-CN" altLang="en-US" sz="1400" dirty="0">
                <a:sym typeface="+mn-ea"/>
              </a:rPr>
              <a:t>加载文件为</a:t>
            </a:r>
            <a:r>
              <a:rPr lang="en-US" altLang="zh-CN" sz="1400" dirty="0">
                <a:sym typeface="+mn-ea"/>
              </a:rPr>
              <a:t>File</a:t>
            </a:r>
            <a:endParaRPr lang="en-US" altLang="zh-CN" sz="1400" dirty="0">
              <a:sym typeface="+mn-ea"/>
            </a:endParaRPr>
          </a:p>
          <a:p>
            <a:pPr indent="457200" fontAlgn="auto"/>
            <a:r>
              <a:rPr lang="en-US" altLang="zh-CN" sz="1400" dirty="0">
                <a:sym typeface="+mn-ea"/>
              </a:rPr>
              <a:t>1.5 </a:t>
            </a:r>
            <a:r>
              <a:rPr lang="zh-CN" altLang="en-US" sz="1400" dirty="0">
                <a:sym typeface="+mn-ea"/>
              </a:rPr>
              <a:t>通过全路径</a:t>
            </a:r>
            <a:r>
              <a:rPr lang="en-US" altLang="zh-CN" sz="1400" dirty="0">
                <a:sym typeface="+mn-ea"/>
              </a:rPr>
              <a:t>, </a:t>
            </a:r>
            <a:r>
              <a:rPr lang="zh-CN" altLang="en-US" sz="1400" dirty="0">
                <a:sym typeface="+mn-ea"/>
              </a:rPr>
              <a:t>加载路径为</a:t>
            </a:r>
            <a:r>
              <a:rPr lang="en-US" altLang="zh-CN" sz="1400" dirty="0">
                <a:sym typeface="+mn-ea"/>
              </a:rPr>
              <a:t>Properties</a:t>
            </a:r>
            <a:endParaRPr lang="zh-CN" altLang="en-US" sz="1400" dirty="0"/>
          </a:p>
          <a:p>
            <a:r>
              <a:rPr lang="en-US" altLang="zh-CN" sz="1400" dirty="0"/>
              <a:t>2. </a:t>
            </a:r>
            <a:r>
              <a:rPr lang="zh-CN" altLang="en-US" sz="1400" dirty="0"/>
              <a:t>通过文件</a:t>
            </a:r>
            <a:r>
              <a:rPr lang="en-US" altLang="zh-CN" sz="1400" dirty="0"/>
              <a:t>Url</a:t>
            </a:r>
            <a:r>
              <a:rPr lang="zh-CN" altLang="en-US" sz="1400" dirty="0"/>
              <a:t>信息进行</a:t>
            </a:r>
            <a:r>
              <a:rPr lang="zh-CN" altLang="en-US" sz="1400" dirty="0"/>
              <a:t>文件加载</a:t>
            </a:r>
            <a:endParaRPr lang="zh-CN" altLang="en-US" sz="1400" dirty="0"/>
          </a:p>
          <a:p>
            <a:pPr indent="457200" fontAlgn="auto"/>
            <a:r>
              <a:rPr lang="en-US" altLang="zh-CN" sz="1400" dirty="0"/>
              <a:t>2.1 </a:t>
            </a:r>
            <a:r>
              <a:rPr lang="zh-CN" altLang="en-US" sz="1400" dirty="0"/>
              <a:t>通过</a:t>
            </a:r>
            <a:r>
              <a:rPr lang="en-US" altLang="zh-CN" sz="1400" dirty="0"/>
              <a:t>url, </a:t>
            </a:r>
            <a:r>
              <a:rPr lang="zh-CN" altLang="en-US" sz="1400" dirty="0"/>
              <a:t>创建</a:t>
            </a:r>
            <a:r>
              <a:rPr lang="en-US" altLang="zh-CN" sz="1400" dirty="0"/>
              <a:t>URLConnection, </a:t>
            </a:r>
            <a:r>
              <a:rPr lang="zh-CN" altLang="en-US" sz="1400" dirty="0"/>
              <a:t>加载输入流</a:t>
            </a:r>
            <a:r>
              <a:rPr lang="en-US" altLang="zh-CN" sz="1400" dirty="0"/>
              <a:t>(</a:t>
            </a:r>
            <a:r>
              <a:rPr lang="zh-CN" altLang="en-US" sz="1400" dirty="0"/>
              <a:t>核心</a:t>
            </a:r>
            <a:r>
              <a:rPr lang="en-US" altLang="zh-CN" sz="1400" dirty="0"/>
              <a:t>)</a:t>
            </a:r>
            <a:endParaRPr lang="zh-CN" altLang="en-US" sz="1400" dirty="0"/>
          </a:p>
          <a:p>
            <a:pPr indent="457200" fontAlgn="auto"/>
            <a:r>
              <a:rPr lang="en-US" altLang="zh-CN" sz="1400" dirty="0"/>
              <a:t>2.2 </a:t>
            </a:r>
            <a:r>
              <a:rPr lang="zh-CN" altLang="en-US" sz="1400" dirty="0"/>
              <a:t>基于</a:t>
            </a:r>
            <a:r>
              <a:rPr lang="en-US" altLang="zh-CN" sz="1400" dirty="0"/>
              <a:t>getUrlAsStream</a:t>
            </a:r>
            <a:r>
              <a:rPr lang="zh-CN" altLang="en-US" sz="1400" dirty="0"/>
              <a:t>加载资源到</a:t>
            </a:r>
            <a:r>
              <a:rPr lang="en-US" altLang="zh-CN" sz="1400" dirty="0"/>
              <a:t>Reader</a:t>
            </a:r>
            <a:endParaRPr lang="en-US" altLang="zh-CN" sz="1400" dirty="0"/>
          </a:p>
          <a:p>
            <a:pPr indent="457200" fontAlgn="auto"/>
            <a:r>
              <a:rPr lang="en-US" altLang="zh-CN" sz="1400" dirty="0"/>
              <a:t>2.3 </a:t>
            </a:r>
            <a:r>
              <a:rPr lang="zh-CN" altLang="en-US" sz="1400" dirty="0"/>
              <a:t>基于</a:t>
            </a:r>
            <a:r>
              <a:rPr lang="en-US" altLang="zh-CN" sz="1400" dirty="0"/>
              <a:t>getUrlAsStream</a:t>
            </a:r>
            <a:r>
              <a:rPr lang="zh-CN" altLang="en-US" sz="1400" dirty="0"/>
              <a:t>加载资源到</a:t>
            </a:r>
            <a:r>
              <a:rPr lang="en-US" altLang="zh-CN" sz="1400" dirty="0"/>
              <a:t>Properties</a:t>
            </a:r>
            <a:endParaRPr lang="zh-CN" altLang="en-US" sz="1400" dirty="0"/>
          </a:p>
          <a:p>
            <a:r>
              <a:rPr lang="en-US" altLang="zh-CN" sz="1400" dirty="0"/>
              <a:t>3. </a:t>
            </a:r>
            <a:r>
              <a:rPr lang="zh-CN" altLang="en-US" sz="1400" dirty="0"/>
              <a:t>通过类的全限定性路径名获取</a:t>
            </a:r>
            <a:r>
              <a:rPr lang="en-US" altLang="zh-CN" sz="1400" dirty="0"/>
              <a:t>Class</a:t>
            </a:r>
            <a:r>
              <a:rPr lang="zh-CN" altLang="en-US" sz="1400" dirty="0"/>
              <a:t>对象</a:t>
            </a:r>
            <a:r>
              <a:rPr lang="en-US" altLang="zh-CN" sz="1400" dirty="0"/>
              <a:t>(Class.forName())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6575" y="607060"/>
            <a:ext cx="8911590" cy="792480"/>
          </a:xfrm>
        </p:spPr>
        <p:txBody>
          <a:bodyPr>
            <a:normAutofit fontScale="90000"/>
          </a:bodyPr>
          <a:p>
            <a:r>
              <a:rPr lang="zh-CN" altLang="en-US"/>
              <a:t>ClassLoader包装器ClassLoaderWrapper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1145" y="4700905"/>
            <a:ext cx="9316085" cy="175387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/>
              <a:t>Note: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>
                <a:sym typeface="+mn-ea"/>
              </a:rPr>
              <a:t>ClassLoaderWrapper类是</a:t>
            </a:r>
            <a:r>
              <a:rPr lang="en-US" altLang="zh-CN">
                <a:sym typeface="+mn-ea"/>
              </a:rPr>
              <a:t>ClassLoader</a:t>
            </a:r>
            <a:r>
              <a:rPr lang="zh-CN" altLang="en-US">
                <a:sym typeface="+mn-ea"/>
              </a:rPr>
              <a:t>的包装器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2. Resources</a:t>
            </a:r>
            <a:r>
              <a:rPr lang="zh-CN" altLang="en-US">
                <a:sym typeface="+mn-ea"/>
              </a:rPr>
              <a:t>对资源文件的处理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最后都会交给</a:t>
            </a:r>
            <a:r>
              <a:rPr lang="en-US" altLang="zh-CN">
                <a:sym typeface="+mn-ea"/>
              </a:rPr>
              <a:t>ClassLoaderWrapper</a:t>
            </a:r>
            <a:r>
              <a:rPr lang="zh-CN" altLang="en-US">
                <a:sym typeface="+mn-ea"/>
              </a:rPr>
              <a:t>来处理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由内部的</a:t>
            </a:r>
            <a:r>
              <a:rPr lang="en-US" altLang="zh-CN">
                <a:sym typeface="+mn-ea"/>
              </a:rPr>
              <a:t>classLoader</a:t>
            </a:r>
            <a:r>
              <a:rPr lang="zh-CN" altLang="en-US">
                <a:sym typeface="+mn-ea"/>
              </a:rPr>
              <a:t>来处理</a:t>
            </a:r>
            <a:endParaRPr lang="zh-CN" altLang="en-US"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641475" y="1815465"/>
            <a:ext cx="6510655" cy="2756535"/>
          </a:xfrm>
          <a:prstGeom prst="rect">
            <a:avLst/>
          </a:prstGeom>
        </p:spPr>
        <p:txBody>
          <a:bodyPr vert="horz" lIns="91440" tIns="45720" rIns="91440" bIns="45720" rtlCol="0">
            <a:normAutofit fontScale="6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一、</a:t>
            </a:r>
            <a:r>
              <a:rPr lang="zh-CN" altLang="en-US"/>
              <a:t>核心方法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1. getResourceAsURL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url = ClassLoader.getResource(resource), </a:t>
            </a:r>
            <a:r>
              <a:rPr lang="zh-CN" altLang="en-US"/>
              <a:t>通过类加载器的</a:t>
            </a:r>
            <a:r>
              <a:rPr lang="en-US" altLang="zh-CN"/>
              <a:t>getResource()</a:t>
            </a:r>
            <a:r>
              <a:rPr lang="zh-CN" altLang="en-US"/>
              <a:t>方法获得</a:t>
            </a:r>
            <a:r>
              <a:rPr lang="en-US" altLang="zh-CN"/>
              <a:t>URL</a:t>
            </a:r>
            <a:r>
              <a:rPr lang="zh-CN" altLang="en-US"/>
              <a:t>对象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 getResourceAsStream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inputStream = </a:t>
            </a:r>
            <a:r>
              <a:rPr lang="en-US" altLang="zh-CN">
                <a:sym typeface="+mn-ea"/>
              </a:rPr>
              <a:t>ClassLoader</a:t>
            </a:r>
            <a:r>
              <a:rPr lang="en-US" altLang="zh-CN"/>
              <a:t>.getResourceAsStream(resource); </a:t>
            </a:r>
            <a:r>
              <a:rPr lang="zh-CN" altLang="en-US"/>
              <a:t>通过类加载器的</a:t>
            </a:r>
            <a:r>
              <a:rPr lang="en-US" altLang="zh-CN"/>
              <a:t>getResourceAsStream() </a:t>
            </a:r>
            <a:r>
              <a:rPr lang="zh-CN" altLang="en-US"/>
              <a:t>方法获取</a:t>
            </a:r>
            <a:r>
              <a:rPr lang="en-US" altLang="zh-CN"/>
              <a:t>InputStream</a:t>
            </a:r>
            <a:r>
              <a:rPr lang="zh-CN" altLang="en-US"/>
              <a:t>对象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3. classForName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Class&lt;?&gt; c = Class.forName(name, true, </a:t>
            </a:r>
            <a:r>
              <a:rPr lang="en-US" altLang="zh-CN">
                <a:sym typeface="+mn-ea"/>
              </a:rPr>
              <a:t>c</a:t>
            </a:r>
            <a:r>
              <a:rPr lang="en-US" altLang="zh-CN">
                <a:sym typeface="+mn-ea"/>
              </a:rPr>
              <a:t>lassLoader</a:t>
            </a:r>
            <a:r>
              <a:rPr lang="en-US" altLang="zh-CN"/>
              <a:t>); </a:t>
            </a:r>
            <a:r>
              <a:rPr lang="zh-CN" altLang="en-US"/>
              <a:t>通过</a:t>
            </a:r>
            <a:r>
              <a:rPr lang="en-US" altLang="zh-CN"/>
              <a:t>forName</a:t>
            </a:r>
            <a:r>
              <a:rPr lang="zh-CN" altLang="en-US"/>
              <a:t>方法解析全路径对应的</a:t>
            </a:r>
            <a:r>
              <a:rPr lang="en-US" altLang="zh-CN"/>
              <a:t>Class</a:t>
            </a:r>
            <a:r>
              <a:rPr lang="zh-CN" altLang="en-US"/>
              <a:t>信息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248015" y="1944370"/>
            <a:ext cx="3725545" cy="3159760"/>
          </a:xfrm>
          <a:prstGeom prst="rect">
            <a:avLst/>
          </a:prstGeom>
        </p:spPr>
        <p:txBody>
          <a:bodyPr vert="horz" lIns="91440" tIns="45720" rIns="91440" bIns="45720" rtlCol="0">
            <a:normAutofit fontScale="6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/>
              <a:t>二、</a:t>
            </a:r>
            <a:r>
              <a:rPr lang="en-US" altLang="zh-CN" b="1"/>
              <a:t>ClassLoader</a:t>
            </a:r>
            <a:r>
              <a:rPr lang="zh-CN" altLang="en-US" b="1"/>
              <a:t>数组信息</a:t>
            </a:r>
            <a:r>
              <a:rPr lang="en-US" altLang="zh-CN" b="1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ClassLoader[] getClassLoaders(ClassLoader classLoader) 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return new ClassLoader[]{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classLoader,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defaultClassLoader,     Thread.currentThread().getContextClassLoader(),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getClass().getClassLoader(),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systemClassLoader};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6575" y="607060"/>
            <a:ext cx="8911590" cy="792480"/>
          </a:xfrm>
        </p:spPr>
        <p:txBody>
          <a:bodyPr>
            <a:normAutofit/>
          </a:bodyPr>
          <a:p>
            <a:r>
              <a:rPr lang="en-US" altLang="zh-CN"/>
              <a:t>SqlSessionFactory</a:t>
            </a:r>
            <a:r>
              <a:rPr lang="zh-CN" altLang="en-US"/>
              <a:t>解析资源文件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1145" y="4700905"/>
            <a:ext cx="9316085" cy="1596390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en-US" altLang="zh-CN"/>
              <a:t>Note: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存在</a:t>
            </a:r>
            <a:r>
              <a:rPr lang="en-US" altLang="zh-CN"/>
              <a:t>Reader</a:t>
            </a:r>
            <a:r>
              <a:rPr lang="zh-CN" altLang="en-US"/>
              <a:t>和</a:t>
            </a:r>
            <a:r>
              <a:rPr lang="en-US" altLang="zh-CN"/>
              <a:t>InputStream</a:t>
            </a:r>
            <a:r>
              <a:rPr lang="zh-CN" altLang="en-US"/>
              <a:t>两种资源存储方式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核心通过</a:t>
            </a:r>
            <a:r>
              <a:rPr lang="en-US" altLang="zh-CN">
                <a:sym typeface="+mn-ea"/>
              </a:rPr>
              <a:t>XmlConfigBuilder</a:t>
            </a:r>
            <a:r>
              <a:rPr lang="zh-CN" altLang="en-US">
                <a:sym typeface="+mn-ea"/>
              </a:rPr>
              <a:t>进行文件解析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获取核心内容</a:t>
            </a:r>
            <a:endParaRPr lang="zh-CN" altLang="en-US">
              <a:sym typeface="+mn-ea"/>
            </a:endParaRPr>
          </a:p>
          <a:p>
            <a:pPr marL="0" indent="457200" fontAlgn="auto">
              <a:buNone/>
            </a:pPr>
            <a:r>
              <a:rPr lang="en-US" altLang="zh-CN">
                <a:sym typeface="+mn-ea"/>
              </a:rPr>
              <a:t>2.1 parser = new XMLConfigBuilder(reader, environment, properties)</a:t>
            </a:r>
            <a:endParaRPr lang="en-US" altLang="zh-CN">
              <a:sym typeface="+mn-ea"/>
            </a:endParaRPr>
          </a:p>
          <a:p>
            <a:pPr marL="0" indent="457200" fontAlgn="auto">
              <a:buNone/>
            </a:pPr>
            <a:r>
              <a:rPr lang="en-US" altLang="zh-CN">
                <a:sym typeface="+mn-ea"/>
              </a:rPr>
              <a:t>2.2 parser = new XMLConfigBuilder(inputStream, environment, properties)</a:t>
            </a:r>
            <a:endParaRPr lang="en-US" altLang="zh-CN"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641475" y="1815465"/>
            <a:ext cx="7828915" cy="275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一、</a:t>
            </a:r>
            <a:r>
              <a:rPr lang="zh-CN" altLang="en-US"/>
              <a:t>核心方法</a:t>
            </a:r>
            <a:endParaRPr lang="zh-CN" altLang="en-US"/>
          </a:p>
          <a:p>
            <a:pPr marL="0" indent="0">
              <a:buNone/>
            </a:pPr>
            <a:r>
              <a:rPr lang="en-US" altLang="zh-CN" sz="1400"/>
              <a:t>1. build(Reader reader)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2. build(Reader reader, String environment)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3. </a:t>
            </a:r>
            <a:r>
              <a:rPr lang="en-US" altLang="zh-CN" sz="1400" b="1">
                <a:solidFill>
                  <a:srgbClr val="FF0000"/>
                </a:solidFill>
              </a:rPr>
              <a:t>build(Reader reader, String environment, Properties properties)(</a:t>
            </a:r>
            <a:r>
              <a:rPr lang="zh-CN" altLang="en-US" sz="1400" b="1">
                <a:solidFill>
                  <a:srgbClr val="FF0000"/>
                </a:solidFill>
              </a:rPr>
              <a:t>核心</a:t>
            </a:r>
            <a:r>
              <a:rPr lang="en-US" altLang="zh-CN" sz="1400" b="1">
                <a:solidFill>
                  <a:srgbClr val="FF0000"/>
                </a:solidFill>
              </a:rPr>
              <a:t>)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4. build(InputStream inputStream)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5. build(InputStream inputStream, String environment)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6. </a:t>
            </a:r>
            <a:r>
              <a:rPr lang="en-US" altLang="zh-CN" sz="1400" b="1">
                <a:solidFill>
                  <a:srgbClr val="FF0000"/>
                </a:solidFill>
              </a:rPr>
              <a:t>build(InputStream inputStream, String environment, Properties properties)</a:t>
            </a:r>
            <a:r>
              <a:rPr lang="en-US" altLang="zh-CN" sz="1400" b="1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 sz="1400" b="1">
                <a:solidFill>
                  <a:srgbClr val="FF0000"/>
                </a:solidFill>
                <a:sym typeface="+mn-ea"/>
              </a:rPr>
              <a:t>核心</a:t>
            </a:r>
            <a:r>
              <a:rPr lang="en-US" altLang="zh-CN" sz="1400" b="1">
                <a:solidFill>
                  <a:srgbClr val="FF0000"/>
                </a:solidFill>
                <a:sym typeface="+mn-ea"/>
              </a:rPr>
              <a:t>)</a:t>
            </a:r>
            <a:endParaRPr lang="en-US" altLang="zh-CN" sz="1400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6575" y="607060"/>
            <a:ext cx="8911590" cy="792480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XMLConfigBuilder</a:t>
            </a:r>
            <a:r>
              <a:rPr lang="zh-CN" altLang="en-US"/>
              <a:t>解析</a:t>
            </a:r>
            <a:r>
              <a:rPr lang="en-US" altLang="zh-CN"/>
              <a:t>parse</a:t>
            </a:r>
            <a:r>
              <a:rPr lang="zh-CN" altLang="en-US"/>
              <a:t>资源文件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63380" y="2054225"/>
            <a:ext cx="2595880" cy="4274185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US" altLang="zh-CN"/>
              <a:t>Note: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通过new XPathParser</a:t>
            </a:r>
            <a:r>
              <a:rPr lang="en-US" altLang="zh-CN"/>
              <a:t>() </a:t>
            </a:r>
            <a:r>
              <a:rPr lang="zh-CN" altLang="en-US"/>
              <a:t>创建解析器</a:t>
            </a:r>
            <a:r>
              <a:rPr lang="en-US" altLang="zh-CN"/>
              <a:t>parser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2. parser</a:t>
            </a:r>
            <a:r>
              <a:rPr lang="zh-CN" altLang="en-US">
                <a:sym typeface="+mn-ea"/>
              </a:rPr>
              <a:t>通过</a:t>
            </a:r>
            <a:r>
              <a:rPr lang="en-US" altLang="zh-CN">
                <a:sym typeface="+mn-ea"/>
              </a:rPr>
              <a:t>DTD/Scheme</a:t>
            </a:r>
            <a:r>
              <a:rPr lang="zh-CN" altLang="en-US">
                <a:sym typeface="+mn-ea"/>
              </a:rPr>
              <a:t>方式解析根节点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configuration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3. </a:t>
            </a:r>
            <a:r>
              <a:rPr lang="zh-CN" altLang="en-US">
                <a:sym typeface="+mn-ea"/>
              </a:rPr>
              <a:t>通过单独的方法分别解析不同的子节点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比如</a:t>
            </a:r>
            <a:r>
              <a:rPr lang="en-US" altLang="zh-CN">
                <a:sym typeface="+mn-ea"/>
              </a:rPr>
              <a:t>: settings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environment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mappers</a:t>
            </a:r>
            <a:r>
              <a:rPr lang="zh-CN" altLang="en-US">
                <a:sym typeface="+mn-ea"/>
              </a:rPr>
              <a:t>等节点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4. </a:t>
            </a:r>
            <a:r>
              <a:rPr lang="zh-CN" altLang="en-US">
                <a:sym typeface="+mn-ea"/>
              </a:rPr>
              <a:t>将所有元素</a:t>
            </a:r>
            <a:r>
              <a:rPr lang="en-US" altLang="zh-CN">
                <a:sym typeface="+mn-ea"/>
              </a:rPr>
              <a:t>Element/Node</a:t>
            </a:r>
            <a:r>
              <a:rPr lang="zh-CN" altLang="en-US">
                <a:sym typeface="+mn-ea"/>
              </a:rPr>
              <a:t>节点解析的信息存放在</a:t>
            </a:r>
            <a:r>
              <a:rPr lang="en-US" altLang="zh-CN">
                <a:sym typeface="+mn-ea"/>
              </a:rPr>
              <a:t>Configuration</a:t>
            </a:r>
            <a:r>
              <a:rPr lang="zh-CN" altLang="en-US">
                <a:sym typeface="+mn-ea"/>
              </a:rPr>
              <a:t>中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5. </a:t>
            </a:r>
            <a:r>
              <a:rPr lang="zh-CN" altLang="en-US">
                <a:sym typeface="+mn-ea"/>
              </a:rPr>
              <a:t>用解析后的</a:t>
            </a:r>
            <a:r>
              <a:rPr lang="en-US" altLang="zh-CN">
                <a:sym typeface="+mn-ea"/>
              </a:rPr>
              <a:t>Configuration</a:t>
            </a:r>
            <a:r>
              <a:rPr lang="zh-CN" altLang="en-US">
                <a:sym typeface="+mn-ea"/>
              </a:rPr>
              <a:t>创建</a:t>
            </a:r>
            <a:r>
              <a:rPr lang="en-US" altLang="zh-CN">
                <a:sym typeface="+mn-ea"/>
              </a:rPr>
              <a:t>DefaultSqlSessionFactory</a:t>
            </a:r>
            <a:r>
              <a:rPr lang="zh-CN" altLang="en-US">
                <a:sym typeface="+mn-ea"/>
              </a:rPr>
              <a:t>实例对象</a:t>
            </a:r>
            <a:endParaRPr lang="zh-CN" altLang="en-US"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336040" y="1466215"/>
            <a:ext cx="8076565" cy="5210810"/>
          </a:xfrm>
          <a:prstGeom prst="rect">
            <a:avLst/>
          </a:prstGeom>
        </p:spPr>
        <p:txBody>
          <a:bodyPr vert="horz" lIns="91440" tIns="45720" rIns="91440" bIns="45720" rtlCol="0">
            <a:normAutofit fontScale="75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一、</a:t>
            </a:r>
            <a:r>
              <a:rPr lang="zh-CN" altLang="en-US"/>
              <a:t>核心方法</a:t>
            </a:r>
            <a:endParaRPr lang="zh-CN" altLang="en-US"/>
          </a:p>
          <a:p>
            <a:pPr marL="0" indent="0">
              <a:buNone/>
            </a:pPr>
            <a:r>
              <a:rPr lang="en-US" altLang="zh-CN" sz="1400"/>
              <a:t>1. parse()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2. parseConfiguration(XNode root) // </a:t>
            </a:r>
            <a:r>
              <a:rPr lang="zh-CN" altLang="en-US" sz="1400"/>
              <a:t>解析</a:t>
            </a:r>
            <a:r>
              <a:rPr lang="en-US" altLang="zh-CN" sz="1400"/>
              <a:t>mybatis-config.xml</a:t>
            </a:r>
            <a:r>
              <a:rPr lang="zh-CN" altLang="en-US" sz="1400"/>
              <a:t>文件根节点信息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3. propertiesElement(root.evalNode("properties")); // </a:t>
            </a:r>
            <a:r>
              <a:rPr lang="zh-CN" altLang="en-US" sz="1400"/>
              <a:t>解析</a:t>
            </a:r>
            <a:r>
              <a:rPr lang="en-US" altLang="zh-CN" sz="1400">
                <a:sym typeface="+mn-ea"/>
              </a:rPr>
              <a:t>properties</a:t>
            </a:r>
            <a:r>
              <a:rPr lang="zh-CN" altLang="en-US" sz="1400">
                <a:sym typeface="+mn-ea"/>
              </a:rPr>
              <a:t>信息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4. Properties settings = settingsAsProperties(root.evalNode("settings")); // </a:t>
            </a:r>
            <a:r>
              <a:rPr lang="zh-CN" altLang="en-US" sz="1400">
                <a:sym typeface="+mn-ea"/>
              </a:rPr>
              <a:t>解析</a:t>
            </a:r>
            <a:r>
              <a:rPr lang="en-US" altLang="zh-CN" sz="1400">
                <a:sym typeface="+mn-ea"/>
              </a:rPr>
              <a:t>settings</a:t>
            </a:r>
            <a:r>
              <a:rPr lang="zh-CN" altLang="en-US" sz="1400">
                <a:sym typeface="+mn-ea"/>
              </a:rPr>
              <a:t>信息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5. loadCustomVfs(settings); // </a:t>
            </a:r>
            <a:r>
              <a:rPr lang="zh-CN" altLang="en-US" sz="1400"/>
              <a:t>解析</a:t>
            </a:r>
            <a:r>
              <a:rPr lang="en-US" altLang="zh-CN" sz="1400"/>
              <a:t>Vfs</a:t>
            </a:r>
            <a:r>
              <a:rPr lang="zh-CN" altLang="en-US" sz="1400"/>
              <a:t>信息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6. loadCustomLogImpl(settings); // </a:t>
            </a:r>
            <a:r>
              <a:rPr lang="zh-CN" altLang="en-US" sz="1400"/>
              <a:t>解析</a:t>
            </a:r>
            <a:r>
              <a:rPr lang="en-US" altLang="zh-CN" sz="1400"/>
              <a:t>Log</a:t>
            </a:r>
            <a:r>
              <a:rPr lang="zh-CN" altLang="en-US" sz="1400"/>
              <a:t>信息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7. typeAliasesElement(root.evalNode("typeAliases")); // </a:t>
            </a:r>
            <a:r>
              <a:rPr lang="zh-CN" altLang="en-US" sz="1400"/>
              <a:t>解析</a:t>
            </a:r>
            <a:r>
              <a:rPr lang="en-US" altLang="zh-CN" sz="1400">
                <a:sym typeface="+mn-ea"/>
              </a:rPr>
              <a:t>typeAliases</a:t>
            </a:r>
            <a:r>
              <a:rPr lang="zh-CN" altLang="en-US" sz="1400">
                <a:sym typeface="+mn-ea"/>
              </a:rPr>
              <a:t>信息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8. pluginElement(root.evalNode("plugins")); // </a:t>
            </a:r>
            <a:r>
              <a:rPr lang="zh-CN" altLang="en-US" sz="1400"/>
              <a:t>解析</a:t>
            </a:r>
            <a:r>
              <a:rPr lang="en-US" altLang="zh-CN" sz="1400"/>
              <a:t>plugins</a:t>
            </a:r>
            <a:r>
              <a:rPr lang="zh-CN" altLang="en-US" sz="1400"/>
              <a:t>信息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9. objectFactoryElement(root.evalNode("objectFactory")); // </a:t>
            </a:r>
            <a:r>
              <a:rPr lang="zh-CN" altLang="en-US" sz="1400"/>
              <a:t>解析</a:t>
            </a:r>
            <a:r>
              <a:rPr lang="en-US" altLang="zh-CN" sz="1400">
                <a:sym typeface="+mn-ea"/>
              </a:rPr>
              <a:t>objectFactory</a:t>
            </a:r>
            <a:r>
              <a:rPr lang="zh-CN" altLang="en-US" sz="1400">
                <a:sym typeface="+mn-ea"/>
              </a:rPr>
              <a:t>信息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10. objectWrapperFactoryElement(root.evalNode("objectWrapperFactory")); // </a:t>
            </a:r>
            <a:r>
              <a:rPr lang="zh-CN" altLang="en-US" sz="1400"/>
              <a:t>解析</a:t>
            </a:r>
            <a:r>
              <a:rPr lang="en-US" altLang="zh-CN" sz="1400">
                <a:sym typeface="+mn-ea"/>
              </a:rPr>
              <a:t>objectWrapperFactory</a:t>
            </a:r>
            <a:r>
              <a:rPr lang="zh-CN" altLang="en-US" sz="1400">
                <a:sym typeface="+mn-ea"/>
              </a:rPr>
              <a:t>信息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11. reflectorFactoryElement(root.evalNode("reflectorFactory")); // </a:t>
            </a:r>
            <a:r>
              <a:rPr lang="zh-CN" altLang="en-US" sz="1400"/>
              <a:t>解析</a:t>
            </a:r>
            <a:r>
              <a:rPr lang="en-US" altLang="zh-CN" sz="1400">
                <a:sym typeface="+mn-ea"/>
              </a:rPr>
              <a:t>reflectorFactory</a:t>
            </a:r>
            <a:r>
              <a:rPr lang="zh-CN" altLang="en-US" sz="1400">
                <a:sym typeface="+mn-ea"/>
              </a:rPr>
              <a:t>信息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12. settingsElement(settings); // </a:t>
            </a:r>
            <a:r>
              <a:rPr lang="zh-CN" altLang="en-US" sz="1400"/>
              <a:t>解析</a:t>
            </a:r>
            <a:r>
              <a:rPr lang="en-US" altLang="zh-CN" sz="1400"/>
              <a:t>settings</a:t>
            </a:r>
            <a:r>
              <a:rPr lang="zh-CN" altLang="en-US" sz="1400"/>
              <a:t>信息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13. environmentsElement(root.evalNode("environments")); // </a:t>
            </a:r>
            <a:r>
              <a:rPr lang="zh-CN" altLang="en-US" sz="1400"/>
              <a:t>解析</a:t>
            </a:r>
            <a:r>
              <a:rPr lang="en-US" altLang="zh-CN" sz="1400">
                <a:sym typeface="+mn-ea"/>
              </a:rPr>
              <a:t>environments</a:t>
            </a:r>
            <a:r>
              <a:rPr lang="zh-CN" altLang="en-US" sz="1400">
                <a:sym typeface="+mn-ea"/>
              </a:rPr>
              <a:t>信息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14. databaseIdProviderElement(root.evalNode("databaseIdProvider")); // </a:t>
            </a:r>
            <a:r>
              <a:rPr lang="zh-CN" altLang="en-US" sz="1400"/>
              <a:t>解析</a:t>
            </a:r>
            <a:r>
              <a:rPr lang="en-US" altLang="zh-CN" sz="1400"/>
              <a:t>databaseidProvider</a:t>
            </a:r>
            <a:r>
              <a:rPr lang="zh-CN" altLang="en-US" sz="1400"/>
              <a:t>信息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15. typeHandlerElement(root.evalNode("typeHandlers")); // </a:t>
            </a:r>
            <a:r>
              <a:rPr lang="zh-CN" altLang="en-US" sz="1400"/>
              <a:t>解析</a:t>
            </a:r>
            <a:r>
              <a:rPr lang="en-US" altLang="zh-CN" sz="1400"/>
              <a:t>typeHandler</a:t>
            </a:r>
            <a:r>
              <a:rPr lang="zh-CN" altLang="en-US" sz="1400"/>
              <a:t>信息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16. mapperElement(root.evalNode("mappers")); // </a:t>
            </a:r>
            <a:r>
              <a:rPr lang="zh-CN" altLang="en-US" sz="1400"/>
              <a:t>解析</a:t>
            </a:r>
            <a:r>
              <a:rPr lang="en-US" altLang="zh-CN" sz="1400"/>
              <a:t>mappers</a:t>
            </a:r>
            <a:r>
              <a:rPr lang="zh-CN" altLang="en-US" sz="1400"/>
              <a:t>信息</a:t>
            </a:r>
            <a:endParaRPr lang="en-US" altLang="zh-CN" sz="1400"/>
          </a:p>
          <a:p>
            <a:pPr marL="0" indent="0">
              <a:buNone/>
            </a:pPr>
            <a:endParaRPr lang="en-US" altLang="zh-CN" sz="1400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6575" y="607060"/>
            <a:ext cx="8911590" cy="792480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XMLConfigBuilder</a:t>
            </a:r>
            <a:r>
              <a:rPr lang="zh-CN" altLang="en-US">
                <a:sym typeface="+mn-ea"/>
              </a:rPr>
              <a:t>解析</a:t>
            </a:r>
            <a:r>
              <a:rPr lang="en-US" altLang="zh-CN">
                <a:sym typeface="+mn-ea"/>
              </a:rPr>
              <a:t>properties</a:t>
            </a:r>
            <a:r>
              <a:rPr lang="zh-CN" altLang="en-US">
                <a:sym typeface="+mn-ea"/>
              </a:rPr>
              <a:t>属性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3785" y="3538220"/>
            <a:ext cx="3275965" cy="1750060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/>
              <a:t>步骤</a:t>
            </a:r>
            <a:r>
              <a:rPr lang="en-US" altLang="zh-CN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获取根节点的子节点</a:t>
            </a:r>
            <a:r>
              <a:rPr lang="en-US" altLang="zh-CN"/>
              <a:t>properties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获取</a:t>
            </a:r>
            <a:r>
              <a:rPr lang="en-US" altLang="zh-CN"/>
              <a:t>properties</a:t>
            </a:r>
            <a:r>
              <a:rPr lang="zh-CN" altLang="en-US"/>
              <a:t>所有的子节点</a:t>
            </a:r>
            <a:r>
              <a:rPr lang="en-US" altLang="zh-CN"/>
              <a:t>property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解析</a:t>
            </a:r>
            <a:r>
              <a:rPr lang="en-US" altLang="zh-CN"/>
              <a:t>resource/url</a:t>
            </a:r>
            <a:r>
              <a:rPr lang="zh-CN" altLang="en-US"/>
              <a:t>引用的文件信息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4. </a:t>
            </a:r>
            <a:r>
              <a:rPr lang="zh-CN" altLang="en-US"/>
              <a:t>将解析的信息存入</a:t>
            </a:r>
            <a:r>
              <a:rPr lang="en-US" altLang="zh-CN"/>
              <a:t>XPathParser/Configuration</a:t>
            </a:r>
            <a:r>
              <a:rPr lang="zh-CN" altLang="en-US"/>
              <a:t>中</a:t>
            </a:r>
            <a:endParaRPr lang="en-US" altLang="zh-CN"/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336040" y="1466215"/>
            <a:ext cx="8076565" cy="5210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endParaRPr lang="en-US" altLang="zh-CN" sz="1400" b="1">
              <a:solidFill>
                <a:srgbClr val="FF0000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7410" y="1338580"/>
            <a:ext cx="6558915" cy="519684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/>
        </p:nvSpPr>
        <p:spPr>
          <a:xfrm>
            <a:off x="1143000" y="1399540"/>
            <a:ext cx="3441065" cy="19234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/>
              <a:t>配置信息一</a:t>
            </a:r>
            <a:r>
              <a:rPr lang="en-US" altLang="zh-CN" sz="1200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 sz="1200"/>
              <a:t>&lt;properties resource="org/apache/ibatis/databases/blog/blog-derby.properties"/&gt;</a:t>
            </a:r>
            <a:endParaRPr lang="en-US" altLang="zh-CN" sz="1200"/>
          </a:p>
          <a:p>
            <a:pPr marL="0" indent="0">
              <a:buNone/>
            </a:pPr>
            <a:endParaRPr lang="zh-CN" altLang="en-US" sz="1200">
              <a:sym typeface="+mn-ea"/>
            </a:endParaRPr>
          </a:p>
          <a:p>
            <a:pPr marL="0" indent="0">
              <a:buNone/>
            </a:pPr>
            <a:r>
              <a:rPr lang="zh-CN" altLang="en-US" sz="1200">
                <a:sym typeface="+mn-ea"/>
              </a:rPr>
              <a:t>配置信息二</a:t>
            </a:r>
            <a:r>
              <a:rPr lang="en-US" altLang="zh-CN" sz="1200">
                <a:sym typeface="+mn-ea"/>
              </a:rPr>
              <a:t>: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&lt;properties url="" resource="" 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&lt;property name="" value="" 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&lt;/properties&gt;</a:t>
            </a:r>
            <a:endParaRPr lang="en-US" altLang="zh-CN"/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1143000" y="5504815"/>
            <a:ext cx="3319780" cy="1172210"/>
          </a:xfrm>
          <a:prstGeom prst="rect">
            <a:avLst/>
          </a:prstGeom>
        </p:spPr>
        <p:txBody>
          <a:bodyPr vert="horz" lIns="91440" tIns="45720" rIns="91440" bIns="45720" rtlCol="0">
            <a:normAutofit fontScale="5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问</a:t>
            </a:r>
            <a:r>
              <a:rPr lang="en-US" altLang="zh-CN"/>
              <a:t>:1. Properties</a:t>
            </a:r>
            <a:r>
              <a:rPr lang="zh-CN" altLang="en-US"/>
              <a:t>的实现原理是什么 ？</a:t>
            </a:r>
            <a:r>
              <a:rPr lang="en-US" altLang="zh-CN"/>
              <a:t>HashTable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 HashTable</a:t>
            </a:r>
            <a:r>
              <a:rPr lang="zh-CN" altLang="en-US"/>
              <a:t>是</a:t>
            </a:r>
            <a:r>
              <a:rPr lang="en-US" altLang="zh-CN"/>
              <a:t>synchronized</a:t>
            </a:r>
            <a:r>
              <a:rPr lang="zh-CN" altLang="en-US"/>
              <a:t>修饰的</a:t>
            </a:r>
            <a:r>
              <a:rPr lang="en-US" altLang="zh-CN"/>
              <a:t>, </a:t>
            </a:r>
            <a:r>
              <a:rPr lang="zh-CN" altLang="en-US"/>
              <a:t>是否存在性能问题 ？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配置信息可能存在多线程操作</a:t>
            </a:r>
            <a:r>
              <a:rPr lang="en-US" altLang="zh-CN"/>
              <a:t>, HashMap</a:t>
            </a:r>
            <a:r>
              <a:rPr lang="zh-CN" altLang="en-US"/>
              <a:t>线程不安全</a:t>
            </a:r>
            <a:r>
              <a:rPr lang="en-US" altLang="zh-CN"/>
              <a:t>, ConcurrentHashMap</a:t>
            </a:r>
            <a:r>
              <a:rPr lang="zh-CN" altLang="en-US"/>
              <a:t>当时并不存在</a:t>
            </a:r>
            <a:r>
              <a:rPr lang="en-US" altLang="zh-CN"/>
              <a:t>, </a:t>
            </a:r>
            <a:r>
              <a:rPr lang="zh-CN" altLang="en-US"/>
              <a:t>用了</a:t>
            </a:r>
            <a:r>
              <a:rPr lang="en-US" altLang="zh-CN"/>
              <a:t>HashTable</a:t>
            </a:r>
            <a:endParaRPr lang="en-US" altLang="zh-CN"/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11397</Words>
  <Application>WPS 演示</Application>
  <PresentationFormat>宽屏</PresentationFormat>
  <Paragraphs>390</Paragraphs>
  <Slides>24</Slides>
  <Notes>0</Notes>
  <HiddenSlides>16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Arial</vt:lpstr>
      <vt:lpstr>宋体</vt:lpstr>
      <vt:lpstr>Wingdings</vt:lpstr>
      <vt:lpstr>Wingdings 3</vt:lpstr>
      <vt:lpstr>Arial</vt:lpstr>
      <vt:lpstr>微软雅黑</vt:lpstr>
      <vt:lpstr>Century Gothic</vt:lpstr>
      <vt:lpstr>Segoe Print</vt:lpstr>
      <vt:lpstr>幼圆</vt:lpstr>
      <vt:lpstr>Arial Unicode MS</vt:lpstr>
      <vt:lpstr>Symbol</vt:lpstr>
      <vt:lpstr>Calibri</vt:lpstr>
      <vt:lpstr>Wingdings</vt:lpstr>
      <vt:lpstr>丝状</vt:lpstr>
      <vt:lpstr>Mybatis 之SQL初始化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ClassLoader包装器ClassLoaderWrapper</vt:lpstr>
      <vt:lpstr>SqlSessionFactory解析资源文件</vt:lpstr>
      <vt:lpstr>XMLConfigBuilder解析parse资源文件</vt:lpstr>
      <vt:lpstr>XMLConfigBuilder解析properties属性</vt:lpstr>
      <vt:lpstr>XMLConfigBuilder解析settings属性</vt:lpstr>
      <vt:lpstr>XMLConfigBuilder解析typeAliases属性</vt:lpstr>
      <vt:lpstr>XMLConfigBuilder解析plugins属性</vt:lpstr>
      <vt:lpstr>XMLConfigBuilder解析objectFactory属性</vt:lpstr>
      <vt:lpstr>XMLConfigBuilder解析environments属性</vt:lpstr>
      <vt:lpstr>XMLConfigBuilder解析typeHandlers属性</vt:lpstr>
      <vt:lpstr>PowerPoint 演示文稿</vt:lpstr>
      <vt:lpstr>PowerPoint 演示文稿</vt:lpstr>
      <vt:lpstr>public interface ISpiInterface { 	void saySpi(); }</vt:lpstr>
      <vt:lpstr> public class ChineseSpiImpl implements ISpiInterface{  	@Override 	public void saySpi() { 		System.out.println("Chinese Spi Impl, hello Chinese"); 	}  }</vt:lpstr>
      <vt:lpstr>SqlSession通过getMapper()获得指定对象的调用链路</vt:lpstr>
      <vt:lpstr> public class ChineseSpiImpl implements ISpiInterface{  	@Override 	public void saySpi() { 		System.out.println("Chinese Spi Impl, hello Chinese"); 	}  }</vt:lpstr>
      <vt:lpstr> public class ChineseSpiImpl implements ISpiInterface{  	@Override 	public void saySpi() { 		System.out.println("Chinese Spi Impl, hello Chinese"); 	}  }</vt:lpstr>
      <vt:lpstr> Note:  1. SqlSession是暴露给外部使用的接口, 对数据库的一系列操作都要经过改类对应的接口 2. SqlSession提供了常见的数据库增删改查操作 3. SqlSession提供了连接关闭、清除缓存、获取配置、获取连接Connection等相关一系列操作 4. 实际对外执行操作的是DefaultSqlSession 5. selectOne的底层操作是通过selectList进行数查询, 如果size &gt; 1 则抛出对应的异常 6. selectMap的底层操作也是通过selectList进行数据查询, 然后对查询结果进行处理，构造成Map格式来实现返回Map结果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Web发展史</dc:title>
  <dc:creator>黄 支鹏</dc:creator>
  <cp:lastModifiedBy>14521</cp:lastModifiedBy>
  <cp:revision>815</cp:revision>
  <dcterms:created xsi:type="dcterms:W3CDTF">2019-02-21T01:43:00Z</dcterms:created>
  <dcterms:modified xsi:type="dcterms:W3CDTF">2019-03-21T12:35:47Z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2052-11.1.0.8415</vt:lpwstr>
  </property>
</Properties>
</file>