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375" r:id="rId4"/>
    <p:sldId id="314" r:id="rId5"/>
    <p:sldId id="313" r:id="rId6"/>
    <p:sldId id="316" r:id="rId7"/>
    <p:sldId id="318" r:id="rId8"/>
    <p:sldId id="320" r:id="rId9"/>
    <p:sldId id="321" r:id="rId10"/>
    <p:sldId id="383" r:id="rId11"/>
    <p:sldId id="322" r:id="rId12"/>
    <p:sldId id="371" r:id="rId13"/>
    <p:sldId id="323" r:id="rId14"/>
    <p:sldId id="324" r:id="rId15"/>
    <p:sldId id="325" r:id="rId16"/>
    <p:sldId id="326" r:id="rId17"/>
    <p:sldId id="382" r:id="rId18"/>
    <p:sldId id="372" r:id="rId19"/>
    <p:sldId id="373" r:id="rId20"/>
    <p:sldId id="374" r:id="rId21"/>
    <p:sldId id="377" r:id="rId22"/>
    <p:sldId id="378" r:id="rId23"/>
    <p:sldId id="379" r:id="rId24"/>
    <p:sldId id="380" r:id="rId25"/>
    <p:sldId id="3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50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72017-107E-420C-8264-06DCB3997333}" type="doc">
      <dgm:prSet loTypeId="list" loCatId="list" qsTypeId="urn:microsoft.com/office/officeart/2005/8/quickstyle/simple5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EB9963A6-DAA7-4E1C-9D31-4797F6D1613D}">
      <dgm:prSet phldrT="[文本]" phldr="0" custT="0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1.SPI</a:t>
          </a:r>
          <a:r>
            <a:rPr lang="zh-CN" altLang="en-US" dirty="0"/>
            <a:t>接口</a:t>
          </a:r>
          <a:r>
            <a:rPr lang="zh-CN" altLang="en-US" dirty="0"/>
            <a:t>声明</a:t>
          </a:r>
          <a:r>
            <a:rPr lang="zh-CN" altLang="en-US" dirty="0"/>
            <a:t/>
          </a:r>
          <a:endParaRPr lang="zh-CN" altLang="en-US" dirty="0"/>
        </a:p>
      </dgm:t>
    </dgm:pt>
    <dgm:pt modelId="{CE8B9F8F-F0AC-448C-8B67-1769DE81D6FD}" cxnId="{DD08B0F2-1985-4777-8D0F-7E059FDE6745}" type="parTrans">
      <dgm:prSet/>
      <dgm:spPr/>
      <dgm:t>
        <a:bodyPr/>
        <a:lstStyle/>
        <a:p>
          <a:endParaRPr lang="zh-CN" altLang="en-US"/>
        </a:p>
      </dgm:t>
    </dgm:pt>
    <dgm:pt modelId="{F04BA783-EFB9-44E1-9B15-E82B3A3108FE}" cxnId="{DD08B0F2-1985-4777-8D0F-7E059FDE6745}" type="sibTrans">
      <dgm:prSet/>
      <dgm:spPr/>
      <dgm:t>
        <a:bodyPr/>
        <a:lstStyle/>
        <a:p>
          <a:endParaRPr lang="zh-CN" altLang="en-US"/>
        </a:p>
      </dgm:t>
    </dgm:pt>
    <dgm:pt modelId="{DBF95F45-BE06-425C-972D-5760763899C8}">
      <dgm:prSet phldr="0" custT="0"/>
      <dgm:spPr/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2.</a:t>
          </a:r>
          <a:r>
            <a:rPr lang="en-US" altLang="zh-CN" dirty="0"/>
            <a:t>SPI</a:t>
          </a:r>
          <a:r>
            <a:rPr lang="zh-CN" altLang="en-US" dirty="0"/>
            <a:t>接口</a:t>
          </a:r>
          <a:r>
            <a:rPr lang="zh-CN" altLang="en-US" dirty="0"/>
            <a:t>的</a:t>
          </a:r>
          <a:r>
            <a:rPr lang="zh-CN" altLang="en-US" dirty="0"/>
            <a:t>多</a:t>
          </a:r>
          <a:r>
            <a:rPr lang="zh-CN" altLang="en-US" dirty="0"/>
            <a:t>实现类</a:t>
          </a:r>
          <a:r>
            <a:rPr lang="zh-CN" altLang="en-US" dirty="0"/>
            <a:t/>
          </a:r>
          <a:endParaRPr lang="zh-CN" altLang="en-US" dirty="0"/>
        </a:p>
      </dgm:t>
    </dgm:pt>
    <dgm:pt modelId="{84D4773D-1DFB-4D68-86C9-AED8AE969290}" cxnId="{821964F0-60EA-4FF2-BAC1-B4C3354E83F0}" type="parTrans">
      <dgm:prSet/>
      <dgm:spPr/>
      <dgm:t>
        <a:bodyPr/>
        <a:lstStyle/>
        <a:p>
          <a:endParaRPr lang="zh-CN" altLang="en-US"/>
        </a:p>
      </dgm:t>
    </dgm:pt>
    <dgm:pt modelId="{F9671D2D-A2D9-4D24-BC1C-22A6CED8B71E}" cxnId="{821964F0-60EA-4FF2-BAC1-B4C3354E83F0}" type="sibTrans">
      <dgm:prSet/>
      <dgm:spPr/>
      <dgm:t>
        <a:bodyPr/>
        <a:lstStyle/>
        <a:p>
          <a:endParaRPr lang="zh-CN" altLang="en-US"/>
        </a:p>
      </dgm:t>
    </dgm:pt>
    <dgm:pt modelId="{D394CB09-5847-4409-8DAB-540E836D89EC}">
      <dgm:prSet phldrT="[文本]" phldr="0" custT="0"/>
      <dgm:spPr/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3.</a:t>
          </a:r>
          <a:r>
            <a:rPr lang="zh-CN" altLang="en-US" dirty="0"/>
            <a:t>拓展</a:t>
          </a:r>
          <a:r>
            <a:rPr lang="zh-CN" altLang="en-US" dirty="0"/>
            <a:t>文件</a:t>
          </a:r>
          <a:r>
            <a:rPr lang="zh-CN" altLang="en-US" dirty="0"/>
            <a:t>的</a:t>
          </a:r>
          <a:r>
            <a:rPr lang="zh-CN" altLang="en-US" dirty="0"/>
            <a:t>配置</a:t>
          </a:r>
          <a:r>
            <a:rPr lang="zh-CN" altLang="en-US" dirty="0"/>
            <a:t/>
          </a:r>
          <a:endParaRPr lang="zh-CN" altLang="en-US" dirty="0"/>
        </a:p>
      </dgm:t>
    </dgm:pt>
    <dgm:pt modelId="{4D95921B-44E4-4B01-8F2D-B6C2E7BCA91C}" cxnId="{8FF1CE68-1CA6-48C3-873E-0BFE86EA3A96}" type="parTrans">
      <dgm:prSet/>
      <dgm:spPr/>
      <dgm:t>
        <a:bodyPr/>
        <a:lstStyle/>
        <a:p>
          <a:endParaRPr lang="zh-CN" altLang="en-US"/>
        </a:p>
      </dgm:t>
    </dgm:pt>
    <dgm:pt modelId="{A8CA332E-33FE-4CB3-9461-DBAD489DB8AD}" cxnId="{8FF1CE68-1CA6-48C3-873E-0BFE86EA3A96}" type="sibTrans">
      <dgm:prSet/>
      <dgm:spPr/>
      <dgm:t>
        <a:bodyPr/>
        <a:lstStyle/>
        <a:p>
          <a:endParaRPr lang="zh-CN" altLang="en-US"/>
        </a:p>
      </dgm:t>
    </dgm:pt>
    <dgm:pt modelId="{7E88CB71-65F4-4C64-8ABA-B0CE3E56DE08}">
      <dgm:prSet phldrT="[文本]" phldr="0" custT="0"/>
      <dgm:spPr/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4.J</a:t>
          </a:r>
          <a:r>
            <a:rPr lang="en-US" altLang="zh-CN" dirty="0"/>
            <a:t>DK SPI</a:t>
          </a:r>
          <a:r>
            <a:rPr lang="zh-CN" altLang="en-US" dirty="0"/>
            <a:t>接口</a:t>
          </a:r>
          <a:r>
            <a:rPr lang="zh-CN" altLang="en-US" dirty="0"/>
            <a:t>测试</a:t>
          </a:r>
          <a:r>
            <a:rPr lang="zh-CN" altLang="en-US" dirty="0"/>
            <a:t/>
          </a:r>
          <a:endParaRPr lang="zh-CN" altLang="en-US" dirty="0"/>
        </a:p>
      </dgm:t>
    </dgm:pt>
    <dgm:pt modelId="{C62941A5-F7D7-492B-9496-02C08433041A}" cxnId="{8F446A65-E095-4AA9-9D20-F9709A8BC321}" type="parTrans">
      <dgm:prSet/>
      <dgm:spPr/>
      <dgm:t>
        <a:bodyPr/>
        <a:lstStyle/>
        <a:p>
          <a:endParaRPr lang="zh-CN" altLang="en-US"/>
        </a:p>
      </dgm:t>
    </dgm:pt>
    <dgm:pt modelId="{A545178C-B4C7-4D4B-A62F-29355B384B41}" cxnId="{8F446A65-E095-4AA9-9D20-F9709A8BC321}" type="sibTrans">
      <dgm:prSet/>
      <dgm:spPr/>
      <dgm:t>
        <a:bodyPr/>
        <a:lstStyle/>
        <a:p>
          <a:endParaRPr lang="zh-CN" altLang="en-US"/>
        </a:p>
      </dgm:t>
    </dgm:pt>
    <dgm:pt modelId="{88E6FD0E-22AE-4638-BB9C-2B57D783DB90}" type="pres">
      <dgm:prSet presAssocID="{03472017-107E-420C-8264-06DCB3997333}" presName="linear" presStyleCnt="0">
        <dgm:presLayoutVars>
          <dgm:dir/>
          <dgm:animLvl val="lvl"/>
          <dgm:resizeHandles val="exact"/>
        </dgm:presLayoutVars>
      </dgm:prSet>
      <dgm:spPr/>
    </dgm:pt>
    <dgm:pt modelId="{01C0E7BA-69CB-4AEC-AF14-83F1F8635A36}" type="pres">
      <dgm:prSet presAssocID="{EB9963A6-DAA7-4E1C-9D31-4797F6D1613D}" presName="parentLin" presStyleCnt="0"/>
      <dgm:spPr/>
    </dgm:pt>
    <dgm:pt modelId="{FFDD31F8-B58A-4AEF-90FE-E975B18246A9}" type="pres">
      <dgm:prSet presAssocID="{EB9963A6-DAA7-4E1C-9D31-4797F6D1613D}" presName="parentLeftMargin" presStyleCnt="0"/>
      <dgm:spPr/>
    </dgm:pt>
    <dgm:pt modelId="{B670262B-4C6E-440A-A458-4835A92EE175}" type="pres">
      <dgm:prSet presAssocID="{EB9963A6-DAA7-4E1C-9D31-4797F6D161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94D1A3B-4EC1-4852-A0D7-6E16BF36C666}" type="pres">
      <dgm:prSet presAssocID="{EB9963A6-DAA7-4E1C-9D31-4797F6D1613D}" presName="negativeSpace" presStyleCnt="0"/>
      <dgm:spPr/>
    </dgm:pt>
    <dgm:pt modelId="{8F4C6378-849D-4C51-A666-E80283B3DB29}" type="pres">
      <dgm:prSet presAssocID="{EB9963A6-DAA7-4E1C-9D31-4797F6D1613D}" presName="childText" presStyleLbl="conFgAcc1" presStyleIdx="0" presStyleCnt="4">
        <dgm:presLayoutVars>
          <dgm:bulletEnabled val="1"/>
        </dgm:presLayoutVars>
      </dgm:prSet>
      <dgm:spPr/>
    </dgm:pt>
    <dgm:pt modelId="{34DEE25F-3F7B-4065-8C0A-16B32D961194}" type="pres">
      <dgm:prSet presAssocID="{F04BA783-EFB9-44E1-9B15-E82B3A3108FE}" presName="spaceBetweenRectangles" presStyleCnt="0"/>
      <dgm:spPr/>
    </dgm:pt>
    <dgm:pt modelId="{4530565A-310E-4552-AC7B-D653BCF23A69}" type="pres">
      <dgm:prSet presAssocID="{DBF95F45-BE06-425C-972D-5760763899C8}" presName="parentLin" presStyleCnt="0"/>
      <dgm:spPr/>
    </dgm:pt>
    <dgm:pt modelId="{FC594864-3BCB-4F01-AAD1-AEEB1CE7B2C1}" type="pres">
      <dgm:prSet presAssocID="{DBF95F45-BE06-425C-972D-5760763899C8}" presName="parentLeftMargin" presStyleCnt="0"/>
      <dgm:spPr/>
    </dgm:pt>
    <dgm:pt modelId="{9C83D2B7-D1B8-4AB7-B162-785249F20BEB}" type="pres">
      <dgm:prSet presAssocID="{DBF95F45-BE06-425C-972D-5760763899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D2C3C3D-9432-4C6E-AED0-B1681FE1F0AC}" type="pres">
      <dgm:prSet presAssocID="{DBF95F45-BE06-425C-972D-5760763899C8}" presName="negativeSpace" presStyleCnt="0"/>
      <dgm:spPr/>
    </dgm:pt>
    <dgm:pt modelId="{F1C25AAD-1F76-4BE0-8A0D-8ABB5D2EACAE}" type="pres">
      <dgm:prSet presAssocID="{DBF95F45-BE06-425C-972D-5760763899C8}" presName="childText" presStyleLbl="conFgAcc1" presStyleIdx="1" presStyleCnt="4">
        <dgm:presLayoutVars>
          <dgm:bulletEnabled val="1"/>
        </dgm:presLayoutVars>
      </dgm:prSet>
      <dgm:spPr/>
    </dgm:pt>
    <dgm:pt modelId="{53256416-E3F4-47BE-87E0-1DE56E47414B}" type="pres">
      <dgm:prSet presAssocID="{F9671D2D-A2D9-4D24-BC1C-22A6CED8B71E}" presName="spaceBetweenRectangles" presStyleCnt="0"/>
      <dgm:spPr/>
    </dgm:pt>
    <dgm:pt modelId="{B8FA1670-016C-4AFD-9AA6-03BA4B6E9DAC}" type="pres">
      <dgm:prSet presAssocID="{D394CB09-5847-4409-8DAB-540E836D89EC}" presName="parentLin" presStyleCnt="0"/>
      <dgm:spPr/>
    </dgm:pt>
    <dgm:pt modelId="{1B3704B0-DB74-47CB-93FD-5DD125A76DA7}" type="pres">
      <dgm:prSet presAssocID="{D394CB09-5847-4409-8DAB-540E836D89EC}" presName="parentLeftMargin" presStyleCnt="0"/>
      <dgm:spPr/>
    </dgm:pt>
    <dgm:pt modelId="{86DFD00A-B49D-47A8-9F26-FEA05AE811A5}" type="pres">
      <dgm:prSet presAssocID="{D394CB09-5847-4409-8DAB-540E836D89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173A47-921E-4359-BDAA-6B64F1F23076}" type="pres">
      <dgm:prSet presAssocID="{D394CB09-5847-4409-8DAB-540E836D89EC}" presName="negativeSpace" presStyleCnt="0"/>
      <dgm:spPr/>
    </dgm:pt>
    <dgm:pt modelId="{B8156C4C-10EF-4E10-B559-3382BB9F38A9}" type="pres">
      <dgm:prSet presAssocID="{D394CB09-5847-4409-8DAB-540E836D89EC}" presName="childText" presStyleLbl="conFgAcc1" presStyleIdx="2" presStyleCnt="4">
        <dgm:presLayoutVars>
          <dgm:bulletEnabled val="1"/>
        </dgm:presLayoutVars>
      </dgm:prSet>
      <dgm:spPr/>
    </dgm:pt>
    <dgm:pt modelId="{6AF4215F-81FB-41FB-A4A7-2CF5674992FE}" type="pres">
      <dgm:prSet presAssocID="{A8CA332E-33FE-4CB3-9461-DBAD489DB8AD}" presName="spaceBetweenRectangles" presStyleCnt="0"/>
      <dgm:spPr/>
    </dgm:pt>
    <dgm:pt modelId="{A65C759B-D62F-4485-8E06-1F41E51EF30F}" type="pres">
      <dgm:prSet presAssocID="{7E88CB71-65F4-4C64-8ABA-B0CE3E56DE08}" presName="parentLin" presStyleCnt="0"/>
      <dgm:spPr/>
    </dgm:pt>
    <dgm:pt modelId="{0E37D2C5-8F35-4107-A103-5B9CFC9E75C6}" type="pres">
      <dgm:prSet presAssocID="{7E88CB71-65F4-4C64-8ABA-B0CE3E56DE08}" presName="parentLeftMargin" presStyleCnt="0"/>
      <dgm:spPr/>
    </dgm:pt>
    <dgm:pt modelId="{099288FF-C1C4-4425-B1BE-9F938955D1C6}" type="pres">
      <dgm:prSet presAssocID="{7E88CB71-65F4-4C64-8ABA-B0CE3E56DE0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D4E865E-1627-4DBD-97AB-F7DD6A2A3444}" type="pres">
      <dgm:prSet presAssocID="{7E88CB71-65F4-4C64-8ABA-B0CE3E56DE08}" presName="negativeSpace" presStyleCnt="0"/>
      <dgm:spPr/>
    </dgm:pt>
    <dgm:pt modelId="{D2BDCEFB-2B96-4623-B353-1FF578DC434E}" type="pres">
      <dgm:prSet presAssocID="{7E88CB71-65F4-4C64-8ABA-B0CE3E56DE0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D08B0F2-1985-4777-8D0F-7E059FDE6745}" srcId="{03472017-107E-420C-8264-06DCB3997333}" destId="{EB9963A6-DAA7-4E1C-9D31-4797F6D1613D}" srcOrd="0" destOrd="0" parTransId="{CE8B9F8F-F0AC-448C-8B67-1769DE81D6FD}" sibTransId="{F04BA783-EFB9-44E1-9B15-E82B3A3108FE}"/>
    <dgm:cxn modelId="{821964F0-60EA-4FF2-BAC1-B4C3354E83F0}" srcId="{03472017-107E-420C-8264-06DCB3997333}" destId="{DBF95F45-BE06-425C-972D-5760763899C8}" srcOrd="1" destOrd="0" parTransId="{84D4773D-1DFB-4D68-86C9-AED8AE969290}" sibTransId="{F9671D2D-A2D9-4D24-BC1C-22A6CED8B71E}"/>
    <dgm:cxn modelId="{8FF1CE68-1CA6-48C3-873E-0BFE86EA3A96}" srcId="{03472017-107E-420C-8264-06DCB3997333}" destId="{D394CB09-5847-4409-8DAB-540E836D89EC}" srcOrd="2" destOrd="0" parTransId="{4D95921B-44E4-4B01-8F2D-B6C2E7BCA91C}" sibTransId="{A8CA332E-33FE-4CB3-9461-DBAD489DB8AD}"/>
    <dgm:cxn modelId="{8F446A65-E095-4AA9-9D20-F9709A8BC321}" srcId="{03472017-107E-420C-8264-06DCB3997333}" destId="{7E88CB71-65F4-4C64-8ABA-B0CE3E56DE08}" srcOrd="3" destOrd="0" parTransId="{C62941A5-F7D7-492B-9496-02C08433041A}" sibTransId="{A545178C-B4C7-4D4B-A62F-29355B384B41}"/>
    <dgm:cxn modelId="{FD49B04C-4874-4A81-80FB-2C12E2B7EB77}" type="presOf" srcId="{03472017-107E-420C-8264-06DCB3997333}" destId="{88E6FD0E-22AE-4638-BB9C-2B57D783DB90}" srcOrd="0" destOrd="0" presId="urn:microsoft.com/office/officeart/2005/8/layout/list1#1"/>
    <dgm:cxn modelId="{89266120-9B2D-4F89-A3F1-30F672B0F03D}" type="presParOf" srcId="{88E6FD0E-22AE-4638-BB9C-2B57D783DB90}" destId="{01C0E7BA-69CB-4AEC-AF14-83F1F8635A36}" srcOrd="0" destOrd="0" presId="urn:microsoft.com/office/officeart/2005/8/layout/list1#1"/>
    <dgm:cxn modelId="{9E075ABE-73EE-42A3-8E69-899434C05B51}" type="presParOf" srcId="{01C0E7BA-69CB-4AEC-AF14-83F1F8635A36}" destId="{FFDD31F8-B58A-4AEF-90FE-E975B18246A9}" srcOrd="0" destOrd="0" presId="urn:microsoft.com/office/officeart/2005/8/layout/list1#1"/>
    <dgm:cxn modelId="{BEEA62C7-4680-4015-ABC0-6A596A5DEBBE}" type="presOf" srcId="{EB9963A6-DAA7-4E1C-9D31-4797F6D1613D}" destId="{FFDD31F8-B58A-4AEF-90FE-E975B18246A9}" srcOrd="0" destOrd="0" presId="urn:microsoft.com/office/officeart/2005/8/layout/list1#1"/>
    <dgm:cxn modelId="{72D64381-B8E0-4439-B974-940931B01347}" type="presParOf" srcId="{01C0E7BA-69CB-4AEC-AF14-83F1F8635A36}" destId="{B670262B-4C6E-440A-A458-4835A92EE175}" srcOrd="1" destOrd="0" presId="urn:microsoft.com/office/officeart/2005/8/layout/list1#1"/>
    <dgm:cxn modelId="{218C6FE0-7E71-4D4A-80F9-CD23E121487B}" type="presOf" srcId="{EB9963A6-DAA7-4E1C-9D31-4797F6D1613D}" destId="{B670262B-4C6E-440A-A458-4835A92EE175}" srcOrd="0" destOrd="0" presId="urn:microsoft.com/office/officeart/2005/8/layout/list1#1"/>
    <dgm:cxn modelId="{3CD6A7D0-94A6-4062-8D9A-F9D48303A57C}" type="presParOf" srcId="{88E6FD0E-22AE-4638-BB9C-2B57D783DB90}" destId="{594D1A3B-4EC1-4852-A0D7-6E16BF36C666}" srcOrd="1" destOrd="0" presId="urn:microsoft.com/office/officeart/2005/8/layout/list1#1"/>
    <dgm:cxn modelId="{142E8943-0224-4D3D-9943-4C993B9C9C13}" type="presParOf" srcId="{88E6FD0E-22AE-4638-BB9C-2B57D783DB90}" destId="{8F4C6378-849D-4C51-A666-E80283B3DB29}" srcOrd="2" destOrd="0" presId="urn:microsoft.com/office/officeart/2005/8/layout/list1#1"/>
    <dgm:cxn modelId="{7D41557E-55E2-4DC6-930C-39FCC40CBDA8}" type="presParOf" srcId="{88E6FD0E-22AE-4638-BB9C-2B57D783DB90}" destId="{34DEE25F-3F7B-4065-8C0A-16B32D961194}" srcOrd="3" destOrd="0" presId="urn:microsoft.com/office/officeart/2005/8/layout/list1#1"/>
    <dgm:cxn modelId="{4F641A12-AB94-406B-B8F7-6B5532FB66F5}" type="presParOf" srcId="{88E6FD0E-22AE-4638-BB9C-2B57D783DB90}" destId="{4530565A-310E-4552-AC7B-D653BCF23A69}" srcOrd="4" destOrd="0" presId="urn:microsoft.com/office/officeart/2005/8/layout/list1#1"/>
    <dgm:cxn modelId="{D318CCE3-F22D-42F3-A605-6C483E9FC37B}" type="presParOf" srcId="{4530565A-310E-4552-AC7B-D653BCF23A69}" destId="{FC594864-3BCB-4F01-AAD1-AEEB1CE7B2C1}" srcOrd="0" destOrd="4" presId="urn:microsoft.com/office/officeart/2005/8/layout/list1#1"/>
    <dgm:cxn modelId="{BD81B37D-D9A4-4063-9EC5-6A188DE5A70E}" type="presOf" srcId="{DBF95F45-BE06-425C-972D-5760763899C8}" destId="{FC594864-3BCB-4F01-AAD1-AEEB1CE7B2C1}" srcOrd="0" destOrd="0" presId="urn:microsoft.com/office/officeart/2005/8/layout/list1#1"/>
    <dgm:cxn modelId="{DE981A7A-4535-4EA2-8F38-BB7FF2ECE262}" type="presParOf" srcId="{4530565A-310E-4552-AC7B-D653BCF23A69}" destId="{9C83D2B7-D1B8-4AB7-B162-785249F20BEB}" srcOrd="1" destOrd="4" presId="urn:microsoft.com/office/officeart/2005/8/layout/list1#1"/>
    <dgm:cxn modelId="{8437911F-66DA-4DD2-89CC-F5BEB83D8616}" type="presOf" srcId="{DBF95F45-BE06-425C-972D-5760763899C8}" destId="{9C83D2B7-D1B8-4AB7-B162-785249F20BEB}" srcOrd="0" destOrd="0" presId="urn:microsoft.com/office/officeart/2005/8/layout/list1#1"/>
    <dgm:cxn modelId="{6ECDBF3B-3285-477A-9B40-1910453C81A5}" type="presParOf" srcId="{88E6FD0E-22AE-4638-BB9C-2B57D783DB90}" destId="{0D2C3C3D-9432-4C6E-AED0-B1681FE1F0AC}" srcOrd="5" destOrd="0" presId="urn:microsoft.com/office/officeart/2005/8/layout/list1#1"/>
    <dgm:cxn modelId="{B937B169-6A26-4DD2-ABE2-F6F457F7EF53}" type="presParOf" srcId="{88E6FD0E-22AE-4638-BB9C-2B57D783DB90}" destId="{F1C25AAD-1F76-4BE0-8A0D-8ABB5D2EACAE}" srcOrd="6" destOrd="0" presId="urn:microsoft.com/office/officeart/2005/8/layout/list1#1"/>
    <dgm:cxn modelId="{EB73C487-17FD-414B-9FD8-0B378D304767}" type="presParOf" srcId="{88E6FD0E-22AE-4638-BB9C-2B57D783DB90}" destId="{53256416-E3F4-47BE-87E0-1DE56E47414B}" srcOrd="7" destOrd="0" presId="urn:microsoft.com/office/officeart/2005/8/layout/list1#1"/>
    <dgm:cxn modelId="{7370FDDE-6239-4792-82FE-6DC201A617BE}" type="presParOf" srcId="{88E6FD0E-22AE-4638-BB9C-2B57D783DB90}" destId="{B8FA1670-016C-4AFD-9AA6-03BA4B6E9DAC}" srcOrd="8" destOrd="0" presId="urn:microsoft.com/office/officeart/2005/8/layout/list1#1"/>
    <dgm:cxn modelId="{79B7CD99-4A8A-4B0D-A4E3-5FE99E8ABAB1}" type="presParOf" srcId="{B8FA1670-016C-4AFD-9AA6-03BA4B6E9DAC}" destId="{1B3704B0-DB74-47CB-93FD-5DD125A76DA7}" srcOrd="0" destOrd="8" presId="urn:microsoft.com/office/officeart/2005/8/layout/list1#1"/>
    <dgm:cxn modelId="{ED637B6A-609E-4552-A4AF-E87D2FD7FCDD}" type="presOf" srcId="{D394CB09-5847-4409-8DAB-540E836D89EC}" destId="{1B3704B0-DB74-47CB-93FD-5DD125A76DA7}" srcOrd="0" destOrd="0" presId="urn:microsoft.com/office/officeart/2005/8/layout/list1#1"/>
    <dgm:cxn modelId="{26543B07-FD9E-4086-9F2C-5F33CEFC542F}" type="presParOf" srcId="{B8FA1670-016C-4AFD-9AA6-03BA4B6E9DAC}" destId="{86DFD00A-B49D-47A8-9F26-FEA05AE811A5}" srcOrd="1" destOrd="8" presId="urn:microsoft.com/office/officeart/2005/8/layout/list1#1"/>
    <dgm:cxn modelId="{7B6AFC30-9798-42B4-BA89-18F78EE2C110}" type="presOf" srcId="{D394CB09-5847-4409-8DAB-540E836D89EC}" destId="{86DFD00A-B49D-47A8-9F26-FEA05AE811A5}" srcOrd="0" destOrd="0" presId="urn:microsoft.com/office/officeart/2005/8/layout/list1#1"/>
    <dgm:cxn modelId="{6121108C-7D84-4083-A6EE-E30C78B104D5}" type="presParOf" srcId="{88E6FD0E-22AE-4638-BB9C-2B57D783DB90}" destId="{BE173A47-921E-4359-BDAA-6B64F1F23076}" srcOrd="9" destOrd="0" presId="urn:microsoft.com/office/officeart/2005/8/layout/list1#1"/>
    <dgm:cxn modelId="{C118CCBE-8DCA-4B0C-8C2C-311F295C8EE4}" type="presParOf" srcId="{88E6FD0E-22AE-4638-BB9C-2B57D783DB90}" destId="{B8156C4C-10EF-4E10-B559-3382BB9F38A9}" srcOrd="10" destOrd="0" presId="urn:microsoft.com/office/officeart/2005/8/layout/list1#1"/>
    <dgm:cxn modelId="{61F2184C-70F9-49EA-B7A3-D6132F82827C}" type="presParOf" srcId="{88E6FD0E-22AE-4638-BB9C-2B57D783DB90}" destId="{6AF4215F-81FB-41FB-A4A7-2CF5674992FE}" srcOrd="11" destOrd="0" presId="urn:microsoft.com/office/officeart/2005/8/layout/list1#1"/>
    <dgm:cxn modelId="{22214E1D-2C03-4B51-AE9A-699331A2C6E5}" type="presParOf" srcId="{88E6FD0E-22AE-4638-BB9C-2B57D783DB90}" destId="{A65C759B-D62F-4485-8E06-1F41E51EF30F}" srcOrd="12" destOrd="0" presId="urn:microsoft.com/office/officeart/2005/8/layout/list1#1"/>
    <dgm:cxn modelId="{7E583DFE-6724-47AA-8821-B88C987B2EFC}" type="presParOf" srcId="{A65C759B-D62F-4485-8E06-1F41E51EF30F}" destId="{0E37D2C5-8F35-4107-A103-5B9CFC9E75C6}" srcOrd="0" destOrd="12" presId="urn:microsoft.com/office/officeart/2005/8/layout/list1#1"/>
    <dgm:cxn modelId="{C4C85B58-E084-4ECC-AC0B-AA5C13800F28}" type="presOf" srcId="{7E88CB71-65F4-4C64-8ABA-B0CE3E56DE08}" destId="{0E37D2C5-8F35-4107-A103-5B9CFC9E75C6}" srcOrd="0" destOrd="0" presId="urn:microsoft.com/office/officeart/2005/8/layout/list1#1"/>
    <dgm:cxn modelId="{35899210-6F4F-4C6B-B81A-065B2B9451EC}" type="presParOf" srcId="{A65C759B-D62F-4485-8E06-1F41E51EF30F}" destId="{099288FF-C1C4-4425-B1BE-9F938955D1C6}" srcOrd="1" destOrd="12" presId="urn:microsoft.com/office/officeart/2005/8/layout/list1#1"/>
    <dgm:cxn modelId="{711CE5DD-B07E-425E-B882-8A8DE1DD9A63}" type="presOf" srcId="{7E88CB71-65F4-4C64-8ABA-B0CE3E56DE08}" destId="{099288FF-C1C4-4425-B1BE-9F938955D1C6}" srcOrd="0" destOrd="0" presId="urn:microsoft.com/office/officeart/2005/8/layout/list1#1"/>
    <dgm:cxn modelId="{89E8317C-CC56-4A7A-9656-823C4757D09E}" type="presParOf" srcId="{88E6FD0E-22AE-4638-BB9C-2B57D783DB90}" destId="{BD4E865E-1627-4DBD-97AB-F7DD6A2A3444}" srcOrd="13" destOrd="0" presId="urn:microsoft.com/office/officeart/2005/8/layout/list1#1"/>
    <dgm:cxn modelId="{3A17E9D5-6DB3-4881-91D7-81403053C773}" type="presParOf" srcId="{88E6FD0E-22AE-4638-BB9C-2B57D783DB90}" destId="{D2BDCEFB-2B96-4623-B353-1FF578DC434E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C6378-849D-4C51-A666-E80283B3DB29}">
      <dsp:nvSpPr>
        <dsp:cNvPr id="0" name=""/>
        <dsp:cNvSpPr/>
      </dsp:nvSpPr>
      <dsp:spPr>
        <a:xfrm>
          <a:off x="0" y="5115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0262B-4C6E-440A-A458-4835A92EE175}">
      <dsp:nvSpPr>
        <dsp:cNvPr id="0" name=""/>
        <dsp:cNvSpPr/>
      </dsp:nvSpPr>
      <dsp:spPr>
        <a:xfrm>
          <a:off x="406400" y="68733"/>
          <a:ext cx="5689600" cy="885600"/>
        </a:xfrm>
        <a:prstGeom prst="roundRect">
          <a:avLst/>
        </a:prstGeom>
        <a:solidFill>
          <a:schemeClr val="accent4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63000"/>
            </a:srgbClr>
          </a:outerShdw>
          <a:reflection endPos="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1.Java</a:t>
          </a:r>
          <a:r>
            <a:rPr lang="zh-CN" altLang="en-US" sz="3000" kern="1200" dirty="0"/>
            <a:t>的</a:t>
          </a:r>
          <a:r>
            <a:rPr lang="en-US" altLang="zh-CN" sz="3000" kern="1200" dirty="0"/>
            <a:t>C/S</a:t>
          </a:r>
          <a:r>
            <a:rPr lang="zh-CN" altLang="en-US" sz="3000" kern="1200" dirty="0"/>
            <a:t>时代</a:t>
          </a:r>
        </a:p>
      </dsp:txBody>
      <dsp:txXfrm>
        <a:off x="449631" y="111964"/>
        <a:ext cx="5603138" cy="799138"/>
      </dsp:txXfrm>
    </dsp:sp>
    <dsp:sp modelId="{F1C25AAD-1F76-4BE0-8A0D-8ABB5D2EACAE}">
      <dsp:nvSpPr>
        <dsp:cNvPr id="0" name=""/>
        <dsp:cNvSpPr/>
      </dsp:nvSpPr>
      <dsp:spPr>
        <a:xfrm>
          <a:off x="0" y="18723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3D2B7-D1B8-4AB7-B162-785249F20BEB}">
      <dsp:nvSpPr>
        <dsp:cNvPr id="0" name=""/>
        <dsp:cNvSpPr/>
      </dsp:nvSpPr>
      <dsp:spPr>
        <a:xfrm>
          <a:off x="406400" y="14295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2.Java</a:t>
          </a:r>
          <a:r>
            <a:rPr lang="zh-CN" altLang="en-US" sz="3000" kern="1200" dirty="0"/>
            <a:t>的</a:t>
          </a:r>
          <a:r>
            <a:rPr lang="en-US" altLang="zh-CN" sz="3000" kern="1200" dirty="0"/>
            <a:t>B/S</a:t>
          </a:r>
          <a:r>
            <a:rPr lang="zh-CN" altLang="en-US" sz="3000" kern="1200" dirty="0"/>
            <a:t>时代</a:t>
          </a:r>
        </a:p>
      </dsp:txBody>
      <dsp:txXfrm>
        <a:off x="449631" y="1472764"/>
        <a:ext cx="5603138" cy="799138"/>
      </dsp:txXfrm>
    </dsp:sp>
    <dsp:sp modelId="{B8156C4C-10EF-4E10-B559-3382BB9F38A9}">
      <dsp:nvSpPr>
        <dsp:cNvPr id="0" name=""/>
        <dsp:cNvSpPr/>
      </dsp:nvSpPr>
      <dsp:spPr>
        <a:xfrm>
          <a:off x="0" y="32331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FD00A-B49D-47A8-9F26-FEA05AE811A5}">
      <dsp:nvSpPr>
        <dsp:cNvPr id="0" name=""/>
        <dsp:cNvSpPr/>
      </dsp:nvSpPr>
      <dsp:spPr>
        <a:xfrm>
          <a:off x="406400" y="27903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3.Java</a:t>
          </a:r>
          <a:r>
            <a:rPr lang="zh-CN" altLang="en-US" sz="3000" kern="1200" dirty="0"/>
            <a:t>的集群时代</a:t>
          </a:r>
        </a:p>
      </dsp:txBody>
      <dsp:txXfrm>
        <a:off x="449631" y="2833564"/>
        <a:ext cx="5603138" cy="799138"/>
      </dsp:txXfrm>
    </dsp:sp>
    <dsp:sp modelId="{D2BDCEFB-2B96-4623-B353-1FF578DC434E}">
      <dsp:nvSpPr>
        <dsp:cNvPr id="0" name=""/>
        <dsp:cNvSpPr/>
      </dsp:nvSpPr>
      <dsp:spPr>
        <a:xfrm>
          <a:off x="0" y="45939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288FF-C1C4-4425-B1BE-9F938955D1C6}">
      <dsp:nvSpPr>
        <dsp:cNvPr id="0" name=""/>
        <dsp:cNvSpPr/>
      </dsp:nvSpPr>
      <dsp:spPr>
        <a:xfrm>
          <a:off x="406400" y="41511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4.Java</a:t>
          </a:r>
          <a:r>
            <a:rPr lang="zh-CN" altLang="en-US" sz="3000" kern="1200" dirty="0"/>
            <a:t>的分布式时代</a:t>
          </a:r>
        </a:p>
      </dsp:txBody>
      <dsp:txXfrm>
        <a:off x="449631" y="4194364"/>
        <a:ext cx="560313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1903" y="1201144"/>
            <a:ext cx="8915399" cy="2262781"/>
          </a:xfrm>
        </p:spPr>
        <p:txBody>
          <a:bodyPr/>
          <a:lstStyle/>
          <a:p>
            <a:r>
              <a:rPr dirty="0"/>
              <a:t>Dubbo之API配置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Dubbo 的拓展点加载</a:t>
            </a:r>
            <a:r>
              <a:rPr lang="en-US" altLang="zh-CN" dirty="0"/>
              <a:t>,</a:t>
            </a:r>
            <a:r>
              <a:rPr lang="zh-CN" altLang="en-US" dirty="0"/>
              <a:t>从 JDK 标准的 SPI (Service Provider Interface) </a:t>
            </a:r>
            <a:r>
              <a:rPr lang="zh-CN" altLang="en-US" dirty="0">
                <a:sym typeface="+mn-ea"/>
              </a:rPr>
              <a:t>拓展</a:t>
            </a:r>
            <a:r>
              <a:rPr lang="zh-CN" altLang="en-US" dirty="0"/>
              <a:t>点发现机制</a:t>
            </a:r>
            <a:r>
              <a:rPr lang="zh-CN" altLang="en-US" b="1" dirty="0"/>
              <a:t>加强</a:t>
            </a:r>
            <a:r>
              <a:rPr lang="zh-CN" altLang="en-US" dirty="0"/>
              <a:t>而来</a:t>
            </a:r>
            <a:r>
              <a:rPr lang="en-US" altLang="zh-CN" dirty="0"/>
              <a:t>; 想要理解 Dubbo, 理解 Dubbo SPI 是非常必须的, </a:t>
            </a:r>
            <a:r>
              <a:rPr lang="zh-CN" altLang="en-US" dirty="0"/>
              <a:t>本篇</a:t>
            </a:r>
            <a:r>
              <a:rPr lang="en-US" altLang="zh-CN" dirty="0"/>
              <a:t>PPT</a:t>
            </a:r>
            <a:r>
              <a:rPr lang="zh-CN" altLang="en-US" dirty="0"/>
              <a:t>将综合讲解</a:t>
            </a:r>
            <a:r>
              <a:rPr lang="en-US" altLang="zh-CN" dirty="0"/>
              <a:t>Dubbo</a:t>
            </a:r>
            <a:r>
              <a:rPr lang="zh-CN" altLang="en-US" dirty="0"/>
              <a:t>的</a:t>
            </a:r>
            <a:r>
              <a:rPr lang="en-US" altLang="zh-CN" dirty="0"/>
              <a:t>SPI</a:t>
            </a:r>
            <a:r>
              <a:rPr lang="zh-CN" altLang="en-US" dirty="0"/>
              <a:t>机制。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41260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扩展点 </a:t>
            </a:r>
            <a:r>
              <a:rPr lang="en-US" altLang="zh-CN" dirty="0"/>
              <a:t>--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对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JDK SPI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扩展的缺点优化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42415" y="1521460"/>
            <a:ext cx="9885680" cy="348234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>
              <a:buNone/>
            </a:pPr>
            <a:r>
              <a:rPr lang="en-US" altLang="zh-CN" dirty="0"/>
              <a:t>1. Dubbo 自己实现了一套 SPI 机制，而不是使用 Java 标准的 SPI, http://dubbo.apache.org/zh-cn/docs/dev/impls/protocol.html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Dubbo</a:t>
            </a:r>
            <a:r>
              <a:rPr lang="zh-CN" altLang="en-US" dirty="0"/>
              <a:t>有很多的扩展点</a:t>
            </a:r>
            <a:r>
              <a:rPr lang="en-US" altLang="zh-CN" dirty="0"/>
              <a:t>, </a:t>
            </a:r>
            <a:r>
              <a:rPr lang="zh-CN" altLang="en-US" dirty="0"/>
              <a:t>并且每个扩展点有多种实现</a:t>
            </a:r>
            <a:r>
              <a:rPr lang="en-US" altLang="zh-CN" dirty="0"/>
              <a:t>, </a:t>
            </a:r>
            <a:r>
              <a:rPr lang="zh-CN" altLang="en-US" dirty="0"/>
              <a:t>例如</a:t>
            </a:r>
            <a:r>
              <a:rPr lang="en-US" altLang="zh-CN" dirty="0"/>
              <a:t>: </a:t>
            </a:r>
            <a:r>
              <a:rPr lang="zh-CN" altLang="en-US" dirty="0"/>
              <a:t>针对</a:t>
            </a:r>
            <a:r>
              <a:rPr lang="en-US" altLang="zh-CN" dirty="0"/>
              <a:t>Protocol,</a:t>
            </a:r>
            <a:r>
              <a:rPr lang="zh-CN" altLang="en-US" dirty="0"/>
              <a:t>存在</a:t>
            </a:r>
            <a:r>
              <a:rPr lang="en-US" altLang="zh-CN" dirty="0"/>
              <a:t> DubboProtocol, InJvmProtocol, RestProtocol </a:t>
            </a:r>
            <a:r>
              <a:rPr lang="zh-CN" altLang="en-US" dirty="0"/>
              <a:t>等</a:t>
            </a:r>
            <a:r>
              <a:rPr lang="en-US" altLang="zh-CN" dirty="0"/>
              <a:t>, </a:t>
            </a:r>
            <a:r>
              <a:rPr lang="zh-CN" altLang="en-US" dirty="0"/>
              <a:t>可以避免像</a:t>
            </a:r>
            <a:r>
              <a:rPr lang="en-US" altLang="zh-CN" dirty="0"/>
              <a:t>JDK SPI</a:t>
            </a:r>
            <a:r>
              <a:rPr lang="zh-CN" altLang="en-US" dirty="0"/>
              <a:t>那样会初始化无用的扩展点</a:t>
            </a:r>
            <a:r>
              <a:rPr lang="en-US" altLang="zh-CN" dirty="0"/>
              <a:t>, </a:t>
            </a:r>
            <a:r>
              <a:rPr lang="zh-CN" altLang="en-US" dirty="0"/>
              <a:t>造成不惜要的耗时。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对标准的</a:t>
            </a:r>
            <a:r>
              <a:rPr lang="en-US" altLang="zh-CN" dirty="0"/>
              <a:t>SPI</a:t>
            </a:r>
            <a:r>
              <a:rPr lang="zh-CN" altLang="en-US" dirty="0"/>
              <a:t>进行了增强</a:t>
            </a:r>
            <a:r>
              <a:rPr lang="en-US" altLang="zh-CN" dirty="0"/>
              <a:t>, </a:t>
            </a:r>
            <a:r>
              <a:rPr lang="zh-CN" altLang="en-US" dirty="0"/>
              <a:t>增加了</a:t>
            </a:r>
            <a:r>
              <a:rPr lang="en-US" altLang="zh-CN" b="1" dirty="0">
                <a:solidFill>
                  <a:srgbClr val="FF0000"/>
                </a:solidFill>
              </a:rPr>
              <a:t>Aop, Ioc</a:t>
            </a:r>
            <a:r>
              <a:rPr lang="zh-CN" altLang="en-US" dirty="0"/>
              <a:t>的支持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9993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拓展的核心实现类 </a:t>
            </a:r>
            <a:r>
              <a:rPr lang="en-US" altLang="zh-CN" dirty="0"/>
              <a:t>-- ExtensionLoader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43280" y="1910715"/>
            <a:ext cx="11323320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ExtensionLoader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属性分类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静态属性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: </a:t>
            </a:r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的管理容器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一个拓展接口对应一个</a:t>
            </a:r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，比如</a:t>
            </a:r>
            <a:r>
              <a:rPr lang="en-US" altLang="zh-CN" dirty="0">
                <a:sym typeface="+mn-ea"/>
              </a:rPr>
              <a:t>:Filter,Invoker </a:t>
            </a:r>
            <a:r>
              <a:rPr lang="zh-CN" altLang="en-US" dirty="0">
                <a:sym typeface="+mn-ea"/>
              </a:rPr>
              <a:t>分别对应不同的</a:t>
            </a:r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对象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见上图。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对象属性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一个拓展通过其</a:t>
            </a:r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对象加载他的</a:t>
            </a:r>
            <a:r>
              <a:rPr lang="zh-CN" altLang="en-US" b="1" dirty="0">
                <a:sym typeface="+mn-ea"/>
              </a:rPr>
              <a:t>拓展实现</a:t>
            </a:r>
            <a:r>
              <a:rPr lang="zh-CN" altLang="en-US" dirty="0">
                <a:sym typeface="+mn-ea"/>
              </a:rPr>
              <a:t>们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多个属性都是</a:t>
            </a:r>
            <a:r>
              <a:rPr lang="en-US" altLang="zh-CN" dirty="0">
                <a:sym typeface="+mn-ea"/>
              </a:rPr>
              <a:t>“cached”</a:t>
            </a:r>
            <a:r>
              <a:rPr lang="zh-CN" altLang="en-US" dirty="0">
                <a:sym typeface="+mn-ea"/>
              </a:rPr>
              <a:t>开头</a:t>
            </a:r>
            <a:r>
              <a:rPr lang="en-US" altLang="zh-CN" dirty="0">
                <a:sym typeface="+mn-ea"/>
              </a:rPr>
              <a:t>, ExtensionLoader</a:t>
            </a:r>
            <a:r>
              <a:rPr lang="zh-CN" altLang="en-US" dirty="0">
                <a:sym typeface="+mn-ea"/>
              </a:rPr>
              <a:t>考虑性能和资源优化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读取拓展配置后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会首先进行</a:t>
            </a:r>
            <a:r>
              <a:rPr lang="zh-CN" altLang="en-US" b="1" dirty="0">
                <a:sym typeface="+mn-ea"/>
              </a:rPr>
              <a:t>缓存</a:t>
            </a:r>
            <a:r>
              <a:rPr lang="en-US" altLang="zh-CN" b="1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等到</a:t>
            </a:r>
            <a:r>
              <a:rPr lang="en-US" altLang="zh-CN" dirty="0">
                <a:sym typeface="+mn-ea"/>
              </a:rPr>
              <a:t>Dubbo</a:t>
            </a:r>
            <a:r>
              <a:rPr lang="zh-CN" altLang="en-US" dirty="0">
                <a:sym typeface="+mn-ea"/>
              </a:rPr>
              <a:t>代码真正使用的时候</a:t>
            </a:r>
            <a:r>
              <a:rPr lang="en-US" altLang="zh-CN" dirty="0">
                <a:sym typeface="+mn-ea"/>
              </a:rPr>
              <a:t>, j</a:t>
            </a:r>
            <a:r>
              <a:rPr lang="zh-CN" altLang="en-US" dirty="0">
                <a:sym typeface="+mn-ea"/>
              </a:rPr>
              <a:t>进行拓展实现的初始化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初始化后也会进行</a:t>
            </a:r>
            <a:r>
              <a:rPr lang="zh-CN" altLang="en-US" b="1" dirty="0">
                <a:sym typeface="+mn-ea"/>
              </a:rPr>
              <a:t>缓存</a:t>
            </a:r>
            <a:r>
              <a:rPr lang="en-US" altLang="zh-CN" b="1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也就是说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对象属性是下面的内容组合</a:t>
            </a:r>
            <a:r>
              <a:rPr lang="en-US" altLang="zh-CN" dirty="0">
                <a:sym typeface="+mn-ea"/>
              </a:rPr>
              <a:t>:</a:t>
            </a:r>
            <a:endParaRPr lang="zh-CN" altLang="en-US" dirty="0">
              <a:sym typeface="+mn-ea"/>
            </a:endParaRPr>
          </a:p>
          <a:p>
            <a:pPr indent="342265" fontAlgn="auto">
              <a:buFont typeface="Wingdings" panose="05000000000000000000" charset="0"/>
              <a:buChar char="l"/>
            </a:pPr>
            <a:r>
              <a:rPr lang="zh-CN" altLang="en-US" b="1" dirty="0">
                <a:sym typeface="+mn-ea"/>
              </a:rPr>
              <a:t>缓存加载的拓展配置</a:t>
            </a:r>
            <a:endParaRPr lang="zh-CN" altLang="en-US" b="1" dirty="0">
              <a:sym typeface="+mn-ea"/>
            </a:endParaRPr>
          </a:p>
          <a:p>
            <a:pPr indent="342265" fontAlgn="auto">
              <a:buFont typeface="Wingdings" panose="05000000000000000000" charset="0"/>
              <a:buChar char="l"/>
            </a:pPr>
            <a:r>
              <a:rPr lang="zh-CN" altLang="en-US" b="1" dirty="0">
                <a:sym typeface="+mn-ea"/>
              </a:rPr>
              <a:t>缓存创建的拓展实现对象</a:t>
            </a:r>
            <a:r>
              <a:rPr lang="en-US" altLang="zh-CN" b="1" dirty="0">
                <a:sym typeface="+mn-ea"/>
              </a:rPr>
              <a:t>	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9993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扩展的核心实现类 </a:t>
            </a:r>
            <a:r>
              <a:rPr lang="en-US" altLang="zh-CN" dirty="0"/>
              <a:t>-- ExtensionLoader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913765" y="1521460"/>
            <a:ext cx="11379200" cy="475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核心字段及对应的注释</a:t>
            </a:r>
            <a:r>
              <a:rPr lang="en-US" altLang="zh-CN" b="1" dirty="0">
                <a:solidFill>
                  <a:srgbClr val="FF0000"/>
                </a:solidFill>
              </a:rPr>
              <a:t>(1):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1. private static final String SERVICES_DIRECTORY = "META-INF/services/";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// </a:t>
            </a:r>
            <a:r>
              <a:rPr b="1" dirty="0">
                <a:solidFill>
                  <a:schemeClr val="tx1"/>
                </a:solidFill>
              </a:rPr>
              <a:t>Java SPI 的配置目录</a:t>
            </a:r>
            <a:endParaRPr dirty="0">
              <a:solidFill>
                <a:schemeClr val="tx1"/>
              </a:solidFill>
            </a:endParaRPr>
          </a:p>
          <a:p>
            <a:pPr marL="0" algn="l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2. private static final String DUBBO_DIRECTORY = "META-INF/dubbo/";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algn="l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	// </a:t>
            </a:r>
            <a:r>
              <a:rPr b="1" dirty="0">
                <a:solidFill>
                  <a:schemeClr val="tx1"/>
                </a:solidFill>
                <a:sym typeface="+mn-ea"/>
              </a:rPr>
              <a:t>用户自定义的拓展实现</a:t>
            </a:r>
            <a:endParaRPr b="1" dirty="0">
              <a:solidFill>
                <a:schemeClr val="tx1"/>
              </a:solidFill>
              <a:sym typeface="+mn-ea"/>
            </a:endParaRPr>
          </a:p>
          <a:p>
            <a:pPr marL="0" algn="l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3. private static final String DUBBO_INTERNAL_DIRECTORY = DUBBO_DIRECTORY + "internal/" 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= "META-INF/services/internal/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"</a:t>
            </a:r>
            <a:r>
              <a:rPr lang="en-US" altLang="zh-CN" b="1" dirty="0">
                <a:solidFill>
                  <a:schemeClr val="tx1"/>
                </a:solidFill>
              </a:rPr>
              <a:t>;  // 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>Dubbo 内部提供的拓展实现</a:t>
            </a:r>
            <a:endParaRPr b="1" dirty="0">
              <a:solidFill>
                <a:schemeClr val="tx1"/>
              </a:solidFill>
            </a:endParaRPr>
          </a:p>
          <a:p>
            <a:pPr marL="0" algn="l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4. </a:t>
            </a:r>
            <a:r>
              <a:rPr lang="zh-CN" altLang="en-US" b="1" dirty="0">
                <a:solidFill>
                  <a:schemeClr val="tx1"/>
                </a:solidFill>
              </a:rPr>
              <a:t>静态属性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	private static final ConcurrentMap&lt;Class&lt;?&gt;, ExtensionLoader&lt;?&gt;&gt; EXTENSION_LOADERS = new ConcurrentHashMap&lt;Class&lt;?&gt;, ExtensionLoader&lt;?&gt;&gt;(); // 拓展加载器集合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static final ConcurrentMap&lt;Class&lt;?&gt;, Object&gt; EXTENSION_INSTANCES = new ConcurrentHashMap&lt;Class&lt;?&gt;, Object&gt;(); // 拓展实现类集合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9993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扩展的核心实现类 </a:t>
            </a:r>
            <a:r>
              <a:rPr lang="en-US" altLang="zh-CN" dirty="0"/>
              <a:t>-- ExtensionLoader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913765" y="1521460"/>
            <a:ext cx="11323320" cy="475297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核心字段及对应的注释</a:t>
            </a:r>
            <a:r>
              <a:rPr lang="en-US" altLang="zh-CN" b="1" dirty="0">
                <a:solidFill>
                  <a:srgbClr val="FF0000"/>
                </a:solidFill>
              </a:rPr>
              <a:t>(2):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5. 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静态属性</a:t>
            </a:r>
            <a:endParaRPr lang="zh-CN" altLang="en-US" b="1" dirty="0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final ConcurrentMap&lt;Class&lt;?&gt;, String&gt; cachedNames = new ConcurrentHashMap&lt;Class&lt;?&gt;, String&gt;(); // 缓存的拓展名与拓展类的映射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final Holder&lt;Map&lt;String, Class&lt;?&gt;&gt;&gt; cachedClasses = new Holder&lt;Map&lt;String, Class&lt;?&gt;&gt;&gt;(); // 缓存的拓展实现类集合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	</a:t>
            </a:r>
            <a:r>
              <a:rPr lang="en-US" altLang="zh-CN" b="1" dirty="0">
                <a:solidFill>
                  <a:srgbClr val="00B050"/>
                </a:solidFill>
              </a:rPr>
              <a:t>不包含如下两种类型：</a:t>
            </a:r>
            <a:endParaRPr lang="en-US" altLang="zh-CN" b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*  1. 自适应拓展实现类。例如 AdaptiveExtensionFactory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*  2. 带唯一参数为拓展接口的构造方法的实现类，或者说拓展 Wrapper 实现类。例如，ProtocolFilterWrapper 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	 拓展 Wrapper 实现类，会添加到 cachedWrapperClasses 中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final Map&lt;String, Activate&gt; cachedActivates = new ConcurrentHashMap&lt;String, Activate&gt;(); // 拓展名与 Activate 的映射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final ConcurrentMap&lt;String, Holder&lt;Object&gt;&gt; cachedInstances = new ConcurrentHashMap&lt;String, Holder&lt;Object&gt;&gt;(); // 缓存的拓展对象集合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Set&lt;Class&lt;?&gt;&gt; cachedWrapperClasses; // 拓展 Wrapper 实现类集合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volatile Class&lt;?&gt; cachedAdaptiveClass = null; //拓展 Adaptive 实现类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110" y="2021205"/>
            <a:ext cx="10563225" cy="48101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9993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拓展</a:t>
            </a:r>
            <a:r>
              <a:rPr lang="zh-CN" altLang="en-US" dirty="0"/>
              <a:t>的核心实现类 </a:t>
            </a:r>
            <a:r>
              <a:rPr lang="en-US" altLang="zh-CN" dirty="0"/>
              <a:t>-- ExtensionLoader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62330" y="1291590"/>
            <a:ext cx="11323320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拓展文件存放格式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1. </a:t>
            </a:r>
            <a:r>
              <a:rPr b="1" dirty="0">
                <a:solidFill>
                  <a:schemeClr val="tx1"/>
                </a:solidFill>
                <a:sym typeface="+mn-ea"/>
              </a:rPr>
              <a:t>配置文件</a:t>
            </a:r>
            <a:r>
              <a:rPr lang="zh-CN" b="1" dirty="0">
                <a:solidFill>
                  <a:schemeClr val="tx1"/>
                </a:solidFill>
                <a:sym typeface="+mn-ea"/>
              </a:rPr>
              <a:t>命名规则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, </a:t>
            </a:r>
            <a:r>
              <a:rPr b="1" dirty="0">
                <a:solidFill>
                  <a:schemeClr val="tx1"/>
                </a:solidFill>
                <a:sym typeface="+mn-ea"/>
              </a:rPr>
              <a:t>接口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全限定名</a:t>
            </a:r>
            <a:r>
              <a:rPr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,  2. 每行内容为: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拓展名=拓展实现类全限定名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9993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拓展</a:t>
            </a:r>
            <a:r>
              <a:rPr lang="zh-CN" altLang="en-US" dirty="0"/>
              <a:t>的核心实现类 </a:t>
            </a:r>
            <a:r>
              <a:rPr lang="en-US" altLang="zh-CN" dirty="0"/>
              <a:t>-- ExtensionLoader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43280" y="1910715"/>
            <a:ext cx="11323320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ExtensionLoader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核心方法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getExtensionLoader()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getExtensionClasses()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loadExtensionClasses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loadFile()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getExtension()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createExtension()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injectExtension()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getAdaptiveExtension()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createAdaptiveExtension()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getAdaptiveExtensionClass()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createAdaptiveExtensionClassCode()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getActivateExtension()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9993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拓展</a:t>
            </a:r>
            <a:r>
              <a:rPr lang="zh-CN" altLang="en-US" dirty="0"/>
              <a:t>的核心实现类 </a:t>
            </a:r>
            <a:r>
              <a:rPr lang="en-US" altLang="zh-CN" dirty="0"/>
              <a:t>-- ExtensionLoader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43280" y="1910715"/>
            <a:ext cx="11323320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使用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ExtensionLoader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调用方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ExtensionLoader.getExtensionLoader(Protocol.class).getExtension(name)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ExtensionLoader.getExtensionLoader(Protocol.class).getAdaptiveExtension()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ExtensionLoader.getExtensionLoader(Filter.class).getActivateExtension(invoker.getUrl(), key, group)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410" y="645160"/>
            <a:ext cx="104184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ExtensionLoader核心方法</a:t>
            </a:r>
            <a:r>
              <a:rPr lang="en-US" altLang="zh-CN" dirty="0"/>
              <a:t> -- </a:t>
            </a:r>
            <a:r>
              <a:rPr lang="en-US" altLang="zh-CN" dirty="0">
                <a:sym typeface="+mn-ea"/>
              </a:rPr>
              <a:t>getExtensionLoader()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056245" y="1910715"/>
            <a:ext cx="4110355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首先校验方法传入的参数是否合法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如果不合法则抛出异常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如果合法进行下一步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校验方法是否已经在缓存</a:t>
            </a:r>
            <a:r>
              <a:rPr lang="en-US" altLang="zh-CN" dirty="0">
                <a:sym typeface="+mn-ea"/>
              </a:rPr>
              <a:t>(EXTENSION_LOADERS)</a:t>
            </a:r>
            <a:r>
              <a:rPr lang="zh-CN" altLang="en-US" dirty="0">
                <a:sym typeface="+mn-ea"/>
              </a:rPr>
              <a:t>中保存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如果已经存在则返回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如果不存在则创建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再缓存到</a:t>
            </a:r>
            <a:r>
              <a:rPr lang="en-US" altLang="zh-CN" dirty="0">
                <a:sym typeface="+mn-ea"/>
              </a:rPr>
              <a:t>EXTENSION_LOADERS, </a:t>
            </a:r>
            <a:r>
              <a:rPr lang="zh-CN" altLang="en-US" dirty="0">
                <a:sym typeface="+mn-ea"/>
              </a:rPr>
              <a:t>之后再返回</a:t>
            </a:r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对象</a:t>
            </a:r>
            <a:endParaRPr lang="zh-CN" altLang="en-US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5110" y="1279525"/>
            <a:ext cx="6456045" cy="54730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ExtensionLoader核心方法</a:t>
            </a:r>
            <a:r>
              <a:rPr lang="en-US" altLang="zh-CN" dirty="0"/>
              <a:t> -- </a:t>
            </a:r>
            <a:r>
              <a:rPr lang="en-US" altLang="zh-CN" dirty="0">
                <a:sym typeface="+mn-ea"/>
              </a:rPr>
              <a:t>getAdaptiveExtension</a:t>
            </a:r>
            <a:r>
              <a:rPr lang="en-US" altLang="zh-CN" dirty="0">
                <a:sym typeface="+mn-ea"/>
              </a:rPr>
              <a:t>()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7218045" y="1669415"/>
            <a:ext cx="4833620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首先加载</a:t>
            </a:r>
            <a:r>
              <a:rPr lang="en-US" altLang="zh-CN" dirty="0">
                <a:sym typeface="+mn-ea"/>
              </a:rPr>
              <a:t>SPI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DUBBO_INTERNAL_DIRECTORY</a:t>
            </a:r>
            <a:r>
              <a:rPr lang="en-US" altLang="zh-CN" dirty="0">
                <a:sym typeface="+mn-ea"/>
              </a:rPr>
              <a:t>,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DUBBO_DIRECTORY</a:t>
            </a:r>
            <a:r>
              <a:rPr lang="en-US" altLang="zh-CN" dirty="0">
                <a:sym typeface="+mn-ea"/>
              </a:rPr>
              <a:t>, 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SERVICES_DIRECTORY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+ </a:t>
            </a:r>
            <a:r>
              <a:rPr lang="zh-CN" altLang="en-US" dirty="0">
                <a:sym typeface="+mn-ea"/>
              </a:rPr>
              <a:t>接口全限定性名对应的拓展文件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dirPath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+ ype.getMethodName()</a:t>
            </a:r>
            <a:r>
              <a:rPr lang="en-US" altLang="zh-CN" dirty="0">
                <a:sym typeface="+mn-ea"/>
              </a:rPr>
              <a:t>), </a:t>
            </a:r>
            <a:r>
              <a:rPr lang="zh-CN" altLang="en-US" dirty="0">
                <a:sym typeface="+mn-ea"/>
              </a:rPr>
              <a:t>并缓存相关信息到对应的缓存中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再处理接口中声明了</a:t>
            </a:r>
            <a:r>
              <a:rPr lang="en-US" altLang="zh-CN" dirty="0">
                <a:sym typeface="+mn-ea"/>
              </a:rPr>
              <a:t>@Adaptive</a:t>
            </a:r>
            <a:r>
              <a:rPr lang="zh-CN" altLang="en-US" dirty="0">
                <a:sym typeface="+mn-ea"/>
              </a:rPr>
              <a:t>注解的方法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createAdaptiveExtensionClass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并缓存相关信息到</a:t>
            </a:r>
            <a:r>
              <a:rPr lang="en-US" altLang="zh-CN" dirty="0">
                <a:sym typeface="+mn-ea"/>
              </a:rPr>
              <a:t>cached</a:t>
            </a:r>
            <a:r>
              <a:rPr lang="zh-CN" altLang="en-US" dirty="0">
                <a:sym typeface="+mn-ea"/>
              </a:rPr>
              <a:t>中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最后返回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中创建的</a:t>
            </a:r>
            <a:r>
              <a:rPr lang="en-US" altLang="zh-CN" dirty="0">
                <a:sym typeface="+mn-ea"/>
              </a:rPr>
              <a:t>Instance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4. cachedClasses + cachedAdaptiveClass + cachedWrapperClasses 完整缓存的拓展实现类的配置</a:t>
            </a:r>
            <a:endParaRPr lang="en-US" altLang="zh-CN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010" y="1270000"/>
            <a:ext cx="4590415" cy="54502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ExtensionLoader核心方法</a:t>
            </a:r>
            <a:r>
              <a:rPr lang="en-US" altLang="zh-CN" dirty="0"/>
              <a:t> -- </a:t>
            </a:r>
            <a:r>
              <a:rPr lang="en-US" altLang="zh-CN" dirty="0">
                <a:sym typeface="+mn-ea"/>
              </a:rPr>
              <a:t>getAdaptiveExtension</a:t>
            </a:r>
            <a:r>
              <a:rPr lang="en-US" altLang="zh-CN" dirty="0">
                <a:sym typeface="+mn-ea"/>
              </a:rPr>
              <a:t>()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66545" y="1669415"/>
            <a:ext cx="10028555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核心流程关键点</a:t>
            </a:r>
            <a:r>
              <a:rPr lang="en-US" altLang="zh-CN" dirty="0">
                <a:sym typeface="+mn-ea"/>
              </a:rPr>
              <a:t>: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1. objectFactory(</a:t>
            </a:r>
            <a:r>
              <a:rPr lang="en-US" altLang="zh-CN" dirty="0">
                <a:sym typeface="+mn-ea"/>
              </a:rPr>
              <a:t>ExtensionFactory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具有</a:t>
            </a:r>
            <a:r>
              <a:rPr lang="en-US" altLang="zh-CN" dirty="0">
                <a:sym typeface="+mn-ea"/>
              </a:rPr>
              <a:t>Spring Ioc</a:t>
            </a:r>
            <a:r>
              <a:rPr lang="zh-CN" altLang="en-US" dirty="0">
                <a:sym typeface="+mn-ea"/>
              </a:rPr>
              <a:t>的作用, 用于调用 injectExtension(instance) 方法时，向创建的拓展注入其依赖的属性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2. ExtensionFactory.getExtension(type, name) 方法，不仅仅</a:t>
            </a:r>
            <a:r>
              <a:rPr lang="zh-CN" altLang="en-US" dirty="0">
                <a:sym typeface="+mn-ea"/>
              </a:rPr>
              <a:t>可以获取</a:t>
            </a:r>
            <a:r>
              <a:rPr lang="en-US" altLang="zh-CN" dirty="0">
                <a:sym typeface="+mn-ea"/>
              </a:rPr>
              <a:t>拓展对象，也可以</a:t>
            </a:r>
            <a:r>
              <a:rPr lang="zh-CN" altLang="en-US" dirty="0">
                <a:sym typeface="+mn-ea"/>
              </a:rPr>
              <a:t>获取</a:t>
            </a:r>
            <a:r>
              <a:rPr lang="en-US" altLang="zh-CN" dirty="0">
                <a:sym typeface="+mn-ea"/>
              </a:rPr>
              <a:t> Spring Bean 对象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89842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89533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952354"/>
            <a:ext cx="187261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JDK 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标准</a:t>
            </a: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SPI</a:t>
            </a:r>
            <a:endParaRPr lang="en-US" altLang="zh-CN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959974"/>
            <a:ext cx="232156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扩展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SPI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配合类 </a:t>
            </a:r>
            <a:r>
              <a:rPr lang="en-US" altLang="zh-CN" dirty="0">
                <a:sym typeface="+mn-ea"/>
              </a:rPr>
              <a:t>-- @SPI</a:t>
            </a:r>
            <a:endParaRPr lang="en-US" altLang="zh-CN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66545" y="1669415"/>
            <a:ext cx="10028555" cy="475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b="1" dirty="0">
                <a:sym typeface="+mn-ea"/>
              </a:rPr>
              <a:t>代码</a:t>
            </a:r>
            <a:r>
              <a:rPr lang="en-US" altLang="zh-CN" b="1" dirty="0">
                <a:sym typeface="+mn-ea"/>
              </a:rPr>
              <a:t>: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@Documented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@Retention(RetentionPolicy.RUNTIME)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@Target({ElementType.TYPE})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public @interface SPI {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String value() default ""; </a:t>
            </a:r>
            <a:r>
              <a:rPr lang="en-US" dirty="0">
                <a:sym typeface="+mn-ea"/>
              </a:rPr>
              <a:t>// value ，默认拓展实现类的名字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	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@SPI("dubbo")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public interface Protocol { </a:t>
            </a:r>
            <a:r>
              <a:rPr lang="en-US" dirty="0">
                <a:sym typeface="+mn-ea"/>
              </a:rPr>
              <a:t>// </a:t>
            </a:r>
            <a:r>
              <a:rPr lang="zh-CN" altLang="en-US" dirty="0">
                <a:sym typeface="+mn-ea"/>
              </a:rPr>
              <a:t>默认拓展实现类为</a:t>
            </a:r>
            <a:r>
              <a:rPr lang="en-US" dirty="0">
                <a:sym typeface="+mn-ea"/>
              </a:rPr>
              <a:t>DubboProtocol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// ... 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配合类 </a:t>
            </a:r>
            <a:r>
              <a:rPr lang="en-US" altLang="zh-CN" dirty="0">
                <a:sym typeface="+mn-ea"/>
              </a:rPr>
              <a:t>-- @Adaptive</a:t>
            </a:r>
            <a:endParaRPr lang="en-US" altLang="zh-CN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66545" y="1669415"/>
            <a:ext cx="10028555" cy="4752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b="1" dirty="0">
                <a:sym typeface="+mn-ea"/>
              </a:rPr>
              <a:t>代码</a:t>
            </a:r>
            <a:r>
              <a:rPr lang="en-US" altLang="zh-CN" b="1" dirty="0">
                <a:sym typeface="+mn-ea"/>
              </a:rPr>
              <a:t>: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@Documented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@Retention(RetentionPolicy.RUNTIME)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@Target({ElementType.TYPE, ElementType.METHOD})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public @interface Adaptive {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	</a:t>
            </a:r>
            <a:r>
              <a:rPr dirty="0">
                <a:sym typeface="+mn-ea"/>
              </a:rPr>
              <a:t>String[] value() default {}; </a:t>
            </a:r>
            <a:r>
              <a:rPr lang="en-US" dirty="0">
                <a:sym typeface="+mn-ea"/>
              </a:rPr>
              <a:t>// value ，从 Dubbo URL参数中</a:t>
            </a:r>
            <a:r>
              <a:rPr lang="en-US" dirty="0">
                <a:sym typeface="+mn-ea"/>
              </a:rPr>
              <a:t>获取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dirty="0">
                <a:sym typeface="+mn-ea"/>
              </a:rPr>
              <a:t>自适应拓展实现类，会</a:t>
            </a:r>
            <a:r>
              <a:rPr lang="en-US" b="1" dirty="0">
                <a:sym typeface="+mn-ea"/>
              </a:rPr>
              <a:t>获取拓展名对应的真正的拓展对象</a:t>
            </a:r>
            <a:r>
              <a:rPr lang="en-US" dirty="0">
                <a:sym typeface="+mn-ea"/>
              </a:rPr>
              <a:t>。通过该对象，执行真正的逻辑	</a:t>
            </a:r>
            <a:endParaRPr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dirty="0">
                <a:sym typeface="+mn-ea"/>
              </a:rPr>
              <a:t>可以设置多个键名( Key )，顺序获取直到有值。若最终获取不到，使用默认拓展名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配合类 </a:t>
            </a:r>
            <a:r>
              <a:rPr lang="en-US" altLang="zh-CN" dirty="0">
                <a:sym typeface="+mn-ea"/>
              </a:rPr>
              <a:t>-- @Activate</a:t>
            </a:r>
            <a:endParaRPr lang="en-US" altLang="zh-CN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66545" y="1669415"/>
            <a:ext cx="10028555" cy="475297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zh-CN" b="1" dirty="0">
                <a:sym typeface="+mn-ea"/>
              </a:rPr>
              <a:t>代码</a:t>
            </a:r>
            <a:r>
              <a:rPr lang="en-US" altLang="zh-CN" b="1" dirty="0">
                <a:sym typeface="+mn-ea"/>
              </a:rPr>
              <a:t>: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@Documented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@Retention(RetentionPolicy.RUNTIME)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@Target({ElementType.TYPE, ElementType.METHOD})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public @interface Activate 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	String[] group() default {}; // Group过滤条件, 如没有Group设置，则不过滤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	</a:t>
            </a:r>
            <a:r>
              <a:rPr dirty="0">
                <a:sym typeface="+mn-ea"/>
              </a:rPr>
              <a:t>String[] value() default {}; </a:t>
            </a:r>
            <a:r>
              <a:rPr lang="en-US" dirty="0">
                <a:sym typeface="+mn-ea"/>
              </a:rPr>
              <a:t>// value ，从 Dubbo URL参数中获取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	String[] before() default {}; // 排序信息，可以不提供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	String[] after() default {}; // 排序信息，可以不提供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	int order() default 0; // 排序信息，可以不提供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dirty="0">
                <a:sym typeface="+mn-ea"/>
              </a:rPr>
              <a:t>用于配置扩展被自动激活加载条件</a:t>
            </a:r>
            <a:r>
              <a:rPr lang="zh-CN" altLang="en-US" dirty="0">
                <a:sym typeface="+mn-ea"/>
              </a:rPr>
              <a:t>， 比如</a:t>
            </a:r>
            <a:r>
              <a:rPr lang="en-US" altLang="zh-CN" dirty="0">
                <a:sym typeface="+mn-ea"/>
              </a:rPr>
              <a:t>: </a:t>
            </a:r>
            <a:r>
              <a:rPr lang="zh-CN" altLang="en-US" dirty="0">
                <a:sym typeface="+mn-ea"/>
              </a:rPr>
              <a:t>Filter 扩展</a:t>
            </a:r>
            <a:r>
              <a:rPr lang="en-US" dirty="0">
                <a:sym typeface="+mn-ea"/>
              </a:rPr>
              <a:t>	, 有多个实现，使用 @Activate 的扩展可以根据条件被自动加载</a:t>
            </a:r>
            <a:endParaRPr lang="en-US" dirty="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配合类 </a:t>
            </a:r>
            <a:r>
              <a:rPr lang="en-US" altLang="zh-CN" dirty="0">
                <a:sym typeface="+mn-ea"/>
              </a:rPr>
              <a:t>-- ExtensionFactory</a:t>
            </a:r>
            <a:endParaRPr lang="en-US" altLang="zh-CN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66545" y="1669415"/>
            <a:ext cx="10028555" cy="475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b="1" dirty="0">
                <a:sym typeface="+mn-ea"/>
              </a:rPr>
              <a:t>代码</a:t>
            </a:r>
            <a:r>
              <a:rPr lang="en-US" altLang="zh-CN" b="1" dirty="0">
                <a:sym typeface="+mn-ea"/>
              </a:rPr>
              <a:t>: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@Documented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@SPI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public interface ExtensionFactory {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&lt;T&gt; T getExtension(Class&lt;T&gt; type, String name);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dirty="0">
                <a:sym typeface="+mn-ea"/>
              </a:rPr>
              <a:t>ExtensionFactory 自身也是拓展接口，基于 Dubbo SPI 加载具体拓展实现类</a:t>
            </a:r>
            <a:endParaRPr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dirty="0">
                <a:sym typeface="+mn-ea"/>
              </a:rPr>
              <a:t>getExtension(type, name) 方法，在 </a:t>
            </a:r>
            <a:r>
              <a:rPr lang="en-US" dirty="0">
                <a:sym typeface="+mn-ea"/>
              </a:rPr>
              <a:t>ExtensionLoader.</a:t>
            </a:r>
            <a:r>
              <a:rPr dirty="0">
                <a:sym typeface="+mn-ea"/>
              </a:rPr>
              <a:t>injectExtension</a:t>
            </a:r>
            <a:r>
              <a:rPr lang="en-US" dirty="0">
                <a:sym typeface="+mn-ea"/>
              </a:rPr>
              <a:t>()</a:t>
            </a:r>
            <a:r>
              <a:rPr dirty="0">
                <a:sym typeface="+mn-ea"/>
              </a:rPr>
              <a:t> 中，获得拓展对象，向创建的拓展对象注入依赖属性</a:t>
            </a:r>
            <a:r>
              <a:rPr lang="en-US" dirty="0">
                <a:sym typeface="+mn-ea"/>
              </a:rPr>
              <a:t>,</a:t>
            </a:r>
            <a:r>
              <a:rPr lang="zh-CN" dirty="0">
                <a:sym typeface="+mn-ea"/>
              </a:rPr>
              <a:t> </a:t>
            </a:r>
            <a:r>
              <a:rPr 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injectExtension((T) getAdaptiveExtensionClass().newInstance());</a:t>
            </a:r>
            <a:endParaRPr 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dirty="0">
                <a:sym typeface="+mn-ea"/>
              </a:rPr>
              <a:t>AdaptiveExtensionFactory</a:t>
            </a:r>
            <a:r>
              <a:rPr lang="en-US" dirty="0">
                <a:sym typeface="+mn-ea"/>
              </a:rPr>
              <a:t>, SpiExtensionFactory, SpringExtensionFactory</a:t>
            </a:r>
            <a:endParaRPr lang="en-US" dirty="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实践用例</a:t>
            </a:r>
            <a:r>
              <a:rPr lang="en-US" altLang="zh-CN" dirty="0">
                <a:sym typeface="+mn-ea"/>
              </a:rPr>
              <a:t>-- DemoFilter</a:t>
            </a:r>
            <a:endParaRPr lang="en-US" altLang="zh-CN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66545" y="1669415"/>
            <a:ext cx="10028555" cy="475297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ym typeface="+mn-ea"/>
              </a:rPr>
              <a:t>举例</a:t>
            </a:r>
            <a:r>
              <a:rPr lang="en-US" altLang="zh-CN" b="1" dirty="0">
                <a:sym typeface="+mn-ea"/>
              </a:rPr>
              <a:t>: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public class DemoFilter implements Filter {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private DemoDAO demoDAO;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@Override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public Result invoke(Invoker&lt;?&gt; invoker, Invocation invocation) throws RpcException {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    return invoker.invoke(invocation);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}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public DemoFilter setDemoDAO(DemoDAO demoDAO) {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    this.demoDAO = demoDAO;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    return this;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}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/>
          <p:cNvGraphicFramePr/>
          <p:nvPr/>
        </p:nvGraphicFramePr>
        <p:xfrm>
          <a:off x="2032000" y="1664970"/>
          <a:ext cx="8042910" cy="497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JDK</a:t>
            </a:r>
            <a:r>
              <a:rPr lang="zh-CN" altLang="en-US" dirty="0"/>
              <a:t>标准</a:t>
            </a:r>
            <a:r>
              <a:rPr lang="en-US" altLang="zh-CN" dirty="0"/>
              <a:t>SPI</a:t>
            </a:r>
            <a:r>
              <a:rPr lang="zh-CN" altLang="en-US" dirty="0"/>
              <a:t>扩展点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95450" y="1753870"/>
            <a:ext cx="8915400" cy="1615440"/>
          </a:xfrm>
        </p:spPr>
        <p:txBody>
          <a:bodyPr>
            <a:normAutofit/>
          </a:bodyPr>
          <a:lstStyle/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public interface ISpiInterface {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void saySpi();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JDK</a:t>
            </a:r>
            <a:r>
              <a:rPr lang="zh-CN" altLang="en-US" dirty="0">
                <a:sym typeface="+mn-ea"/>
              </a:rPr>
              <a:t>标准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扩展点 </a:t>
            </a:r>
            <a:r>
              <a:rPr lang="en-US" altLang="zh-CN" dirty="0">
                <a:sym typeface="+mn-ea"/>
              </a:rPr>
              <a:t>-- SPI</a:t>
            </a:r>
            <a:r>
              <a:rPr lang="zh-CN" altLang="en-US" dirty="0">
                <a:sym typeface="+mn-ea"/>
              </a:rPr>
              <a:t>接口声明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673600" y="4135120"/>
            <a:ext cx="6163945" cy="1029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声明接口，并在接口中统一定义核心处理的方法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比如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 saySpi()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900" y="1377315"/>
            <a:ext cx="8915400" cy="2066925"/>
          </a:xfrm>
        </p:spPr>
        <p:txBody>
          <a:bodyPr>
            <a:normAutofit fontScale="90000"/>
          </a:bodyPr>
          <a:lstStyle/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public class ChineseSpiImpl implements ISpiInterface{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@Override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public void saySpi() {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System.out.println("Chinese Spi Impl, hello Chinese");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}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JDK</a:t>
            </a:r>
            <a:r>
              <a:rPr lang="zh-CN" altLang="en-US" dirty="0">
                <a:sym typeface="+mn-ea"/>
              </a:rPr>
              <a:t>标准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扩展点 </a:t>
            </a:r>
            <a:r>
              <a:rPr lang="en-US" altLang="zh-CN" dirty="0">
                <a:sym typeface="+mn-ea"/>
              </a:rPr>
              <a:t>-- 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接口的多实现类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5808345" y="2914015"/>
            <a:ext cx="6163945" cy="1029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声明接口实现类，实现不同情况下，不同的核心业务逻辑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比如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 ChineseSpiImpl, EnglishSpiImpl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292860" y="4056380"/>
            <a:ext cx="8915400" cy="2066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public class EnglishSpiImpl implements ISpiInterface {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@Override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public void saySpi() {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System.out.println("english Spi Impl , Hello english");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}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1805" y="4138295"/>
            <a:ext cx="8915400" cy="1877695"/>
          </a:xfrm>
        </p:spPr>
        <p:txBody>
          <a:bodyPr>
            <a:normAutofit/>
          </a:bodyPr>
          <a:lstStyle/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Note: 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META-INF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文件需要在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src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的根目录下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扩展配置文件的路径信息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META-INF/services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扩展文件的命名规则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SPI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接口的全路径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SPI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扩展文件的内容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SPI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接口对应实现类的全路径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JDK</a:t>
            </a:r>
            <a:r>
              <a:rPr lang="zh-CN" altLang="en-US" dirty="0">
                <a:sym typeface="+mn-ea"/>
              </a:rPr>
              <a:t>标准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扩展点 </a:t>
            </a:r>
            <a:r>
              <a:rPr lang="en-US" altLang="zh-CN" dirty="0">
                <a:sym typeface="+mn-ea"/>
              </a:rPr>
              <a:t>-- 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接口的多实现类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95545" y="1562100"/>
            <a:ext cx="6163945" cy="1029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com.ityongman.spi.ISpiInterface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文件的内容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com.ityongman.spi.ChineseSpiImpl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com.ityongman.spi.EnglishSpiImpl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785" y="1302385"/>
            <a:ext cx="3076575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1640" y="4479290"/>
            <a:ext cx="9306560" cy="1877695"/>
          </a:xfrm>
        </p:spPr>
        <p:txBody>
          <a:bodyPr>
            <a:normAutofit/>
          </a:bodyPr>
          <a:lstStyle/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Note: 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JDK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ServiceLoader.load(Spi.class)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加载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SPI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接口的全路径信息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根据加载的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SPI.class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接口的全路径信息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META-INF/services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寻找对应的扩展文件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加载扩展文件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获取对应的实现类全路径信息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遍历加载的接口信息，执行对应的方法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JDK</a:t>
            </a:r>
            <a:r>
              <a:rPr lang="zh-CN" altLang="en-US" dirty="0">
                <a:sym typeface="+mn-ea"/>
              </a:rPr>
              <a:t>标准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扩展点 </a:t>
            </a:r>
            <a:r>
              <a:rPr lang="en-US" altLang="zh-CN" dirty="0">
                <a:sym typeface="+mn-ea"/>
              </a:rPr>
              <a:t>-- 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接口的多实现类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880870" y="1211580"/>
            <a:ext cx="8769350" cy="32677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/**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* META-INF/services 需要在根目录下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*/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public class SipMainApp {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public static void main(String[] args) {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ServiceLoader&lt;ISpiInterface&gt; loaders = ServiceLoader.load(ISpiInterface.class);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for(ISpiInterface spi : loaders) {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	spi.saySpi();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405" y="645131"/>
            <a:ext cx="8782438" cy="7422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JDK SPI</a:t>
            </a:r>
            <a:r>
              <a:rPr lang="zh-CN" altLang="en-US" dirty="0"/>
              <a:t>技术的缺点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769110" y="1851660"/>
            <a:ext cx="9781540" cy="43421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JDK 标准的 SPI 会一次性实例化扩展点所有实现，如果有扩展实现初始化很耗时，但如果没用上也加载，会很浪费资源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如果扩展点加载失败，连扩展点的名称都拿不到了。比如：JDK 标准的 ScriptEngine，通过 getName() 获取脚本类型的名称，但如果 RubyScriptEngine 因为所依赖的 jruby.jar 不存在，导致 RubyScriptEngine 类加载失败，这个失败原因被吃掉了，和 ruby 对应不起来，当用户执行 ruby 脚本时，会报不支持 ruby，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不是真正失败的原因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89842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89533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952354"/>
            <a:ext cx="187261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JDK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标准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SPI</a:t>
            </a:r>
            <a:endParaRPr lang="en-US" altLang="zh-CN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959974"/>
            <a:ext cx="232156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扩展</a:t>
            </a: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SPI</a:t>
            </a:r>
            <a:endParaRPr lang="en-US" altLang="zh-CN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7025</Words>
  <Application>WPS 演示</Application>
  <PresentationFormat>宽屏</PresentationFormat>
  <Paragraphs>267</Paragraphs>
  <Slides>24</Slides>
  <Notes>0</Notes>
  <HiddenSlides>16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Wingdings 3</vt:lpstr>
      <vt:lpstr>Arial</vt:lpstr>
      <vt:lpstr>微软雅黑</vt:lpstr>
      <vt:lpstr>Century Gothic</vt:lpstr>
      <vt:lpstr>Segoe Print</vt:lpstr>
      <vt:lpstr>幼圆</vt:lpstr>
      <vt:lpstr>Arial Unicode MS</vt:lpstr>
      <vt:lpstr>Symbol</vt:lpstr>
      <vt:lpstr>Calibri</vt:lpstr>
      <vt:lpstr>Wingdings</vt:lpstr>
      <vt:lpstr>丝状</vt:lpstr>
      <vt:lpstr>Dubbo拓展机制SPI</vt:lpstr>
      <vt:lpstr>PowerPoint 演示文稿</vt:lpstr>
      <vt:lpstr>PowerPoint 演示文稿</vt:lpstr>
      <vt:lpstr>public interface ISpiInterface { 	void saySpi(); }</vt:lpstr>
      <vt:lpstr> public class ChineseSpiImpl implements ISpiInterface{  	@Override 	public void saySpi() { 		System.out.println("Chinese Spi Impl, hello Chinese"); 	}  }</vt:lpstr>
      <vt:lpstr> Note:  1. META-INF 文件需要在src的根目录下 2. 扩展配置文件的路径信息 META-INF/services 3. 扩展文件的命名规则, SPI接口的全路径 4. SPI扩展文件的内容, SPI接口对应实现类的全路径</vt:lpstr>
      <vt:lpstr> Note:  1. 通过JDK的ServiceLoader.load(Spi.class) 加载SPI接口的全路径信息 2. 根据加载的SPI.class接口的全路径信息, 在META-INF/services寻找对应的扩展文件 3. 加载扩展文件, 获取对应的实现类全路径信息 4. 遍历加载的接口信息，执行对应的方法</vt:lpstr>
      <vt:lpstr>JDK SPI技术的缺点</vt:lpstr>
      <vt:lpstr>PowerPoint 演示文稿</vt:lpstr>
      <vt:lpstr>Dubbo SPI扩展点 -- 对JDK SPI扩展的缺点优化</vt:lpstr>
      <vt:lpstr>Dubbo SPI拓展的核心实现类 -- ExtensionLoader</vt:lpstr>
      <vt:lpstr>Dubbo SPI扩展的核心实现类 -- ExtensionLoader</vt:lpstr>
      <vt:lpstr>Dubbo SPI扩展的核心实现类 -- ExtensionLoader</vt:lpstr>
      <vt:lpstr>Dubbo SPI拓展的核心实现类 -- ExtensionLoader</vt:lpstr>
      <vt:lpstr>Dubbo SPI拓展的核心实现类 -- ExtensionLoader</vt:lpstr>
      <vt:lpstr>Dubbo SPI拓展的核心实现类 -- ExtensionLoader</vt:lpstr>
      <vt:lpstr>ExtensionLoader核心方法 -- getExtensionLoader()</vt:lpstr>
      <vt:lpstr>ExtensionLoader核心方法 -- getAdaptiveExtension()</vt:lpstr>
      <vt:lpstr>ExtensionLoader核心方法 -- getAdaptiveExtension()</vt:lpstr>
      <vt:lpstr>ExtensionLoader配合类 -- @SPI</vt:lpstr>
      <vt:lpstr>ExtensionLoader配合类 -- @Adaptive</vt:lpstr>
      <vt:lpstr>ExtensionLoader配合类 -- @Activate</vt:lpstr>
      <vt:lpstr>ExtensionLoader配合类 -- ExtensionFactory</vt:lpstr>
      <vt:lpstr>ExtensionLoader实践用例-- DemoFilter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Web发展史</dc:title>
  <dc:creator>黄 支鹏</dc:creator>
  <cp:lastModifiedBy>14521</cp:lastModifiedBy>
  <cp:revision>676</cp:revision>
  <dcterms:created xsi:type="dcterms:W3CDTF">2019-02-21T01:43:00Z</dcterms:created>
  <dcterms:modified xsi:type="dcterms:W3CDTF">2019-03-04T12:01:16Z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