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9" r:id="rId2"/>
    <p:sldId id="274" r:id="rId3"/>
    <p:sldId id="275" r:id="rId4"/>
    <p:sldId id="260" r:id="rId5"/>
    <p:sldId id="276" r:id="rId6"/>
    <p:sldId id="262" r:id="rId7"/>
    <p:sldId id="263" r:id="rId8"/>
    <p:sldId id="264" r:id="rId9"/>
    <p:sldId id="266" r:id="rId10"/>
    <p:sldId id="267" r:id="rId11"/>
    <p:sldId id="268" r:id="rId12"/>
    <p:sldId id="269" r:id="rId13"/>
    <p:sldId id="308" r:id="rId14"/>
    <p:sldId id="309" r:id="rId15"/>
    <p:sldId id="310" r:id="rId16"/>
    <p:sldId id="307" r:id="rId17"/>
    <p:sldId id="306" r:id="rId18"/>
    <p:sldId id="305" r:id="rId19"/>
    <p:sldId id="304" r:id="rId20"/>
    <p:sldId id="303" r:id="rId21"/>
    <p:sldId id="302" r:id="rId22"/>
    <p:sldId id="301" r:id="rId23"/>
    <p:sldId id="300" r:id="rId24"/>
    <p:sldId id="299" r:id="rId25"/>
    <p:sldId id="297" r:id="rId26"/>
    <p:sldId id="296" r:id="rId27"/>
    <p:sldId id="295" r:id="rId28"/>
    <p:sldId id="294" r:id="rId29"/>
    <p:sldId id="293" r:id="rId30"/>
    <p:sldId id="292" r:id="rId31"/>
    <p:sldId id="31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C60A"/>
    <a:srgbClr val="FAD034"/>
    <a:srgbClr val="E4E846"/>
    <a:srgbClr val="E1C6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B22CC0-6B4B-4AE5-A8AD-8787ABB167BA}" type="datetimeFigureOut">
              <a:rPr lang="en-IN" smtClean="0"/>
              <a:t>10-08-2025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3C3D8-29B1-4E16-88A6-6E339C56AB44}" type="slidenum">
              <a:rPr lang="en-IN" smtClean="0"/>
              <a:t>‹#›</a:t>
            </a:fld>
            <a:endParaRPr lang="en-IN" dirty="0"/>
          </a:p>
        </p:txBody>
      </p:sp>
    </p:spTree>
    <p:extLst>
      <p:ext uri="{BB962C8B-B14F-4D97-AF65-F5344CB8AC3E}">
        <p14:creationId xmlns:p14="http://schemas.microsoft.com/office/powerpoint/2010/main" val="285335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1D36-CC86-481B-A49D-E9D6D8BD56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13DCA7-4DCF-4D07-8F15-046D4DCC7A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E03475-C516-417D-A422-A5A578E32D0B}"/>
              </a:ext>
            </a:extLst>
          </p:cNvPr>
          <p:cNvSpPr>
            <a:spLocks noGrp="1"/>
          </p:cNvSpPr>
          <p:nvPr>
            <p:ph type="dt" sz="half" idx="10"/>
          </p:nvPr>
        </p:nvSpPr>
        <p:spPr/>
        <p:txBody>
          <a:bodyPr/>
          <a:lstStyle/>
          <a:p>
            <a:fld id="{7E5F85E9-BEC6-4A00-B53E-DA38C6655848}" type="datetimeFigureOut">
              <a:rPr lang="en-IN" smtClean="0"/>
              <a:t>10-08-2025</a:t>
            </a:fld>
            <a:endParaRPr lang="en-IN" dirty="0"/>
          </a:p>
        </p:txBody>
      </p:sp>
      <p:sp>
        <p:nvSpPr>
          <p:cNvPr id="5" name="Footer Placeholder 4">
            <a:extLst>
              <a:ext uri="{FF2B5EF4-FFF2-40B4-BE49-F238E27FC236}">
                <a16:creationId xmlns:a16="http://schemas.microsoft.com/office/drawing/2014/main" id="{725DECA7-2FA9-4F77-84C3-5F5C032FBBD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40A0E08-F37C-42F3-9697-3D60763B347E}"/>
              </a:ext>
            </a:extLst>
          </p:cNvPr>
          <p:cNvSpPr>
            <a:spLocks noGrp="1"/>
          </p:cNvSpPr>
          <p:nvPr>
            <p:ph type="sldNum" sz="quarter" idx="12"/>
          </p:nvPr>
        </p:nvSpPr>
        <p:spPr/>
        <p:txBody>
          <a:bodyPr/>
          <a:lstStyle/>
          <a:p>
            <a:fld id="{1415F39F-507E-42B1-89DB-673851740192}" type="slidenum">
              <a:rPr lang="en-IN" smtClean="0"/>
              <a:t>‹#›</a:t>
            </a:fld>
            <a:endParaRPr lang="en-IN" dirty="0"/>
          </a:p>
        </p:txBody>
      </p:sp>
    </p:spTree>
    <p:extLst>
      <p:ext uri="{BB962C8B-B14F-4D97-AF65-F5344CB8AC3E}">
        <p14:creationId xmlns:p14="http://schemas.microsoft.com/office/powerpoint/2010/main" val="165064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3D15-6FBB-4EE2-8D22-6E6EFF080F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1215EA-1402-4380-BE3A-3FA4E7CEBB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3A29EA-28FC-44BD-81ED-D72676C69C26}"/>
              </a:ext>
            </a:extLst>
          </p:cNvPr>
          <p:cNvSpPr>
            <a:spLocks noGrp="1"/>
          </p:cNvSpPr>
          <p:nvPr>
            <p:ph type="dt" sz="half" idx="10"/>
          </p:nvPr>
        </p:nvSpPr>
        <p:spPr/>
        <p:txBody>
          <a:bodyPr/>
          <a:lstStyle/>
          <a:p>
            <a:fld id="{7E5F85E9-BEC6-4A00-B53E-DA38C6655848}" type="datetimeFigureOut">
              <a:rPr lang="en-IN" smtClean="0"/>
              <a:t>10-08-2025</a:t>
            </a:fld>
            <a:endParaRPr lang="en-IN" dirty="0"/>
          </a:p>
        </p:txBody>
      </p:sp>
      <p:sp>
        <p:nvSpPr>
          <p:cNvPr id="5" name="Footer Placeholder 4">
            <a:extLst>
              <a:ext uri="{FF2B5EF4-FFF2-40B4-BE49-F238E27FC236}">
                <a16:creationId xmlns:a16="http://schemas.microsoft.com/office/drawing/2014/main" id="{9CE5A22E-6E35-4E7D-935D-26EE58E5848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EFE0E82-ABDD-4608-A57E-23299E15A013}"/>
              </a:ext>
            </a:extLst>
          </p:cNvPr>
          <p:cNvSpPr>
            <a:spLocks noGrp="1"/>
          </p:cNvSpPr>
          <p:nvPr>
            <p:ph type="sldNum" sz="quarter" idx="12"/>
          </p:nvPr>
        </p:nvSpPr>
        <p:spPr/>
        <p:txBody>
          <a:bodyPr/>
          <a:lstStyle/>
          <a:p>
            <a:fld id="{1415F39F-507E-42B1-89DB-673851740192}" type="slidenum">
              <a:rPr lang="en-IN" smtClean="0"/>
              <a:t>‹#›</a:t>
            </a:fld>
            <a:endParaRPr lang="en-IN" dirty="0"/>
          </a:p>
        </p:txBody>
      </p:sp>
    </p:spTree>
    <p:extLst>
      <p:ext uri="{BB962C8B-B14F-4D97-AF65-F5344CB8AC3E}">
        <p14:creationId xmlns:p14="http://schemas.microsoft.com/office/powerpoint/2010/main" val="75847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E73B70-99AF-4241-B340-F42749AFC5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94D4C3-4E58-402E-A8F2-508206F6FA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339F45-2E69-49D5-8900-12EFAD4D3E16}"/>
              </a:ext>
            </a:extLst>
          </p:cNvPr>
          <p:cNvSpPr>
            <a:spLocks noGrp="1"/>
          </p:cNvSpPr>
          <p:nvPr>
            <p:ph type="dt" sz="half" idx="10"/>
          </p:nvPr>
        </p:nvSpPr>
        <p:spPr/>
        <p:txBody>
          <a:bodyPr/>
          <a:lstStyle/>
          <a:p>
            <a:fld id="{7E5F85E9-BEC6-4A00-B53E-DA38C6655848}" type="datetimeFigureOut">
              <a:rPr lang="en-IN" smtClean="0"/>
              <a:t>10-08-2025</a:t>
            </a:fld>
            <a:endParaRPr lang="en-IN" dirty="0"/>
          </a:p>
        </p:txBody>
      </p:sp>
      <p:sp>
        <p:nvSpPr>
          <p:cNvPr id="5" name="Footer Placeholder 4">
            <a:extLst>
              <a:ext uri="{FF2B5EF4-FFF2-40B4-BE49-F238E27FC236}">
                <a16:creationId xmlns:a16="http://schemas.microsoft.com/office/drawing/2014/main" id="{E1E8A380-BB08-4BF6-84C2-9832113C2F8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CF2FCC6-F941-419A-96C9-B4576A767D27}"/>
              </a:ext>
            </a:extLst>
          </p:cNvPr>
          <p:cNvSpPr>
            <a:spLocks noGrp="1"/>
          </p:cNvSpPr>
          <p:nvPr>
            <p:ph type="sldNum" sz="quarter" idx="12"/>
          </p:nvPr>
        </p:nvSpPr>
        <p:spPr/>
        <p:txBody>
          <a:bodyPr/>
          <a:lstStyle/>
          <a:p>
            <a:fld id="{1415F39F-507E-42B1-89DB-673851740192}" type="slidenum">
              <a:rPr lang="en-IN" smtClean="0"/>
              <a:t>‹#›</a:t>
            </a:fld>
            <a:endParaRPr lang="en-IN" dirty="0"/>
          </a:p>
        </p:txBody>
      </p:sp>
    </p:spTree>
    <p:extLst>
      <p:ext uri="{BB962C8B-B14F-4D97-AF65-F5344CB8AC3E}">
        <p14:creationId xmlns:p14="http://schemas.microsoft.com/office/powerpoint/2010/main" val="324277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B5C6F-1F98-44C1-8018-BAEE28C240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087836-8656-45F5-96A2-B270865E6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259631-F48A-44A4-815E-028B8ADABA5A}"/>
              </a:ext>
            </a:extLst>
          </p:cNvPr>
          <p:cNvSpPr>
            <a:spLocks noGrp="1"/>
          </p:cNvSpPr>
          <p:nvPr>
            <p:ph type="dt" sz="half" idx="10"/>
          </p:nvPr>
        </p:nvSpPr>
        <p:spPr/>
        <p:txBody>
          <a:bodyPr/>
          <a:lstStyle/>
          <a:p>
            <a:fld id="{7E5F85E9-BEC6-4A00-B53E-DA38C6655848}" type="datetimeFigureOut">
              <a:rPr lang="en-IN" smtClean="0"/>
              <a:t>10-08-2025</a:t>
            </a:fld>
            <a:endParaRPr lang="en-IN" dirty="0"/>
          </a:p>
        </p:txBody>
      </p:sp>
      <p:sp>
        <p:nvSpPr>
          <p:cNvPr id="5" name="Footer Placeholder 4">
            <a:extLst>
              <a:ext uri="{FF2B5EF4-FFF2-40B4-BE49-F238E27FC236}">
                <a16:creationId xmlns:a16="http://schemas.microsoft.com/office/drawing/2014/main" id="{FAE518DC-F94A-4743-8644-C81FDD1F3FD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27944E5-9FD5-4BF8-999E-FB72F78B6E53}"/>
              </a:ext>
            </a:extLst>
          </p:cNvPr>
          <p:cNvSpPr>
            <a:spLocks noGrp="1"/>
          </p:cNvSpPr>
          <p:nvPr>
            <p:ph type="sldNum" sz="quarter" idx="12"/>
          </p:nvPr>
        </p:nvSpPr>
        <p:spPr/>
        <p:txBody>
          <a:bodyPr/>
          <a:lstStyle/>
          <a:p>
            <a:fld id="{1415F39F-507E-42B1-89DB-673851740192}" type="slidenum">
              <a:rPr lang="en-IN" smtClean="0"/>
              <a:t>‹#›</a:t>
            </a:fld>
            <a:endParaRPr lang="en-IN" dirty="0"/>
          </a:p>
        </p:txBody>
      </p:sp>
    </p:spTree>
    <p:extLst>
      <p:ext uri="{BB962C8B-B14F-4D97-AF65-F5344CB8AC3E}">
        <p14:creationId xmlns:p14="http://schemas.microsoft.com/office/powerpoint/2010/main" val="1084839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951E6-EC32-4CF9-87B2-339FC4EEE1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D1A7D8-17DA-4B84-8958-495E2F4716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52C36E-D82A-4EC2-B464-2AFC28730A2C}"/>
              </a:ext>
            </a:extLst>
          </p:cNvPr>
          <p:cNvSpPr>
            <a:spLocks noGrp="1"/>
          </p:cNvSpPr>
          <p:nvPr>
            <p:ph type="dt" sz="half" idx="10"/>
          </p:nvPr>
        </p:nvSpPr>
        <p:spPr/>
        <p:txBody>
          <a:bodyPr/>
          <a:lstStyle/>
          <a:p>
            <a:fld id="{7E5F85E9-BEC6-4A00-B53E-DA38C6655848}" type="datetimeFigureOut">
              <a:rPr lang="en-IN" smtClean="0"/>
              <a:t>10-08-2025</a:t>
            </a:fld>
            <a:endParaRPr lang="en-IN" dirty="0"/>
          </a:p>
        </p:txBody>
      </p:sp>
      <p:sp>
        <p:nvSpPr>
          <p:cNvPr id="5" name="Footer Placeholder 4">
            <a:extLst>
              <a:ext uri="{FF2B5EF4-FFF2-40B4-BE49-F238E27FC236}">
                <a16:creationId xmlns:a16="http://schemas.microsoft.com/office/drawing/2014/main" id="{0F411F5B-CB9C-47F3-823D-CC26310F45F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4F00A37-2C02-4E6B-8072-E033C8B1F0A1}"/>
              </a:ext>
            </a:extLst>
          </p:cNvPr>
          <p:cNvSpPr>
            <a:spLocks noGrp="1"/>
          </p:cNvSpPr>
          <p:nvPr>
            <p:ph type="sldNum" sz="quarter" idx="12"/>
          </p:nvPr>
        </p:nvSpPr>
        <p:spPr/>
        <p:txBody>
          <a:bodyPr/>
          <a:lstStyle/>
          <a:p>
            <a:fld id="{1415F39F-507E-42B1-89DB-673851740192}" type="slidenum">
              <a:rPr lang="en-IN" smtClean="0"/>
              <a:t>‹#›</a:t>
            </a:fld>
            <a:endParaRPr lang="en-IN" dirty="0"/>
          </a:p>
        </p:txBody>
      </p:sp>
    </p:spTree>
    <p:extLst>
      <p:ext uri="{BB962C8B-B14F-4D97-AF65-F5344CB8AC3E}">
        <p14:creationId xmlns:p14="http://schemas.microsoft.com/office/powerpoint/2010/main" val="284384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A47E-DCB9-4DAB-A201-CFEA5DAAC6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C64263-3B52-4D93-82D1-B991EAD11C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C47A15-A32A-4297-ABDE-0E6BAC1B3A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5B7652-B776-4E98-980E-4A5F63665162}"/>
              </a:ext>
            </a:extLst>
          </p:cNvPr>
          <p:cNvSpPr>
            <a:spLocks noGrp="1"/>
          </p:cNvSpPr>
          <p:nvPr>
            <p:ph type="dt" sz="half" idx="10"/>
          </p:nvPr>
        </p:nvSpPr>
        <p:spPr/>
        <p:txBody>
          <a:bodyPr/>
          <a:lstStyle/>
          <a:p>
            <a:fld id="{7E5F85E9-BEC6-4A00-B53E-DA38C6655848}" type="datetimeFigureOut">
              <a:rPr lang="en-IN" smtClean="0"/>
              <a:t>10-08-2025</a:t>
            </a:fld>
            <a:endParaRPr lang="en-IN" dirty="0"/>
          </a:p>
        </p:txBody>
      </p:sp>
      <p:sp>
        <p:nvSpPr>
          <p:cNvPr id="6" name="Footer Placeholder 5">
            <a:extLst>
              <a:ext uri="{FF2B5EF4-FFF2-40B4-BE49-F238E27FC236}">
                <a16:creationId xmlns:a16="http://schemas.microsoft.com/office/drawing/2014/main" id="{994040D8-24BA-45C9-A205-BDE55FD5AD2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A2EB3D7-075C-452A-A38A-1FD82D4ECECA}"/>
              </a:ext>
            </a:extLst>
          </p:cNvPr>
          <p:cNvSpPr>
            <a:spLocks noGrp="1"/>
          </p:cNvSpPr>
          <p:nvPr>
            <p:ph type="sldNum" sz="quarter" idx="12"/>
          </p:nvPr>
        </p:nvSpPr>
        <p:spPr/>
        <p:txBody>
          <a:bodyPr/>
          <a:lstStyle/>
          <a:p>
            <a:fld id="{1415F39F-507E-42B1-89DB-673851740192}" type="slidenum">
              <a:rPr lang="en-IN" smtClean="0"/>
              <a:t>‹#›</a:t>
            </a:fld>
            <a:endParaRPr lang="en-IN" dirty="0"/>
          </a:p>
        </p:txBody>
      </p:sp>
    </p:spTree>
    <p:extLst>
      <p:ext uri="{BB962C8B-B14F-4D97-AF65-F5344CB8AC3E}">
        <p14:creationId xmlns:p14="http://schemas.microsoft.com/office/powerpoint/2010/main" val="1428926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9F4C-F080-4B02-9118-3812448135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37C27A-8767-42D0-9F44-C25B39C2DB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C74F45-438B-433F-8FBC-ECDEF1C660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F0BDDA-9F26-40BA-B628-B7119BD9AA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30D699-BB99-44D5-8D8E-E113D6DBD9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4727E8-8EC2-47C2-A951-C4151D7D8A21}"/>
              </a:ext>
            </a:extLst>
          </p:cNvPr>
          <p:cNvSpPr>
            <a:spLocks noGrp="1"/>
          </p:cNvSpPr>
          <p:nvPr>
            <p:ph type="dt" sz="half" idx="10"/>
          </p:nvPr>
        </p:nvSpPr>
        <p:spPr/>
        <p:txBody>
          <a:bodyPr/>
          <a:lstStyle/>
          <a:p>
            <a:fld id="{7E5F85E9-BEC6-4A00-B53E-DA38C6655848}" type="datetimeFigureOut">
              <a:rPr lang="en-IN" smtClean="0"/>
              <a:t>10-08-2025</a:t>
            </a:fld>
            <a:endParaRPr lang="en-IN" dirty="0"/>
          </a:p>
        </p:txBody>
      </p:sp>
      <p:sp>
        <p:nvSpPr>
          <p:cNvPr id="8" name="Footer Placeholder 7">
            <a:extLst>
              <a:ext uri="{FF2B5EF4-FFF2-40B4-BE49-F238E27FC236}">
                <a16:creationId xmlns:a16="http://schemas.microsoft.com/office/drawing/2014/main" id="{5C5F9985-BD11-4CA8-B8F0-49792577486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2A1EA743-8E86-4FF3-BF64-2C6CB578669D}"/>
              </a:ext>
            </a:extLst>
          </p:cNvPr>
          <p:cNvSpPr>
            <a:spLocks noGrp="1"/>
          </p:cNvSpPr>
          <p:nvPr>
            <p:ph type="sldNum" sz="quarter" idx="12"/>
          </p:nvPr>
        </p:nvSpPr>
        <p:spPr/>
        <p:txBody>
          <a:bodyPr/>
          <a:lstStyle/>
          <a:p>
            <a:fld id="{1415F39F-507E-42B1-89DB-673851740192}" type="slidenum">
              <a:rPr lang="en-IN" smtClean="0"/>
              <a:t>‹#›</a:t>
            </a:fld>
            <a:endParaRPr lang="en-IN" dirty="0"/>
          </a:p>
        </p:txBody>
      </p:sp>
    </p:spTree>
    <p:extLst>
      <p:ext uri="{BB962C8B-B14F-4D97-AF65-F5344CB8AC3E}">
        <p14:creationId xmlns:p14="http://schemas.microsoft.com/office/powerpoint/2010/main" val="253251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DF487-CB5B-4445-8D4E-8C3C55CCF9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349372-B264-4DD9-A5AE-DA23A755D4F7}"/>
              </a:ext>
            </a:extLst>
          </p:cNvPr>
          <p:cNvSpPr>
            <a:spLocks noGrp="1"/>
          </p:cNvSpPr>
          <p:nvPr>
            <p:ph type="dt" sz="half" idx="10"/>
          </p:nvPr>
        </p:nvSpPr>
        <p:spPr/>
        <p:txBody>
          <a:bodyPr/>
          <a:lstStyle/>
          <a:p>
            <a:fld id="{7E5F85E9-BEC6-4A00-B53E-DA38C6655848}" type="datetimeFigureOut">
              <a:rPr lang="en-IN" smtClean="0"/>
              <a:t>10-08-2025</a:t>
            </a:fld>
            <a:endParaRPr lang="en-IN" dirty="0"/>
          </a:p>
        </p:txBody>
      </p:sp>
      <p:sp>
        <p:nvSpPr>
          <p:cNvPr id="4" name="Footer Placeholder 3">
            <a:extLst>
              <a:ext uri="{FF2B5EF4-FFF2-40B4-BE49-F238E27FC236}">
                <a16:creationId xmlns:a16="http://schemas.microsoft.com/office/drawing/2014/main" id="{3736C96A-9019-47C6-86C6-3BC0A09FB88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0C8A016D-12FD-4C10-9992-3C904CBA82F8}"/>
              </a:ext>
            </a:extLst>
          </p:cNvPr>
          <p:cNvSpPr>
            <a:spLocks noGrp="1"/>
          </p:cNvSpPr>
          <p:nvPr>
            <p:ph type="sldNum" sz="quarter" idx="12"/>
          </p:nvPr>
        </p:nvSpPr>
        <p:spPr/>
        <p:txBody>
          <a:bodyPr/>
          <a:lstStyle/>
          <a:p>
            <a:fld id="{1415F39F-507E-42B1-89DB-673851740192}" type="slidenum">
              <a:rPr lang="en-IN" smtClean="0"/>
              <a:t>‹#›</a:t>
            </a:fld>
            <a:endParaRPr lang="en-IN" dirty="0"/>
          </a:p>
        </p:txBody>
      </p:sp>
    </p:spTree>
    <p:extLst>
      <p:ext uri="{BB962C8B-B14F-4D97-AF65-F5344CB8AC3E}">
        <p14:creationId xmlns:p14="http://schemas.microsoft.com/office/powerpoint/2010/main" val="3998100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DD7804-93DE-460F-8606-1E5D4C4CE3D5}"/>
              </a:ext>
            </a:extLst>
          </p:cNvPr>
          <p:cNvSpPr>
            <a:spLocks noGrp="1"/>
          </p:cNvSpPr>
          <p:nvPr>
            <p:ph type="dt" sz="half" idx="10"/>
          </p:nvPr>
        </p:nvSpPr>
        <p:spPr/>
        <p:txBody>
          <a:bodyPr/>
          <a:lstStyle/>
          <a:p>
            <a:fld id="{7E5F85E9-BEC6-4A00-B53E-DA38C6655848}" type="datetimeFigureOut">
              <a:rPr lang="en-IN" smtClean="0"/>
              <a:t>10-08-2025</a:t>
            </a:fld>
            <a:endParaRPr lang="en-IN" dirty="0"/>
          </a:p>
        </p:txBody>
      </p:sp>
      <p:sp>
        <p:nvSpPr>
          <p:cNvPr id="3" name="Footer Placeholder 2">
            <a:extLst>
              <a:ext uri="{FF2B5EF4-FFF2-40B4-BE49-F238E27FC236}">
                <a16:creationId xmlns:a16="http://schemas.microsoft.com/office/drawing/2014/main" id="{01E25420-6B5F-404A-8C7B-1F7773C5C58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144B2BB1-2A98-4505-941A-D8D6FCE23159}"/>
              </a:ext>
            </a:extLst>
          </p:cNvPr>
          <p:cNvSpPr>
            <a:spLocks noGrp="1"/>
          </p:cNvSpPr>
          <p:nvPr>
            <p:ph type="sldNum" sz="quarter" idx="12"/>
          </p:nvPr>
        </p:nvSpPr>
        <p:spPr/>
        <p:txBody>
          <a:bodyPr/>
          <a:lstStyle/>
          <a:p>
            <a:fld id="{1415F39F-507E-42B1-89DB-673851740192}" type="slidenum">
              <a:rPr lang="en-IN" smtClean="0"/>
              <a:t>‹#›</a:t>
            </a:fld>
            <a:endParaRPr lang="en-IN" dirty="0"/>
          </a:p>
        </p:txBody>
      </p:sp>
    </p:spTree>
    <p:extLst>
      <p:ext uri="{BB962C8B-B14F-4D97-AF65-F5344CB8AC3E}">
        <p14:creationId xmlns:p14="http://schemas.microsoft.com/office/powerpoint/2010/main" val="2580468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22B1-A22D-4DC5-B4B5-5312D6673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5A8CFC-8F38-423A-B003-9F7AA206EA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8EB078-875A-484F-856D-41522C16B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107B8A-8274-486C-BBC8-F21BF04B85D8}"/>
              </a:ext>
            </a:extLst>
          </p:cNvPr>
          <p:cNvSpPr>
            <a:spLocks noGrp="1"/>
          </p:cNvSpPr>
          <p:nvPr>
            <p:ph type="dt" sz="half" idx="10"/>
          </p:nvPr>
        </p:nvSpPr>
        <p:spPr/>
        <p:txBody>
          <a:bodyPr/>
          <a:lstStyle/>
          <a:p>
            <a:fld id="{7E5F85E9-BEC6-4A00-B53E-DA38C6655848}" type="datetimeFigureOut">
              <a:rPr lang="en-IN" smtClean="0"/>
              <a:t>10-08-2025</a:t>
            </a:fld>
            <a:endParaRPr lang="en-IN" dirty="0"/>
          </a:p>
        </p:txBody>
      </p:sp>
      <p:sp>
        <p:nvSpPr>
          <p:cNvPr id="6" name="Footer Placeholder 5">
            <a:extLst>
              <a:ext uri="{FF2B5EF4-FFF2-40B4-BE49-F238E27FC236}">
                <a16:creationId xmlns:a16="http://schemas.microsoft.com/office/drawing/2014/main" id="{8F029886-390F-4ABA-8B32-EB5AD57A98D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9BE6C38-0BF1-4DFA-914A-40816E295D6F}"/>
              </a:ext>
            </a:extLst>
          </p:cNvPr>
          <p:cNvSpPr>
            <a:spLocks noGrp="1"/>
          </p:cNvSpPr>
          <p:nvPr>
            <p:ph type="sldNum" sz="quarter" idx="12"/>
          </p:nvPr>
        </p:nvSpPr>
        <p:spPr/>
        <p:txBody>
          <a:bodyPr/>
          <a:lstStyle/>
          <a:p>
            <a:fld id="{1415F39F-507E-42B1-89DB-673851740192}" type="slidenum">
              <a:rPr lang="en-IN" smtClean="0"/>
              <a:t>‹#›</a:t>
            </a:fld>
            <a:endParaRPr lang="en-IN" dirty="0"/>
          </a:p>
        </p:txBody>
      </p:sp>
    </p:spTree>
    <p:extLst>
      <p:ext uri="{BB962C8B-B14F-4D97-AF65-F5344CB8AC3E}">
        <p14:creationId xmlns:p14="http://schemas.microsoft.com/office/powerpoint/2010/main" val="1769084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173B-4F6C-4B5B-8A6D-16E0E9D58E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8BE0E4-42CB-4813-84D8-E6ACE7ADE5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9B48C0A-C535-4E8A-9678-5E45329E5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AB688B-68D0-493D-A38A-10506DF5F394}"/>
              </a:ext>
            </a:extLst>
          </p:cNvPr>
          <p:cNvSpPr>
            <a:spLocks noGrp="1"/>
          </p:cNvSpPr>
          <p:nvPr>
            <p:ph type="dt" sz="half" idx="10"/>
          </p:nvPr>
        </p:nvSpPr>
        <p:spPr/>
        <p:txBody>
          <a:bodyPr/>
          <a:lstStyle/>
          <a:p>
            <a:fld id="{7E5F85E9-BEC6-4A00-B53E-DA38C6655848}" type="datetimeFigureOut">
              <a:rPr lang="en-IN" smtClean="0"/>
              <a:t>10-08-2025</a:t>
            </a:fld>
            <a:endParaRPr lang="en-IN" dirty="0"/>
          </a:p>
        </p:txBody>
      </p:sp>
      <p:sp>
        <p:nvSpPr>
          <p:cNvPr id="6" name="Footer Placeholder 5">
            <a:extLst>
              <a:ext uri="{FF2B5EF4-FFF2-40B4-BE49-F238E27FC236}">
                <a16:creationId xmlns:a16="http://schemas.microsoft.com/office/drawing/2014/main" id="{9ADAA9FE-0869-401D-BD31-511603F620A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B366E7B-C606-4C83-949F-84256D7973FA}"/>
              </a:ext>
            </a:extLst>
          </p:cNvPr>
          <p:cNvSpPr>
            <a:spLocks noGrp="1"/>
          </p:cNvSpPr>
          <p:nvPr>
            <p:ph type="sldNum" sz="quarter" idx="12"/>
          </p:nvPr>
        </p:nvSpPr>
        <p:spPr/>
        <p:txBody>
          <a:bodyPr/>
          <a:lstStyle/>
          <a:p>
            <a:fld id="{1415F39F-507E-42B1-89DB-673851740192}" type="slidenum">
              <a:rPr lang="en-IN" smtClean="0"/>
              <a:t>‹#›</a:t>
            </a:fld>
            <a:endParaRPr lang="en-IN" dirty="0"/>
          </a:p>
        </p:txBody>
      </p:sp>
    </p:spTree>
    <p:extLst>
      <p:ext uri="{BB962C8B-B14F-4D97-AF65-F5344CB8AC3E}">
        <p14:creationId xmlns:p14="http://schemas.microsoft.com/office/powerpoint/2010/main" val="25648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4913C5-A0E3-40AE-9CE8-466752E3B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BA6113-1121-42A4-B6AE-AF5202E162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BC0ACC-6B8F-44F7-A102-38C0B616B3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F85E9-BEC6-4A00-B53E-DA38C6655848}" type="datetimeFigureOut">
              <a:rPr lang="en-IN" smtClean="0"/>
              <a:t>10-08-2025</a:t>
            </a:fld>
            <a:endParaRPr lang="en-IN" dirty="0"/>
          </a:p>
        </p:txBody>
      </p:sp>
      <p:sp>
        <p:nvSpPr>
          <p:cNvPr id="5" name="Footer Placeholder 4">
            <a:extLst>
              <a:ext uri="{FF2B5EF4-FFF2-40B4-BE49-F238E27FC236}">
                <a16:creationId xmlns:a16="http://schemas.microsoft.com/office/drawing/2014/main" id="{4566BBF5-8D18-4BA1-9DA7-59E36F6AF3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9C224BF7-7532-405F-8F21-236F23F0AD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5F39F-507E-42B1-89DB-673851740192}" type="slidenum">
              <a:rPr lang="en-IN" smtClean="0"/>
              <a:t>‹#›</a:t>
            </a:fld>
            <a:endParaRPr lang="en-IN" dirty="0"/>
          </a:p>
        </p:txBody>
      </p:sp>
    </p:spTree>
    <p:extLst>
      <p:ext uri="{BB962C8B-B14F-4D97-AF65-F5344CB8AC3E}">
        <p14:creationId xmlns:p14="http://schemas.microsoft.com/office/powerpoint/2010/main" val="2780253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company/classroom-tech/" TargetMode="External"/><Relationship Id="rId7" Type="http://schemas.openxmlformats.org/officeDocument/2006/relationships/image" Target="../media/image11.png"/><Relationship Id="rId2" Type="http://schemas.openxmlformats.org/officeDocument/2006/relationships/hyperlink" Target="https://classroomtech.in"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linkit Logo PNG Vector (SVG) Free Download">
            <a:extLst>
              <a:ext uri="{FF2B5EF4-FFF2-40B4-BE49-F238E27FC236}">
                <a16:creationId xmlns:a16="http://schemas.microsoft.com/office/drawing/2014/main" id="{95AA470B-2A69-4792-A629-4C052C11D7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 name="AutoShape 4" descr="Blinkit Logo PNG Vector (SVG) Free Download">
            <a:extLst>
              <a:ext uri="{FF2B5EF4-FFF2-40B4-BE49-F238E27FC236}">
                <a16:creationId xmlns:a16="http://schemas.microsoft.com/office/drawing/2014/main" id="{F7343D8B-52ED-4C77-8AA5-DFC19166440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7" name="Picture 6">
            <a:extLst>
              <a:ext uri="{FF2B5EF4-FFF2-40B4-BE49-F238E27FC236}">
                <a16:creationId xmlns:a16="http://schemas.microsoft.com/office/drawing/2014/main" id="{E0C4B967-9886-40CA-9B67-832855A6B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1" y="417037"/>
            <a:ext cx="2291631" cy="1754326"/>
          </a:xfrm>
          <a:prstGeom prst="rect">
            <a:avLst/>
          </a:prstGeom>
        </p:spPr>
      </p:pic>
      <p:pic>
        <p:nvPicPr>
          <p:cNvPr id="9" name="Picture 8">
            <a:extLst>
              <a:ext uri="{FF2B5EF4-FFF2-40B4-BE49-F238E27FC236}">
                <a16:creationId xmlns:a16="http://schemas.microsoft.com/office/drawing/2014/main" id="{EFF34F17-731D-44C3-9341-612ED0AE34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894" y="2183904"/>
            <a:ext cx="1837083" cy="673921"/>
          </a:xfrm>
          <a:prstGeom prst="rect">
            <a:avLst/>
          </a:prstGeom>
        </p:spPr>
      </p:pic>
      <p:sp>
        <p:nvSpPr>
          <p:cNvPr id="10" name="TextBox 9">
            <a:extLst>
              <a:ext uri="{FF2B5EF4-FFF2-40B4-BE49-F238E27FC236}">
                <a16:creationId xmlns:a16="http://schemas.microsoft.com/office/drawing/2014/main" id="{3CE57675-2DD4-4A03-A1C2-8E47D689A1FF}"/>
              </a:ext>
            </a:extLst>
          </p:cNvPr>
          <p:cNvSpPr txBox="1"/>
          <p:nvPr/>
        </p:nvSpPr>
        <p:spPr>
          <a:xfrm>
            <a:off x="678842" y="3027453"/>
            <a:ext cx="4620039" cy="1754326"/>
          </a:xfrm>
          <a:prstGeom prst="rect">
            <a:avLst/>
          </a:prstGeom>
          <a:noFill/>
        </p:spPr>
        <p:txBody>
          <a:bodyPr wrap="square" rtlCol="0">
            <a:spAutoFit/>
          </a:bodyPr>
          <a:lstStyle/>
          <a:p>
            <a:r>
              <a:rPr lang="en-US" sz="5400" b="1" dirty="0"/>
              <a:t>Blinkit Sales Data Analysis</a:t>
            </a:r>
            <a:endParaRPr lang="en-IN" sz="5400" b="1" dirty="0"/>
          </a:p>
        </p:txBody>
      </p:sp>
      <p:sp>
        <p:nvSpPr>
          <p:cNvPr id="11" name="TextBox 10">
            <a:extLst>
              <a:ext uri="{FF2B5EF4-FFF2-40B4-BE49-F238E27FC236}">
                <a16:creationId xmlns:a16="http://schemas.microsoft.com/office/drawing/2014/main" id="{C9E4709A-97B3-448D-9268-B9924B06BC12}"/>
              </a:ext>
            </a:extLst>
          </p:cNvPr>
          <p:cNvSpPr txBox="1"/>
          <p:nvPr/>
        </p:nvSpPr>
        <p:spPr>
          <a:xfrm>
            <a:off x="769621" y="4678481"/>
            <a:ext cx="4388456" cy="461665"/>
          </a:xfrm>
          <a:prstGeom prst="rect">
            <a:avLst/>
          </a:prstGeom>
          <a:noFill/>
        </p:spPr>
        <p:txBody>
          <a:bodyPr wrap="square" rtlCol="0">
            <a:spAutoFit/>
          </a:bodyPr>
          <a:lstStyle/>
          <a:p>
            <a:r>
              <a:rPr lang="en-US" sz="2400" dirty="0">
                <a:latin typeface="Arial Narrow" panose="020B0606020202030204" pitchFamily="34" charset="0"/>
              </a:rPr>
              <a:t>A PowerBI Dashboard Report </a:t>
            </a:r>
            <a:endParaRPr lang="en-IN" sz="2400" dirty="0">
              <a:latin typeface="Arial Narrow" panose="020B0606020202030204" pitchFamily="34" charset="0"/>
            </a:endParaRPr>
          </a:p>
        </p:txBody>
      </p:sp>
      <p:sp>
        <p:nvSpPr>
          <p:cNvPr id="44" name="Freeform: Shape 43">
            <a:extLst>
              <a:ext uri="{FF2B5EF4-FFF2-40B4-BE49-F238E27FC236}">
                <a16:creationId xmlns:a16="http://schemas.microsoft.com/office/drawing/2014/main" id="{860955D0-54DA-45CC-B94D-7DDA34353963}"/>
              </a:ext>
            </a:extLst>
          </p:cNvPr>
          <p:cNvSpPr/>
          <p:nvPr/>
        </p:nvSpPr>
        <p:spPr>
          <a:xfrm>
            <a:off x="5311563" y="-12983"/>
            <a:ext cx="6893119" cy="6883965"/>
          </a:xfrm>
          <a:custGeom>
            <a:avLst/>
            <a:gdLst>
              <a:gd name="connsiteX0" fmla="*/ 3494037 w 5144457"/>
              <a:gd name="connsiteY0" fmla="*/ 0 h 6883965"/>
              <a:gd name="connsiteX1" fmla="*/ 4729240 w 5144457"/>
              <a:gd name="connsiteY1" fmla="*/ 0 h 6883965"/>
              <a:gd name="connsiteX2" fmla="*/ 4729240 w 5144457"/>
              <a:gd name="connsiteY2" fmla="*/ 25965 h 6883965"/>
              <a:gd name="connsiteX3" fmla="*/ 5144457 w 5144457"/>
              <a:gd name="connsiteY3" fmla="*/ 25965 h 6883965"/>
              <a:gd name="connsiteX4" fmla="*/ 5139743 w 5144457"/>
              <a:gd name="connsiteY4" fmla="*/ 6883965 h 6883965"/>
              <a:gd name="connsiteX5" fmla="*/ 3403359 w 5144457"/>
              <a:gd name="connsiteY5" fmla="*/ 6883965 h 6883965"/>
              <a:gd name="connsiteX6" fmla="*/ 0 w 5144457"/>
              <a:gd name="connsiteY6" fmla="*/ 3572177 h 6883965"/>
              <a:gd name="connsiteX7" fmla="*/ 3494037 w 5144457"/>
              <a:gd name="connsiteY7" fmla="*/ 0 h 6883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44457" h="6883965">
                <a:moveTo>
                  <a:pt x="3494037" y="0"/>
                </a:moveTo>
                <a:lnTo>
                  <a:pt x="4729240" y="0"/>
                </a:lnTo>
                <a:lnTo>
                  <a:pt x="4729240" y="25965"/>
                </a:lnTo>
                <a:lnTo>
                  <a:pt x="5144457" y="25965"/>
                </a:lnTo>
                <a:lnTo>
                  <a:pt x="5139743" y="6883965"/>
                </a:lnTo>
                <a:lnTo>
                  <a:pt x="3403359" y="6883965"/>
                </a:lnTo>
                <a:lnTo>
                  <a:pt x="0" y="3572177"/>
                </a:lnTo>
                <a:lnTo>
                  <a:pt x="3494037" y="0"/>
                </a:lnTo>
                <a:close/>
              </a:path>
            </a:pathLst>
          </a:custGeom>
          <a:solidFill>
            <a:srgbClr val="FAD03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2" name="TextBox 11">
            <a:extLst>
              <a:ext uri="{FF2B5EF4-FFF2-40B4-BE49-F238E27FC236}">
                <a16:creationId xmlns:a16="http://schemas.microsoft.com/office/drawing/2014/main" id="{350E0EAE-EBAF-42F5-B480-468906B0D946}"/>
              </a:ext>
            </a:extLst>
          </p:cNvPr>
          <p:cNvSpPr txBox="1"/>
          <p:nvPr/>
        </p:nvSpPr>
        <p:spPr>
          <a:xfrm>
            <a:off x="769621" y="5384828"/>
            <a:ext cx="6096000" cy="677108"/>
          </a:xfrm>
          <a:prstGeom prst="rect">
            <a:avLst/>
          </a:prstGeom>
          <a:noFill/>
        </p:spPr>
        <p:txBody>
          <a:bodyPr wrap="square">
            <a:spAutoFit/>
          </a:bodyPr>
          <a:lstStyle/>
          <a:p>
            <a:r>
              <a:rPr lang="en-US" sz="2000" b="1" dirty="0">
                <a:latin typeface="Arial Narrow" panose="020B0606020202030204" pitchFamily="34" charset="0"/>
              </a:rPr>
              <a:t>Presented By:</a:t>
            </a:r>
          </a:p>
          <a:p>
            <a:r>
              <a:rPr lang="en-US" dirty="0">
                <a:latin typeface="Arial" panose="020B0604020202020204" pitchFamily="34" charset="0"/>
                <a:cs typeface="Arial" panose="020B0604020202020204" pitchFamily="34" charset="0"/>
              </a:rPr>
              <a:t>AYUSHEE SHAW</a:t>
            </a:r>
            <a:endParaRPr lang="en-IN" sz="18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17DCF944-6728-4DD7-8F9E-FA537FE79A85}"/>
              </a:ext>
            </a:extLst>
          </p:cNvPr>
          <p:cNvPicPr>
            <a:picLocks noChangeAspect="1"/>
          </p:cNvPicPr>
          <p:nvPr/>
        </p:nvPicPr>
        <p:blipFill>
          <a:blip r:embed="rId4"/>
          <a:stretch>
            <a:fillRect/>
          </a:stretch>
        </p:blipFill>
        <p:spPr>
          <a:xfrm>
            <a:off x="8745439" y="1444389"/>
            <a:ext cx="2972215" cy="1076475"/>
          </a:xfrm>
          <a:prstGeom prst="rect">
            <a:avLst/>
          </a:prstGeom>
        </p:spPr>
      </p:pic>
      <p:pic>
        <p:nvPicPr>
          <p:cNvPr id="13" name="Picture 12">
            <a:extLst>
              <a:ext uri="{FF2B5EF4-FFF2-40B4-BE49-F238E27FC236}">
                <a16:creationId xmlns:a16="http://schemas.microsoft.com/office/drawing/2014/main" id="{1CAFB1E0-AC1B-49AF-A5DD-29604E92E15B}"/>
              </a:ext>
            </a:extLst>
          </p:cNvPr>
          <p:cNvPicPr>
            <a:picLocks noChangeAspect="1"/>
          </p:cNvPicPr>
          <p:nvPr/>
        </p:nvPicPr>
        <p:blipFill>
          <a:blip r:embed="rId5"/>
          <a:stretch>
            <a:fillRect/>
          </a:stretch>
        </p:blipFill>
        <p:spPr>
          <a:xfrm>
            <a:off x="8373912" y="2649404"/>
            <a:ext cx="371527" cy="362001"/>
          </a:xfrm>
          <a:prstGeom prst="rect">
            <a:avLst/>
          </a:prstGeom>
        </p:spPr>
      </p:pic>
      <p:sp>
        <p:nvSpPr>
          <p:cNvPr id="14" name="TextBox 13">
            <a:extLst>
              <a:ext uri="{FF2B5EF4-FFF2-40B4-BE49-F238E27FC236}">
                <a16:creationId xmlns:a16="http://schemas.microsoft.com/office/drawing/2014/main" id="{50C13CD4-9DE3-4F2C-B7D0-6B9EACFA2A9E}"/>
              </a:ext>
            </a:extLst>
          </p:cNvPr>
          <p:cNvSpPr txBox="1"/>
          <p:nvPr/>
        </p:nvSpPr>
        <p:spPr>
          <a:xfrm>
            <a:off x="8745439" y="2612256"/>
            <a:ext cx="1423617" cy="369332"/>
          </a:xfrm>
          <a:prstGeom prst="rect">
            <a:avLst/>
          </a:prstGeom>
          <a:noFill/>
        </p:spPr>
        <p:txBody>
          <a:bodyPr wrap="square" rtlCol="0">
            <a:spAutoFit/>
          </a:bodyPr>
          <a:lstStyle/>
          <a:p>
            <a:r>
              <a:rPr lang="en-US" b="1" dirty="0"/>
              <a:t>8981838547</a:t>
            </a:r>
            <a:endParaRPr lang="en-IN" b="1" dirty="0"/>
          </a:p>
        </p:txBody>
      </p:sp>
      <p:pic>
        <p:nvPicPr>
          <p:cNvPr id="16" name="Picture 15">
            <a:extLst>
              <a:ext uri="{FF2B5EF4-FFF2-40B4-BE49-F238E27FC236}">
                <a16:creationId xmlns:a16="http://schemas.microsoft.com/office/drawing/2014/main" id="{A80A3A3F-B246-404A-AB7F-8608EDA7F38B}"/>
              </a:ext>
            </a:extLst>
          </p:cNvPr>
          <p:cNvPicPr>
            <a:picLocks noChangeAspect="1"/>
          </p:cNvPicPr>
          <p:nvPr/>
        </p:nvPicPr>
        <p:blipFill>
          <a:blip r:embed="rId6"/>
          <a:stretch>
            <a:fillRect/>
          </a:stretch>
        </p:blipFill>
        <p:spPr>
          <a:xfrm>
            <a:off x="8316422" y="3027453"/>
            <a:ext cx="466790" cy="342948"/>
          </a:xfrm>
          <a:prstGeom prst="rect">
            <a:avLst/>
          </a:prstGeom>
        </p:spPr>
      </p:pic>
      <p:sp>
        <p:nvSpPr>
          <p:cNvPr id="17" name="TextBox 16">
            <a:extLst>
              <a:ext uri="{FF2B5EF4-FFF2-40B4-BE49-F238E27FC236}">
                <a16:creationId xmlns:a16="http://schemas.microsoft.com/office/drawing/2014/main" id="{73F74C57-B1F1-4E7A-8327-9B63A0C6F4EE}"/>
              </a:ext>
            </a:extLst>
          </p:cNvPr>
          <p:cNvSpPr txBox="1"/>
          <p:nvPr/>
        </p:nvSpPr>
        <p:spPr>
          <a:xfrm>
            <a:off x="8776211" y="3000949"/>
            <a:ext cx="2941443"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https://classroomtech.in</a:t>
            </a:r>
            <a:endParaRPr lang="en-IN" b="1" dirty="0">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5FF763CC-89B2-4D64-B190-5C01DE7633DF}"/>
              </a:ext>
            </a:extLst>
          </p:cNvPr>
          <p:cNvPicPr>
            <a:picLocks noChangeAspect="1"/>
          </p:cNvPicPr>
          <p:nvPr/>
        </p:nvPicPr>
        <p:blipFill>
          <a:blip r:embed="rId7"/>
          <a:stretch>
            <a:fillRect/>
          </a:stretch>
        </p:blipFill>
        <p:spPr>
          <a:xfrm>
            <a:off x="8373912" y="3615470"/>
            <a:ext cx="438211" cy="362766"/>
          </a:xfrm>
          <a:prstGeom prst="rect">
            <a:avLst/>
          </a:prstGeom>
        </p:spPr>
      </p:pic>
      <p:sp>
        <p:nvSpPr>
          <p:cNvPr id="20" name="TextBox 19">
            <a:extLst>
              <a:ext uri="{FF2B5EF4-FFF2-40B4-BE49-F238E27FC236}">
                <a16:creationId xmlns:a16="http://schemas.microsoft.com/office/drawing/2014/main" id="{C8C8F294-27BB-4EA4-AC1F-1287AF41570F}"/>
              </a:ext>
            </a:extLst>
          </p:cNvPr>
          <p:cNvSpPr txBox="1"/>
          <p:nvPr/>
        </p:nvSpPr>
        <p:spPr>
          <a:xfrm>
            <a:off x="8812123" y="3428999"/>
            <a:ext cx="2905531" cy="646331"/>
          </a:xfrm>
          <a:prstGeom prst="rect">
            <a:avLst/>
          </a:prstGeom>
          <a:noFill/>
        </p:spPr>
        <p:txBody>
          <a:bodyPr wrap="square" rtlCol="0">
            <a:spAutoFit/>
          </a:bodyPr>
          <a:lstStyle/>
          <a:p>
            <a:r>
              <a:rPr lang="en-IN" b="1" dirty="0"/>
              <a:t>https://www.linkedin.com/in/satyaki-das-25593714a/</a:t>
            </a:r>
          </a:p>
        </p:txBody>
      </p:sp>
      <p:pic>
        <p:nvPicPr>
          <p:cNvPr id="22" name="Picture 21">
            <a:extLst>
              <a:ext uri="{FF2B5EF4-FFF2-40B4-BE49-F238E27FC236}">
                <a16:creationId xmlns:a16="http://schemas.microsoft.com/office/drawing/2014/main" id="{F45A7FA7-6AAC-48B8-8031-589FBE4025EA}"/>
              </a:ext>
            </a:extLst>
          </p:cNvPr>
          <p:cNvPicPr>
            <a:picLocks noChangeAspect="1"/>
          </p:cNvPicPr>
          <p:nvPr/>
        </p:nvPicPr>
        <p:blipFill>
          <a:blip r:embed="rId8"/>
          <a:stretch>
            <a:fillRect/>
          </a:stretch>
        </p:blipFill>
        <p:spPr>
          <a:xfrm>
            <a:off x="8394708" y="4170634"/>
            <a:ext cx="382920" cy="362766"/>
          </a:xfrm>
          <a:prstGeom prst="rect">
            <a:avLst/>
          </a:prstGeom>
        </p:spPr>
      </p:pic>
      <p:sp>
        <p:nvSpPr>
          <p:cNvPr id="24" name="TextBox 23">
            <a:extLst>
              <a:ext uri="{FF2B5EF4-FFF2-40B4-BE49-F238E27FC236}">
                <a16:creationId xmlns:a16="http://schemas.microsoft.com/office/drawing/2014/main" id="{54DE5EA0-E630-42C6-8B50-70168A6A41D0}"/>
              </a:ext>
            </a:extLst>
          </p:cNvPr>
          <p:cNvSpPr txBox="1"/>
          <p:nvPr/>
        </p:nvSpPr>
        <p:spPr>
          <a:xfrm>
            <a:off x="8812123" y="4170634"/>
            <a:ext cx="3141053" cy="646331"/>
          </a:xfrm>
          <a:prstGeom prst="rect">
            <a:avLst/>
          </a:prstGeom>
          <a:noFill/>
        </p:spPr>
        <p:txBody>
          <a:bodyPr wrap="square" rtlCol="0">
            <a:spAutoFit/>
          </a:bodyPr>
          <a:lstStyle/>
          <a:p>
            <a:r>
              <a:rPr lang="en-US" b="1" dirty="0"/>
              <a:t>3 Months </a:t>
            </a:r>
          </a:p>
          <a:p>
            <a:r>
              <a:rPr lang="en-US" b="1" dirty="0"/>
              <a:t>1</a:t>
            </a:r>
            <a:r>
              <a:rPr lang="en-US" b="1" baseline="30000" dirty="0"/>
              <a:t>st</a:t>
            </a:r>
            <a:r>
              <a:rPr lang="en-US" b="1" dirty="0"/>
              <a:t>  April  2025– 30</a:t>
            </a:r>
            <a:r>
              <a:rPr lang="en-US" b="1" baseline="30000" dirty="0"/>
              <a:t>th</a:t>
            </a:r>
            <a:r>
              <a:rPr lang="en-US" b="1" dirty="0"/>
              <a:t> June 2025</a:t>
            </a:r>
            <a:endParaRPr lang="en-IN" b="1" dirty="0"/>
          </a:p>
        </p:txBody>
      </p:sp>
    </p:spTree>
    <p:extLst>
      <p:ext uri="{BB962C8B-B14F-4D97-AF65-F5344CB8AC3E}">
        <p14:creationId xmlns:p14="http://schemas.microsoft.com/office/powerpoint/2010/main" val="2668602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DED73A54-B025-45AC-AF75-E89D82F237BC}"/>
              </a:ext>
            </a:extLst>
          </p:cNvPr>
          <p:cNvSpPr/>
          <p:nvPr/>
        </p:nvSpPr>
        <p:spPr>
          <a:xfrm>
            <a:off x="132521" y="149087"/>
            <a:ext cx="1749287" cy="6559826"/>
          </a:xfrm>
          <a:prstGeom prst="round2SameRect">
            <a:avLst>
              <a:gd name="adj1" fmla="val 29546"/>
              <a:gd name="adj2" fmla="val 2424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6E2B9BD7-C834-467C-9C88-3F07151BD179}"/>
              </a:ext>
            </a:extLst>
          </p:cNvPr>
          <p:cNvSpPr txBox="1"/>
          <p:nvPr/>
        </p:nvSpPr>
        <p:spPr>
          <a:xfrm>
            <a:off x="251791" y="715617"/>
            <a:ext cx="1470992" cy="723275"/>
          </a:xfrm>
          <a:prstGeom prst="rect">
            <a:avLst/>
          </a:prstGeom>
          <a:noFill/>
        </p:spPr>
        <p:txBody>
          <a:bodyPr wrap="square" rtlCol="0">
            <a:spAutoFit/>
          </a:bodyPr>
          <a:lstStyle/>
          <a:p>
            <a:r>
              <a:rPr lang="en-IN" sz="3200" b="0" i="0" dirty="0">
                <a:solidFill>
                  <a:srgbClr val="252423"/>
                </a:solidFill>
                <a:effectLst/>
                <a:latin typeface="Segoe UI Bold" panose="020B0802040204020203" pitchFamily="34" charset="0"/>
              </a:rPr>
              <a:t>blink</a:t>
            </a:r>
            <a:r>
              <a:rPr lang="en-IN" sz="3200" b="0" i="0" dirty="0">
                <a:solidFill>
                  <a:srgbClr val="359100"/>
                </a:solidFill>
                <a:effectLst/>
                <a:latin typeface="Segoe UI Bold" panose="020B0802040204020203" pitchFamily="34" charset="0"/>
              </a:rPr>
              <a:t>it</a:t>
            </a:r>
            <a:endParaRPr lang="en-IN" dirty="0"/>
          </a:p>
          <a:p>
            <a:r>
              <a:rPr lang="en-IN" sz="900" b="1" i="0" dirty="0">
                <a:solidFill>
                  <a:srgbClr val="252423"/>
                </a:solidFill>
                <a:effectLst/>
                <a:latin typeface="Segoe UI" panose="020B0502040204020203" pitchFamily="34" charset="0"/>
              </a:rPr>
              <a:t>India's Last Minute App</a:t>
            </a:r>
            <a:endParaRPr lang="en-IN" sz="900" dirty="0"/>
          </a:p>
        </p:txBody>
      </p:sp>
      <p:pic>
        <p:nvPicPr>
          <p:cNvPr id="6" name="Picture 5">
            <a:extLst>
              <a:ext uri="{FF2B5EF4-FFF2-40B4-BE49-F238E27FC236}">
                <a16:creationId xmlns:a16="http://schemas.microsoft.com/office/drawing/2014/main" id="{8220331B-79CD-4DEA-95DC-E6D81797F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3" y="3027201"/>
            <a:ext cx="675806" cy="675806"/>
          </a:xfrm>
          <a:prstGeom prst="rect">
            <a:avLst/>
          </a:prstGeom>
        </p:spPr>
      </p:pic>
      <p:pic>
        <p:nvPicPr>
          <p:cNvPr id="7" name="Picture 6">
            <a:extLst>
              <a:ext uri="{FF2B5EF4-FFF2-40B4-BE49-F238E27FC236}">
                <a16:creationId xmlns:a16="http://schemas.microsoft.com/office/drawing/2014/main" id="{D1AB9CF0-D437-4B8F-A7CC-C7E04BF2D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1" y="3830799"/>
            <a:ext cx="848241" cy="848241"/>
          </a:xfrm>
          <a:prstGeom prst="rect">
            <a:avLst/>
          </a:prstGeom>
        </p:spPr>
      </p:pic>
      <p:pic>
        <p:nvPicPr>
          <p:cNvPr id="8" name="Picture 7">
            <a:extLst>
              <a:ext uri="{FF2B5EF4-FFF2-40B4-BE49-F238E27FC236}">
                <a16:creationId xmlns:a16="http://schemas.microsoft.com/office/drawing/2014/main" id="{528F3C2C-EAE7-4098-8E48-8FBD61C2ED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 y="4806832"/>
            <a:ext cx="848242" cy="848242"/>
          </a:xfrm>
          <a:prstGeom prst="rect">
            <a:avLst/>
          </a:prstGeom>
        </p:spPr>
      </p:pic>
      <p:pic>
        <p:nvPicPr>
          <p:cNvPr id="3" name="Picture 2">
            <a:extLst>
              <a:ext uri="{FF2B5EF4-FFF2-40B4-BE49-F238E27FC236}">
                <a16:creationId xmlns:a16="http://schemas.microsoft.com/office/drawing/2014/main" id="{B698C1E9-8C73-4FA6-BC9F-2CD08F90D258}"/>
              </a:ext>
            </a:extLst>
          </p:cNvPr>
          <p:cNvPicPr>
            <a:picLocks noChangeAspect="1"/>
          </p:cNvPicPr>
          <p:nvPr/>
        </p:nvPicPr>
        <p:blipFill>
          <a:blip r:embed="rId5"/>
          <a:stretch>
            <a:fillRect/>
          </a:stretch>
        </p:blipFill>
        <p:spPr>
          <a:xfrm>
            <a:off x="2256889" y="2612270"/>
            <a:ext cx="3839111" cy="2030386"/>
          </a:xfrm>
          <a:prstGeom prst="rect">
            <a:avLst/>
          </a:prstGeom>
        </p:spPr>
      </p:pic>
      <p:sp>
        <p:nvSpPr>
          <p:cNvPr id="9" name="TextBox 8">
            <a:extLst>
              <a:ext uri="{FF2B5EF4-FFF2-40B4-BE49-F238E27FC236}">
                <a16:creationId xmlns:a16="http://schemas.microsoft.com/office/drawing/2014/main" id="{341EF479-4482-481E-B25C-249E2056DB66}"/>
              </a:ext>
            </a:extLst>
          </p:cNvPr>
          <p:cNvSpPr txBox="1"/>
          <p:nvPr/>
        </p:nvSpPr>
        <p:spPr>
          <a:xfrm>
            <a:off x="2256889" y="1048592"/>
            <a:ext cx="6096000" cy="390300"/>
          </a:xfrm>
          <a:prstGeom prst="rect">
            <a:avLst/>
          </a:prstGeom>
          <a:noFill/>
        </p:spPr>
        <p:txBody>
          <a:bodyPr wrap="square">
            <a:spAutoFit/>
          </a:bodyPr>
          <a:lstStyle/>
          <a:p>
            <a:pPr marL="0" lvl="0" indent="0" algn="l" rtl="0">
              <a:lnSpc>
                <a:spcPct val="115000"/>
              </a:lnSpc>
              <a:spcBef>
                <a:spcPts val="1200"/>
              </a:spcBef>
              <a:spcAft>
                <a:spcPts val="1200"/>
              </a:spcAft>
              <a:buClr>
                <a:schemeClr val="dk1"/>
              </a:buClr>
              <a:buSzPts val="1100"/>
              <a:buFont typeface="Arial"/>
              <a:buNone/>
            </a:pPr>
            <a:r>
              <a:rPr lang="en-US" sz="1800" b="1" dirty="0">
                <a:solidFill>
                  <a:schemeClr val="dk1"/>
                </a:solidFill>
              </a:rPr>
              <a:t>Campaign Table</a:t>
            </a:r>
            <a:endParaRPr lang="en-US" sz="1800" dirty="0"/>
          </a:p>
        </p:txBody>
      </p:sp>
      <p:sp>
        <p:nvSpPr>
          <p:cNvPr id="11" name="TextBox 10">
            <a:extLst>
              <a:ext uri="{FF2B5EF4-FFF2-40B4-BE49-F238E27FC236}">
                <a16:creationId xmlns:a16="http://schemas.microsoft.com/office/drawing/2014/main" id="{5FD4583E-8278-47DF-8451-016CCE23E095}"/>
              </a:ext>
            </a:extLst>
          </p:cNvPr>
          <p:cNvSpPr txBox="1"/>
          <p:nvPr/>
        </p:nvSpPr>
        <p:spPr>
          <a:xfrm>
            <a:off x="6562486" y="2047362"/>
            <a:ext cx="5046471" cy="3566874"/>
          </a:xfrm>
          <a:prstGeom prst="rect">
            <a:avLst/>
          </a:prstGeom>
          <a:noFill/>
        </p:spPr>
        <p:txBody>
          <a:bodyPr wrap="square">
            <a:spAutoFit/>
          </a:bodyPr>
          <a:lstStyle/>
          <a:p>
            <a:pPr marL="0" lvl="0" indent="0" algn="l" rtl="0">
              <a:lnSpc>
                <a:spcPct val="115000"/>
              </a:lnSpc>
              <a:spcBef>
                <a:spcPts val="1200"/>
              </a:spcBef>
              <a:spcAft>
                <a:spcPts val="0"/>
              </a:spcAft>
              <a:buNone/>
            </a:pPr>
            <a:r>
              <a:rPr lang="en-US" sz="1800" b="1" dirty="0">
                <a:solidFill>
                  <a:schemeClr val="dk1"/>
                </a:solidFill>
              </a:rPr>
              <a:t>Purpose:</a:t>
            </a:r>
            <a:br>
              <a:rPr lang="en-US" sz="1800" b="1" dirty="0">
                <a:solidFill>
                  <a:schemeClr val="dk1"/>
                </a:solidFill>
              </a:rPr>
            </a:br>
            <a:r>
              <a:rPr lang="en-US" sz="1800" dirty="0">
                <a:solidFill>
                  <a:schemeClr val="dk1"/>
                </a:solidFill>
              </a:rPr>
              <a:t>To list and compare individual marketing campaigns by spend and revenue.</a:t>
            </a:r>
          </a:p>
          <a:p>
            <a:pPr marL="0" lvl="0" indent="0" algn="l" rtl="0">
              <a:lnSpc>
                <a:spcPct val="115000"/>
              </a:lnSpc>
              <a:spcBef>
                <a:spcPts val="1200"/>
              </a:spcBef>
              <a:spcAft>
                <a:spcPts val="0"/>
              </a:spcAft>
              <a:buNone/>
            </a:pPr>
            <a:r>
              <a:rPr lang="en-US" sz="1800" b="1" dirty="0">
                <a:solidFill>
                  <a:schemeClr val="dk1"/>
                </a:solidFill>
              </a:rPr>
              <a:t>Insights:</a:t>
            </a:r>
          </a:p>
          <a:p>
            <a:pPr marL="457200" lvl="0" indent="-374650" algn="l" rtl="0">
              <a:lnSpc>
                <a:spcPct val="115000"/>
              </a:lnSpc>
              <a:spcBef>
                <a:spcPts val="1200"/>
              </a:spcBef>
              <a:spcAft>
                <a:spcPts val="0"/>
              </a:spcAft>
              <a:buClr>
                <a:schemeClr val="dk1"/>
              </a:buClr>
              <a:buSzPts val="2300"/>
              <a:buChar char="●"/>
            </a:pPr>
            <a:r>
              <a:rPr lang="en-US" sz="1800" dirty="0">
                <a:solidFill>
                  <a:schemeClr val="dk1"/>
                </a:solidFill>
              </a:rPr>
              <a:t>Shows spend ranges from ~1K to ~5K per campaign.</a:t>
            </a:r>
          </a:p>
          <a:p>
            <a:pPr marL="457200" lvl="0" indent="-374650" algn="l" rtl="0">
              <a:lnSpc>
                <a:spcPct val="115000"/>
              </a:lnSpc>
              <a:spcBef>
                <a:spcPts val="0"/>
              </a:spcBef>
              <a:spcAft>
                <a:spcPts val="0"/>
              </a:spcAft>
              <a:buClr>
                <a:schemeClr val="dk1"/>
              </a:buClr>
              <a:buSzPts val="2300"/>
              <a:buChar char="●"/>
            </a:pPr>
            <a:r>
              <a:rPr lang="en-US" sz="1800" dirty="0">
                <a:solidFill>
                  <a:schemeClr val="dk1"/>
                </a:solidFill>
              </a:rPr>
              <a:t>Revenue generated is higher than spend for most campaigns.</a:t>
            </a:r>
          </a:p>
          <a:p>
            <a:pPr marL="457200" lvl="0" indent="-374650" algn="l" rtl="0">
              <a:lnSpc>
                <a:spcPct val="115000"/>
              </a:lnSpc>
              <a:spcBef>
                <a:spcPts val="0"/>
              </a:spcBef>
              <a:spcAft>
                <a:spcPts val="0"/>
              </a:spcAft>
              <a:buClr>
                <a:schemeClr val="dk1"/>
              </a:buClr>
              <a:buSzPts val="2300"/>
              <a:buChar char="●"/>
            </a:pPr>
            <a:r>
              <a:rPr lang="en-US" sz="1800" dirty="0">
                <a:solidFill>
                  <a:schemeClr val="dk1"/>
                </a:solidFill>
              </a:rPr>
              <a:t>Provides a clear ROI view for each campaign, enabling better budget allocation.</a:t>
            </a:r>
            <a:endParaRPr lang="en-US" sz="1800" b="1" dirty="0">
              <a:solidFill>
                <a:schemeClr val="dk1"/>
              </a:solidFill>
            </a:endParaRPr>
          </a:p>
        </p:txBody>
      </p:sp>
    </p:spTree>
    <p:extLst>
      <p:ext uri="{BB962C8B-B14F-4D97-AF65-F5344CB8AC3E}">
        <p14:creationId xmlns:p14="http://schemas.microsoft.com/office/powerpoint/2010/main" val="2637007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A07E5899-FD55-4126-A4EF-2645AD23BA20}"/>
              </a:ext>
            </a:extLst>
          </p:cNvPr>
          <p:cNvSpPr/>
          <p:nvPr/>
        </p:nvSpPr>
        <p:spPr>
          <a:xfrm>
            <a:off x="132521" y="149087"/>
            <a:ext cx="1749287" cy="6559826"/>
          </a:xfrm>
          <a:prstGeom prst="round2SameRect">
            <a:avLst>
              <a:gd name="adj1" fmla="val 29546"/>
              <a:gd name="adj2" fmla="val 2424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2A8AFA77-5F23-41FD-A00E-E11425364850}"/>
              </a:ext>
            </a:extLst>
          </p:cNvPr>
          <p:cNvSpPr txBox="1"/>
          <p:nvPr/>
        </p:nvSpPr>
        <p:spPr>
          <a:xfrm>
            <a:off x="251791" y="715617"/>
            <a:ext cx="1470992" cy="723275"/>
          </a:xfrm>
          <a:prstGeom prst="rect">
            <a:avLst/>
          </a:prstGeom>
          <a:noFill/>
        </p:spPr>
        <p:txBody>
          <a:bodyPr wrap="square" rtlCol="0">
            <a:spAutoFit/>
          </a:bodyPr>
          <a:lstStyle/>
          <a:p>
            <a:r>
              <a:rPr lang="en-IN" sz="3200" b="0" i="0" dirty="0">
                <a:solidFill>
                  <a:srgbClr val="252423"/>
                </a:solidFill>
                <a:effectLst/>
                <a:latin typeface="Segoe UI Bold" panose="020B0802040204020203" pitchFamily="34" charset="0"/>
              </a:rPr>
              <a:t>blink</a:t>
            </a:r>
            <a:r>
              <a:rPr lang="en-IN" sz="3200" b="0" i="0" dirty="0">
                <a:solidFill>
                  <a:srgbClr val="359100"/>
                </a:solidFill>
                <a:effectLst/>
                <a:latin typeface="Segoe UI Bold" panose="020B0802040204020203" pitchFamily="34" charset="0"/>
              </a:rPr>
              <a:t>it</a:t>
            </a:r>
            <a:endParaRPr lang="en-IN" dirty="0"/>
          </a:p>
          <a:p>
            <a:r>
              <a:rPr lang="en-IN" sz="900" b="1" i="0" dirty="0">
                <a:solidFill>
                  <a:srgbClr val="252423"/>
                </a:solidFill>
                <a:effectLst/>
                <a:latin typeface="Segoe UI" panose="020B0502040204020203" pitchFamily="34" charset="0"/>
              </a:rPr>
              <a:t>India's Last Minute App</a:t>
            </a:r>
            <a:endParaRPr lang="en-IN" sz="900" dirty="0"/>
          </a:p>
        </p:txBody>
      </p:sp>
      <p:pic>
        <p:nvPicPr>
          <p:cNvPr id="6" name="Picture 5">
            <a:extLst>
              <a:ext uri="{FF2B5EF4-FFF2-40B4-BE49-F238E27FC236}">
                <a16:creationId xmlns:a16="http://schemas.microsoft.com/office/drawing/2014/main" id="{E4F0C84B-6471-4442-8902-6E8339D94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3" y="3027201"/>
            <a:ext cx="675806" cy="675806"/>
          </a:xfrm>
          <a:prstGeom prst="rect">
            <a:avLst/>
          </a:prstGeom>
        </p:spPr>
      </p:pic>
      <p:pic>
        <p:nvPicPr>
          <p:cNvPr id="7" name="Picture 6">
            <a:extLst>
              <a:ext uri="{FF2B5EF4-FFF2-40B4-BE49-F238E27FC236}">
                <a16:creationId xmlns:a16="http://schemas.microsoft.com/office/drawing/2014/main" id="{B0971F12-AE60-4001-935D-2CD2C1144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1" y="3830799"/>
            <a:ext cx="848241" cy="848241"/>
          </a:xfrm>
          <a:prstGeom prst="rect">
            <a:avLst/>
          </a:prstGeom>
        </p:spPr>
      </p:pic>
      <p:pic>
        <p:nvPicPr>
          <p:cNvPr id="8" name="Picture 7">
            <a:extLst>
              <a:ext uri="{FF2B5EF4-FFF2-40B4-BE49-F238E27FC236}">
                <a16:creationId xmlns:a16="http://schemas.microsoft.com/office/drawing/2014/main" id="{5EAFBBD3-5596-4E15-97D6-0D004322DD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 y="4806832"/>
            <a:ext cx="848242" cy="848242"/>
          </a:xfrm>
          <a:prstGeom prst="rect">
            <a:avLst/>
          </a:prstGeom>
        </p:spPr>
      </p:pic>
      <p:pic>
        <p:nvPicPr>
          <p:cNvPr id="3" name="Picture 2">
            <a:extLst>
              <a:ext uri="{FF2B5EF4-FFF2-40B4-BE49-F238E27FC236}">
                <a16:creationId xmlns:a16="http://schemas.microsoft.com/office/drawing/2014/main" id="{77BFCF71-63A6-42EA-9928-36D6EF3D1699}"/>
              </a:ext>
            </a:extLst>
          </p:cNvPr>
          <p:cNvPicPr>
            <a:picLocks noChangeAspect="1"/>
          </p:cNvPicPr>
          <p:nvPr/>
        </p:nvPicPr>
        <p:blipFill>
          <a:blip r:embed="rId5"/>
          <a:stretch>
            <a:fillRect/>
          </a:stretch>
        </p:blipFill>
        <p:spPr>
          <a:xfrm>
            <a:off x="2332330" y="2180263"/>
            <a:ext cx="4015461" cy="1693876"/>
          </a:xfrm>
          <a:prstGeom prst="rect">
            <a:avLst/>
          </a:prstGeom>
        </p:spPr>
      </p:pic>
      <p:sp>
        <p:nvSpPr>
          <p:cNvPr id="9" name="TextBox 8">
            <a:extLst>
              <a:ext uri="{FF2B5EF4-FFF2-40B4-BE49-F238E27FC236}">
                <a16:creationId xmlns:a16="http://schemas.microsoft.com/office/drawing/2014/main" id="{D3CE7A99-8F67-48D9-9B17-5317C20F0B66}"/>
              </a:ext>
            </a:extLst>
          </p:cNvPr>
          <p:cNvSpPr txBox="1"/>
          <p:nvPr/>
        </p:nvSpPr>
        <p:spPr>
          <a:xfrm>
            <a:off x="2332330" y="882104"/>
            <a:ext cx="6096000" cy="390300"/>
          </a:xfrm>
          <a:prstGeom prst="rect">
            <a:avLst/>
          </a:prstGeom>
          <a:noFill/>
        </p:spPr>
        <p:txBody>
          <a:bodyPr wrap="square">
            <a:spAutoFit/>
          </a:bodyPr>
          <a:lstStyle/>
          <a:p>
            <a:pPr marL="0" lvl="0" indent="0" algn="l" rtl="0">
              <a:lnSpc>
                <a:spcPct val="115000"/>
              </a:lnSpc>
              <a:spcBef>
                <a:spcPts val="1400"/>
              </a:spcBef>
              <a:spcAft>
                <a:spcPts val="400"/>
              </a:spcAft>
              <a:buNone/>
            </a:pPr>
            <a:r>
              <a:rPr lang="en-US" sz="1800" b="1" dirty="0">
                <a:solidFill>
                  <a:schemeClr val="dk1"/>
                </a:solidFill>
              </a:rPr>
              <a:t> Orders Based on Delivery Status</a:t>
            </a:r>
            <a:endParaRPr lang="en-US" sz="1800" dirty="0"/>
          </a:p>
        </p:txBody>
      </p:sp>
      <p:sp>
        <p:nvSpPr>
          <p:cNvPr id="11" name="TextBox 10">
            <a:extLst>
              <a:ext uri="{FF2B5EF4-FFF2-40B4-BE49-F238E27FC236}">
                <a16:creationId xmlns:a16="http://schemas.microsoft.com/office/drawing/2014/main" id="{2314DB11-BF2F-4925-8240-8B3BDB49C537}"/>
              </a:ext>
            </a:extLst>
          </p:cNvPr>
          <p:cNvSpPr txBox="1"/>
          <p:nvPr/>
        </p:nvSpPr>
        <p:spPr>
          <a:xfrm>
            <a:off x="6539698" y="1272404"/>
            <a:ext cx="5247861" cy="4994957"/>
          </a:xfrm>
          <a:prstGeom prst="rect">
            <a:avLst/>
          </a:prstGeom>
          <a:noFill/>
        </p:spPr>
        <p:txBody>
          <a:bodyPr wrap="square">
            <a:spAutoFit/>
          </a:bodyPr>
          <a:lstStyle/>
          <a:p>
            <a:pPr marL="0" lvl="0" indent="0" algn="l" rtl="0">
              <a:lnSpc>
                <a:spcPct val="115000"/>
              </a:lnSpc>
              <a:spcBef>
                <a:spcPts val="1200"/>
              </a:spcBef>
              <a:spcAft>
                <a:spcPts val="0"/>
              </a:spcAft>
              <a:buNone/>
            </a:pPr>
            <a:r>
              <a:rPr lang="en-US" sz="1800" b="1" dirty="0">
                <a:solidFill>
                  <a:schemeClr val="dk1"/>
                </a:solidFill>
              </a:rPr>
              <a:t>Purpose:</a:t>
            </a:r>
            <a:br>
              <a:rPr lang="en-US" sz="1800" b="1" dirty="0">
                <a:solidFill>
                  <a:schemeClr val="dk1"/>
                </a:solidFill>
              </a:rPr>
            </a:br>
            <a:r>
              <a:rPr lang="en-US" sz="1800" dirty="0">
                <a:solidFill>
                  <a:schemeClr val="dk1"/>
                </a:solidFill>
              </a:rPr>
              <a:t> To show how many orders were on time, slightly delayed, or significantly delayed.</a:t>
            </a:r>
          </a:p>
          <a:p>
            <a:pPr marL="0" lvl="0" indent="0" algn="l" rtl="0">
              <a:lnSpc>
                <a:spcPct val="115000"/>
              </a:lnSpc>
              <a:spcBef>
                <a:spcPts val="1200"/>
              </a:spcBef>
              <a:spcAft>
                <a:spcPts val="0"/>
              </a:spcAft>
              <a:buNone/>
            </a:pPr>
            <a:r>
              <a:rPr lang="en-US" sz="1800" b="1" dirty="0">
                <a:solidFill>
                  <a:schemeClr val="dk1"/>
                </a:solidFill>
              </a:rPr>
              <a:t>Visual:</a:t>
            </a:r>
            <a:br>
              <a:rPr lang="en-US" sz="1800" b="1" dirty="0">
                <a:solidFill>
                  <a:schemeClr val="dk1"/>
                </a:solidFill>
              </a:rPr>
            </a:br>
            <a:r>
              <a:rPr lang="en-US" sz="1800" dirty="0">
                <a:solidFill>
                  <a:schemeClr val="dk1"/>
                </a:solidFill>
              </a:rPr>
              <a:t> Vertical bar chart (X-axis: Delivery Status, Y-axis: order count)</a:t>
            </a:r>
          </a:p>
          <a:p>
            <a:pPr marL="0" lvl="0" indent="0" algn="l" rtl="0">
              <a:lnSpc>
                <a:spcPct val="115000"/>
              </a:lnSpc>
              <a:spcBef>
                <a:spcPts val="1200"/>
              </a:spcBef>
              <a:spcAft>
                <a:spcPts val="0"/>
              </a:spcAft>
              <a:buNone/>
            </a:pPr>
            <a:r>
              <a:rPr lang="en-US" sz="1800" b="1" dirty="0">
                <a:solidFill>
                  <a:schemeClr val="dk1"/>
                </a:solidFill>
              </a:rPr>
              <a:t>Insights:</a:t>
            </a:r>
          </a:p>
          <a:p>
            <a:pPr marL="457200" lvl="0" indent="-374650" algn="l" rtl="0">
              <a:lnSpc>
                <a:spcPct val="115000"/>
              </a:lnSpc>
              <a:spcBef>
                <a:spcPts val="1200"/>
              </a:spcBef>
              <a:spcAft>
                <a:spcPts val="0"/>
              </a:spcAft>
              <a:buClr>
                <a:schemeClr val="dk1"/>
              </a:buClr>
              <a:buSzPts val="2300"/>
              <a:buChar char="●"/>
            </a:pPr>
            <a:r>
              <a:rPr lang="en-US" sz="1800" dirty="0">
                <a:solidFill>
                  <a:schemeClr val="dk1"/>
                </a:solidFill>
              </a:rPr>
              <a:t>3.5K orders delivered on time, 1K slightly delayed, 0.5K significantly delayed.</a:t>
            </a:r>
            <a:br>
              <a:rPr lang="en-US" sz="1800" dirty="0">
                <a:solidFill>
                  <a:schemeClr val="dk1"/>
                </a:solidFill>
              </a:rPr>
            </a:br>
            <a:endParaRPr lang="en-US" sz="1800" dirty="0">
              <a:solidFill>
                <a:schemeClr val="dk1"/>
              </a:solidFill>
            </a:endParaRPr>
          </a:p>
          <a:p>
            <a:pPr marL="457200" lvl="0" indent="-374650" algn="l" rtl="0">
              <a:lnSpc>
                <a:spcPct val="115000"/>
              </a:lnSpc>
              <a:spcBef>
                <a:spcPts val="0"/>
              </a:spcBef>
              <a:spcAft>
                <a:spcPts val="0"/>
              </a:spcAft>
              <a:buClr>
                <a:schemeClr val="dk1"/>
              </a:buClr>
              <a:buSzPts val="2300"/>
              <a:buChar char="●"/>
            </a:pPr>
            <a:r>
              <a:rPr lang="en-US" sz="1800" dirty="0">
                <a:solidFill>
                  <a:schemeClr val="dk1"/>
                </a:solidFill>
              </a:rPr>
              <a:t>Over 70% orders meet delivery promises.</a:t>
            </a:r>
            <a:br>
              <a:rPr lang="en-US" sz="1800" dirty="0">
                <a:solidFill>
                  <a:schemeClr val="dk1"/>
                </a:solidFill>
              </a:rPr>
            </a:br>
            <a:endParaRPr lang="en-US" sz="1800" dirty="0">
              <a:solidFill>
                <a:schemeClr val="dk1"/>
              </a:solidFill>
            </a:endParaRPr>
          </a:p>
          <a:p>
            <a:pPr marL="457200" lvl="0" indent="-374650" algn="l" rtl="0">
              <a:lnSpc>
                <a:spcPct val="115000"/>
              </a:lnSpc>
              <a:spcBef>
                <a:spcPts val="0"/>
              </a:spcBef>
              <a:spcAft>
                <a:spcPts val="0"/>
              </a:spcAft>
              <a:buClr>
                <a:schemeClr val="dk1"/>
              </a:buClr>
              <a:buSzPts val="2300"/>
              <a:buChar char="●"/>
            </a:pPr>
            <a:r>
              <a:rPr lang="en-US" sz="1800" dirty="0">
                <a:solidFill>
                  <a:schemeClr val="dk1"/>
                </a:solidFill>
              </a:rPr>
              <a:t>Highlights where process improvements can cut delays further.</a:t>
            </a:r>
            <a:endParaRPr lang="en-US" sz="2800" b="1" i="1" dirty="0">
              <a:solidFill>
                <a:schemeClr val="dk1"/>
              </a:solidFill>
            </a:endParaRPr>
          </a:p>
        </p:txBody>
      </p:sp>
    </p:spTree>
    <p:extLst>
      <p:ext uri="{BB962C8B-B14F-4D97-AF65-F5344CB8AC3E}">
        <p14:creationId xmlns:p14="http://schemas.microsoft.com/office/powerpoint/2010/main" val="1260889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BF1C972F-5987-492B-B11B-D88FF40E3121}"/>
              </a:ext>
            </a:extLst>
          </p:cNvPr>
          <p:cNvSpPr/>
          <p:nvPr/>
        </p:nvSpPr>
        <p:spPr>
          <a:xfrm>
            <a:off x="132521" y="149087"/>
            <a:ext cx="1749287" cy="6559826"/>
          </a:xfrm>
          <a:prstGeom prst="round2SameRect">
            <a:avLst>
              <a:gd name="adj1" fmla="val 29546"/>
              <a:gd name="adj2" fmla="val 2424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0951F15-123C-4157-98FB-86B293FFE043}"/>
              </a:ext>
            </a:extLst>
          </p:cNvPr>
          <p:cNvSpPr txBox="1"/>
          <p:nvPr/>
        </p:nvSpPr>
        <p:spPr>
          <a:xfrm>
            <a:off x="251791" y="715617"/>
            <a:ext cx="1470992" cy="723275"/>
          </a:xfrm>
          <a:prstGeom prst="rect">
            <a:avLst/>
          </a:prstGeom>
          <a:noFill/>
        </p:spPr>
        <p:txBody>
          <a:bodyPr wrap="square" rtlCol="0">
            <a:spAutoFit/>
          </a:bodyPr>
          <a:lstStyle/>
          <a:p>
            <a:r>
              <a:rPr lang="en-IN" sz="3200" b="0" i="0" dirty="0">
                <a:solidFill>
                  <a:srgbClr val="252423"/>
                </a:solidFill>
                <a:effectLst/>
                <a:latin typeface="Segoe UI Bold" panose="020B0802040204020203" pitchFamily="34" charset="0"/>
              </a:rPr>
              <a:t>blink</a:t>
            </a:r>
            <a:r>
              <a:rPr lang="en-IN" sz="3200" b="0" i="0" dirty="0">
                <a:solidFill>
                  <a:srgbClr val="359100"/>
                </a:solidFill>
                <a:effectLst/>
                <a:latin typeface="Segoe UI Bold" panose="020B0802040204020203" pitchFamily="34" charset="0"/>
              </a:rPr>
              <a:t>it</a:t>
            </a:r>
            <a:endParaRPr lang="en-IN" dirty="0"/>
          </a:p>
          <a:p>
            <a:r>
              <a:rPr lang="en-IN" sz="900" b="1" i="0" dirty="0">
                <a:solidFill>
                  <a:srgbClr val="252423"/>
                </a:solidFill>
                <a:effectLst/>
                <a:latin typeface="Segoe UI" panose="020B0502040204020203" pitchFamily="34" charset="0"/>
              </a:rPr>
              <a:t>India's Last Minute App</a:t>
            </a:r>
            <a:endParaRPr lang="en-IN" sz="900" dirty="0"/>
          </a:p>
        </p:txBody>
      </p:sp>
      <p:pic>
        <p:nvPicPr>
          <p:cNvPr id="6" name="Picture 5">
            <a:extLst>
              <a:ext uri="{FF2B5EF4-FFF2-40B4-BE49-F238E27FC236}">
                <a16:creationId xmlns:a16="http://schemas.microsoft.com/office/drawing/2014/main" id="{4A5ADD91-32EE-462A-AEBB-BEE5BFE55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3" y="3027201"/>
            <a:ext cx="675806" cy="675806"/>
          </a:xfrm>
          <a:prstGeom prst="rect">
            <a:avLst/>
          </a:prstGeom>
        </p:spPr>
      </p:pic>
      <p:pic>
        <p:nvPicPr>
          <p:cNvPr id="7" name="Picture 6">
            <a:extLst>
              <a:ext uri="{FF2B5EF4-FFF2-40B4-BE49-F238E27FC236}">
                <a16:creationId xmlns:a16="http://schemas.microsoft.com/office/drawing/2014/main" id="{1EF0A4E0-EF39-4ACE-9453-843B014D8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1" y="3830799"/>
            <a:ext cx="848241" cy="848241"/>
          </a:xfrm>
          <a:prstGeom prst="rect">
            <a:avLst/>
          </a:prstGeom>
        </p:spPr>
      </p:pic>
      <p:pic>
        <p:nvPicPr>
          <p:cNvPr id="8" name="Picture 7">
            <a:extLst>
              <a:ext uri="{FF2B5EF4-FFF2-40B4-BE49-F238E27FC236}">
                <a16:creationId xmlns:a16="http://schemas.microsoft.com/office/drawing/2014/main" id="{FC7D2CB6-0DDA-4392-ADA1-201B42AE9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 y="4806832"/>
            <a:ext cx="848242" cy="848242"/>
          </a:xfrm>
          <a:prstGeom prst="rect">
            <a:avLst/>
          </a:prstGeom>
        </p:spPr>
      </p:pic>
      <p:pic>
        <p:nvPicPr>
          <p:cNvPr id="3" name="Picture 2">
            <a:extLst>
              <a:ext uri="{FF2B5EF4-FFF2-40B4-BE49-F238E27FC236}">
                <a16:creationId xmlns:a16="http://schemas.microsoft.com/office/drawing/2014/main" id="{75D1219B-2DCA-4386-ABBC-828A09C39B56}"/>
              </a:ext>
            </a:extLst>
          </p:cNvPr>
          <p:cNvPicPr>
            <a:picLocks noChangeAspect="1"/>
          </p:cNvPicPr>
          <p:nvPr/>
        </p:nvPicPr>
        <p:blipFill>
          <a:blip r:embed="rId5"/>
          <a:stretch>
            <a:fillRect/>
          </a:stretch>
        </p:blipFill>
        <p:spPr>
          <a:xfrm>
            <a:off x="2440494" y="2698261"/>
            <a:ext cx="2619741" cy="1333686"/>
          </a:xfrm>
          <a:prstGeom prst="rect">
            <a:avLst/>
          </a:prstGeom>
        </p:spPr>
      </p:pic>
      <p:sp>
        <p:nvSpPr>
          <p:cNvPr id="17" name="TextBox 16">
            <a:extLst>
              <a:ext uri="{FF2B5EF4-FFF2-40B4-BE49-F238E27FC236}">
                <a16:creationId xmlns:a16="http://schemas.microsoft.com/office/drawing/2014/main" id="{FD5F23B1-98FA-44D3-A0A2-DF6DD2A521DB}"/>
              </a:ext>
            </a:extLst>
          </p:cNvPr>
          <p:cNvSpPr txBox="1"/>
          <p:nvPr/>
        </p:nvSpPr>
        <p:spPr>
          <a:xfrm>
            <a:off x="2319131" y="1077254"/>
            <a:ext cx="6096000" cy="390300"/>
          </a:xfrm>
          <a:prstGeom prst="rect">
            <a:avLst/>
          </a:prstGeom>
          <a:noFill/>
        </p:spPr>
        <p:txBody>
          <a:bodyPr wrap="square">
            <a:spAutoFit/>
          </a:bodyPr>
          <a:lstStyle/>
          <a:p>
            <a:pPr marL="0" lvl="0" indent="0" algn="l" rtl="0">
              <a:lnSpc>
                <a:spcPct val="115000"/>
              </a:lnSpc>
              <a:spcBef>
                <a:spcPts val="1400"/>
              </a:spcBef>
              <a:spcAft>
                <a:spcPts val="400"/>
              </a:spcAft>
              <a:buClr>
                <a:schemeClr val="dk1"/>
              </a:buClr>
              <a:buSzPts val="1100"/>
              <a:buFont typeface="Arial"/>
              <a:buNone/>
            </a:pPr>
            <a:r>
              <a:rPr lang="en-US" sz="1800" b="1" dirty="0">
                <a:solidFill>
                  <a:schemeClr val="dk1"/>
                </a:solidFill>
              </a:rPr>
              <a:t> Customer Segment</a:t>
            </a:r>
            <a:endParaRPr lang="en-US" sz="1800" dirty="0"/>
          </a:p>
        </p:txBody>
      </p:sp>
      <p:sp>
        <p:nvSpPr>
          <p:cNvPr id="19" name="TextBox 18">
            <a:extLst>
              <a:ext uri="{FF2B5EF4-FFF2-40B4-BE49-F238E27FC236}">
                <a16:creationId xmlns:a16="http://schemas.microsoft.com/office/drawing/2014/main" id="{29F5AF78-7DA9-4A41-A67E-C6EA8761739B}"/>
              </a:ext>
            </a:extLst>
          </p:cNvPr>
          <p:cNvSpPr txBox="1"/>
          <p:nvPr/>
        </p:nvSpPr>
        <p:spPr>
          <a:xfrm>
            <a:off x="5753537" y="1524077"/>
            <a:ext cx="5577071" cy="4357860"/>
          </a:xfrm>
          <a:prstGeom prst="rect">
            <a:avLst/>
          </a:prstGeom>
          <a:noFill/>
        </p:spPr>
        <p:txBody>
          <a:bodyPr wrap="square">
            <a:spAutoFit/>
          </a:bodyPr>
          <a:lstStyle/>
          <a:p>
            <a:pPr marL="0" lvl="0" indent="0" algn="l" rtl="0">
              <a:lnSpc>
                <a:spcPct val="115000"/>
              </a:lnSpc>
              <a:spcBef>
                <a:spcPts val="1200"/>
              </a:spcBef>
              <a:spcAft>
                <a:spcPts val="0"/>
              </a:spcAft>
              <a:buNone/>
            </a:pPr>
            <a:r>
              <a:rPr lang="en-US" sz="1800" b="1" dirty="0">
                <a:solidFill>
                  <a:schemeClr val="dk1"/>
                </a:solidFill>
              </a:rPr>
              <a:t>Purpose:</a:t>
            </a:r>
            <a:br>
              <a:rPr lang="en-US" sz="1800" b="1" dirty="0">
                <a:solidFill>
                  <a:schemeClr val="dk1"/>
                </a:solidFill>
              </a:rPr>
            </a:br>
            <a:r>
              <a:rPr lang="en-US" sz="1800" dirty="0">
                <a:solidFill>
                  <a:schemeClr val="dk1"/>
                </a:solidFill>
              </a:rPr>
              <a:t> To show the proportion of customers in each segment.</a:t>
            </a:r>
          </a:p>
          <a:p>
            <a:pPr marL="0" lvl="0" indent="0" algn="l" rtl="0">
              <a:lnSpc>
                <a:spcPct val="115000"/>
              </a:lnSpc>
              <a:spcBef>
                <a:spcPts val="1200"/>
              </a:spcBef>
              <a:spcAft>
                <a:spcPts val="0"/>
              </a:spcAft>
              <a:buNone/>
            </a:pPr>
            <a:r>
              <a:rPr lang="en-US" sz="1800" b="1" dirty="0">
                <a:solidFill>
                  <a:schemeClr val="dk1"/>
                </a:solidFill>
              </a:rPr>
              <a:t>Visual:</a:t>
            </a:r>
            <a:br>
              <a:rPr lang="en-US" sz="1800" b="1" dirty="0">
                <a:solidFill>
                  <a:schemeClr val="dk1"/>
                </a:solidFill>
              </a:rPr>
            </a:br>
            <a:r>
              <a:rPr lang="en-US" sz="1800" dirty="0">
                <a:solidFill>
                  <a:schemeClr val="dk1"/>
                </a:solidFill>
              </a:rPr>
              <a:t> Pie chart with segments: Regular, Premium, New, Inactive.</a:t>
            </a:r>
          </a:p>
          <a:p>
            <a:pPr marL="0" lvl="0" indent="0" algn="l" rtl="0">
              <a:lnSpc>
                <a:spcPct val="115000"/>
              </a:lnSpc>
              <a:spcBef>
                <a:spcPts val="1200"/>
              </a:spcBef>
              <a:spcAft>
                <a:spcPts val="0"/>
              </a:spcAft>
              <a:buNone/>
            </a:pPr>
            <a:r>
              <a:rPr lang="en-US" sz="1800" b="1" dirty="0">
                <a:solidFill>
                  <a:schemeClr val="dk1"/>
                </a:solidFill>
              </a:rPr>
              <a:t>Insights:</a:t>
            </a:r>
          </a:p>
          <a:p>
            <a:pPr marL="457200" lvl="0" indent="-374650" algn="l" rtl="0">
              <a:lnSpc>
                <a:spcPct val="115000"/>
              </a:lnSpc>
              <a:spcBef>
                <a:spcPts val="1200"/>
              </a:spcBef>
              <a:spcAft>
                <a:spcPts val="0"/>
              </a:spcAft>
              <a:buClr>
                <a:schemeClr val="dk1"/>
              </a:buClr>
              <a:buSzPts val="2300"/>
              <a:buChar char="●"/>
            </a:pPr>
            <a:r>
              <a:rPr lang="en-US" sz="1800" dirty="0">
                <a:solidFill>
                  <a:schemeClr val="dk1"/>
                </a:solidFill>
              </a:rPr>
              <a:t>Segments are evenly spread (24–25% each).</a:t>
            </a:r>
            <a:br>
              <a:rPr lang="en-US" sz="1800" dirty="0">
                <a:solidFill>
                  <a:schemeClr val="dk1"/>
                </a:solidFill>
              </a:rPr>
            </a:br>
            <a:endParaRPr lang="en-US" sz="1800" dirty="0">
              <a:solidFill>
                <a:schemeClr val="dk1"/>
              </a:solidFill>
            </a:endParaRPr>
          </a:p>
          <a:p>
            <a:pPr marL="457200" lvl="0" indent="-374650" algn="l" rtl="0">
              <a:lnSpc>
                <a:spcPct val="115000"/>
              </a:lnSpc>
              <a:spcBef>
                <a:spcPts val="0"/>
              </a:spcBef>
              <a:spcAft>
                <a:spcPts val="0"/>
              </a:spcAft>
              <a:buClr>
                <a:schemeClr val="dk1"/>
              </a:buClr>
              <a:buSzPts val="2300"/>
              <a:buChar char="●"/>
            </a:pPr>
            <a:r>
              <a:rPr lang="en-US" sz="1800" dirty="0">
                <a:solidFill>
                  <a:schemeClr val="dk1"/>
                </a:solidFill>
              </a:rPr>
              <a:t>Indicates a balanced mix of loyal, new, and inactive customers.</a:t>
            </a:r>
            <a:br>
              <a:rPr lang="en-US" sz="1800" dirty="0">
                <a:solidFill>
                  <a:schemeClr val="dk1"/>
                </a:solidFill>
              </a:rPr>
            </a:br>
            <a:endParaRPr lang="en-US" sz="1800" dirty="0">
              <a:solidFill>
                <a:schemeClr val="dk1"/>
              </a:solidFill>
            </a:endParaRPr>
          </a:p>
          <a:p>
            <a:pPr marL="457200" lvl="0" indent="-374650" algn="l" rtl="0">
              <a:lnSpc>
                <a:spcPct val="115000"/>
              </a:lnSpc>
              <a:spcBef>
                <a:spcPts val="0"/>
              </a:spcBef>
              <a:spcAft>
                <a:spcPts val="0"/>
              </a:spcAft>
              <a:buClr>
                <a:schemeClr val="dk1"/>
              </a:buClr>
              <a:buSzPts val="2300"/>
              <a:buChar char="●"/>
            </a:pPr>
            <a:r>
              <a:rPr lang="en-US" sz="1800" dirty="0">
                <a:solidFill>
                  <a:schemeClr val="dk1"/>
                </a:solidFill>
              </a:rPr>
              <a:t>Helps tailor offers to re-engage inactive users.</a:t>
            </a:r>
            <a:endParaRPr lang="en-US" sz="1800" b="1" dirty="0">
              <a:solidFill>
                <a:schemeClr val="dk1"/>
              </a:solidFill>
            </a:endParaRPr>
          </a:p>
        </p:txBody>
      </p:sp>
    </p:spTree>
    <p:extLst>
      <p:ext uri="{BB962C8B-B14F-4D97-AF65-F5344CB8AC3E}">
        <p14:creationId xmlns:p14="http://schemas.microsoft.com/office/powerpoint/2010/main" val="4187251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BF1C972F-5987-492B-B11B-D88FF40E3121}"/>
              </a:ext>
            </a:extLst>
          </p:cNvPr>
          <p:cNvSpPr/>
          <p:nvPr/>
        </p:nvSpPr>
        <p:spPr>
          <a:xfrm>
            <a:off x="132521" y="149087"/>
            <a:ext cx="1749287" cy="6559826"/>
          </a:xfrm>
          <a:prstGeom prst="round2SameRect">
            <a:avLst>
              <a:gd name="adj1" fmla="val 29546"/>
              <a:gd name="adj2" fmla="val 2424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0951F15-123C-4157-98FB-86B293FFE043}"/>
              </a:ext>
            </a:extLst>
          </p:cNvPr>
          <p:cNvSpPr txBox="1"/>
          <p:nvPr/>
        </p:nvSpPr>
        <p:spPr>
          <a:xfrm>
            <a:off x="251791" y="715617"/>
            <a:ext cx="1470992" cy="723275"/>
          </a:xfrm>
          <a:prstGeom prst="rect">
            <a:avLst/>
          </a:prstGeom>
          <a:noFill/>
        </p:spPr>
        <p:txBody>
          <a:bodyPr wrap="square" rtlCol="0">
            <a:spAutoFit/>
          </a:bodyPr>
          <a:lstStyle/>
          <a:p>
            <a:r>
              <a:rPr lang="en-IN" sz="3200" b="0" i="0" dirty="0">
                <a:solidFill>
                  <a:srgbClr val="252423"/>
                </a:solidFill>
                <a:effectLst/>
                <a:latin typeface="Segoe UI Bold" panose="020B0802040204020203" pitchFamily="34" charset="0"/>
              </a:rPr>
              <a:t>blink</a:t>
            </a:r>
            <a:r>
              <a:rPr lang="en-IN" sz="3200" b="0" i="0" dirty="0">
                <a:solidFill>
                  <a:srgbClr val="359100"/>
                </a:solidFill>
                <a:effectLst/>
                <a:latin typeface="Segoe UI Bold" panose="020B0802040204020203" pitchFamily="34" charset="0"/>
              </a:rPr>
              <a:t>it</a:t>
            </a:r>
            <a:endParaRPr lang="en-IN" dirty="0"/>
          </a:p>
          <a:p>
            <a:r>
              <a:rPr lang="en-IN" sz="900" b="1" i="0" dirty="0">
                <a:solidFill>
                  <a:srgbClr val="252423"/>
                </a:solidFill>
                <a:effectLst/>
                <a:latin typeface="Segoe UI" panose="020B0502040204020203" pitchFamily="34" charset="0"/>
              </a:rPr>
              <a:t>India's Last Minute App</a:t>
            </a:r>
            <a:endParaRPr lang="en-IN" sz="900" dirty="0"/>
          </a:p>
        </p:txBody>
      </p:sp>
      <p:pic>
        <p:nvPicPr>
          <p:cNvPr id="6" name="Picture 5">
            <a:extLst>
              <a:ext uri="{FF2B5EF4-FFF2-40B4-BE49-F238E27FC236}">
                <a16:creationId xmlns:a16="http://schemas.microsoft.com/office/drawing/2014/main" id="{4A5ADD91-32EE-462A-AEBB-BEE5BFE55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3" y="3027201"/>
            <a:ext cx="675806" cy="675806"/>
          </a:xfrm>
          <a:prstGeom prst="rect">
            <a:avLst/>
          </a:prstGeom>
        </p:spPr>
      </p:pic>
      <p:pic>
        <p:nvPicPr>
          <p:cNvPr id="7" name="Picture 6">
            <a:extLst>
              <a:ext uri="{FF2B5EF4-FFF2-40B4-BE49-F238E27FC236}">
                <a16:creationId xmlns:a16="http://schemas.microsoft.com/office/drawing/2014/main" id="{1EF0A4E0-EF39-4ACE-9453-843B014D8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1" y="3830799"/>
            <a:ext cx="848241" cy="848241"/>
          </a:xfrm>
          <a:prstGeom prst="rect">
            <a:avLst/>
          </a:prstGeom>
        </p:spPr>
      </p:pic>
      <p:pic>
        <p:nvPicPr>
          <p:cNvPr id="8" name="Picture 7">
            <a:extLst>
              <a:ext uri="{FF2B5EF4-FFF2-40B4-BE49-F238E27FC236}">
                <a16:creationId xmlns:a16="http://schemas.microsoft.com/office/drawing/2014/main" id="{FC7D2CB6-0DDA-4392-ADA1-201B42AE9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 y="4806832"/>
            <a:ext cx="848242" cy="848242"/>
          </a:xfrm>
          <a:prstGeom prst="rect">
            <a:avLst/>
          </a:prstGeom>
        </p:spPr>
      </p:pic>
      <p:pic>
        <p:nvPicPr>
          <p:cNvPr id="3" name="Picture 2">
            <a:extLst>
              <a:ext uri="{FF2B5EF4-FFF2-40B4-BE49-F238E27FC236}">
                <a16:creationId xmlns:a16="http://schemas.microsoft.com/office/drawing/2014/main" id="{BCB54166-B913-4256-80B3-ECFBB5E1F29D}"/>
              </a:ext>
            </a:extLst>
          </p:cNvPr>
          <p:cNvPicPr>
            <a:picLocks noChangeAspect="1"/>
          </p:cNvPicPr>
          <p:nvPr/>
        </p:nvPicPr>
        <p:blipFill>
          <a:blip r:embed="rId5"/>
          <a:stretch>
            <a:fillRect/>
          </a:stretch>
        </p:blipFill>
        <p:spPr>
          <a:xfrm>
            <a:off x="2308708" y="2964716"/>
            <a:ext cx="4370388" cy="1476581"/>
          </a:xfrm>
          <a:prstGeom prst="rect">
            <a:avLst/>
          </a:prstGeom>
        </p:spPr>
      </p:pic>
      <p:sp>
        <p:nvSpPr>
          <p:cNvPr id="9" name="TextBox 8"/>
          <p:cNvSpPr txBox="1"/>
          <p:nvPr/>
        </p:nvSpPr>
        <p:spPr>
          <a:xfrm>
            <a:off x="7105996" y="1814633"/>
            <a:ext cx="4370389" cy="3416320"/>
          </a:xfrm>
          <a:prstGeom prst="rect">
            <a:avLst/>
          </a:prstGeom>
          <a:noFill/>
        </p:spPr>
        <p:txBody>
          <a:bodyPr wrap="square">
            <a:spAutoFit/>
          </a:bodyPr>
          <a:lstStyle/>
          <a:p>
            <a:r>
              <a:rPr b="1" dirty="0"/>
              <a:t>Purpose:</a:t>
            </a:r>
          </a:p>
          <a:p>
            <a:r>
              <a:rPr dirty="0"/>
              <a:t> To analyze sales trends over days of the week.</a:t>
            </a:r>
            <a:endParaRPr lang="en-US" dirty="0"/>
          </a:p>
          <a:p>
            <a:endParaRPr dirty="0"/>
          </a:p>
          <a:p>
            <a:r>
              <a:rPr b="1" dirty="0"/>
              <a:t>Visual:</a:t>
            </a:r>
          </a:p>
          <a:p>
            <a:r>
              <a:rPr dirty="0"/>
              <a:t> Line chart (X-axis: Days, Y-axis: Total Orders).</a:t>
            </a:r>
            <a:endParaRPr lang="en-US" dirty="0"/>
          </a:p>
          <a:p>
            <a:endParaRPr dirty="0"/>
          </a:p>
          <a:p>
            <a:r>
              <a:rPr b="1" dirty="0"/>
              <a:t>Insights:</a:t>
            </a:r>
          </a:p>
          <a:p>
            <a:r>
              <a:rPr dirty="0"/>
              <a:t> Weekends show a spike in orders, indicating higher demand during leisure days. Can be leveraged for weekend-specific promotions.</a:t>
            </a:r>
          </a:p>
        </p:txBody>
      </p:sp>
      <p:sp>
        <p:nvSpPr>
          <p:cNvPr id="10" name="TextBox 9">
            <a:extLst>
              <a:ext uri="{FF2B5EF4-FFF2-40B4-BE49-F238E27FC236}">
                <a16:creationId xmlns:a16="http://schemas.microsoft.com/office/drawing/2014/main" id="{FD3A6C91-35C6-4361-9208-01EDDB124590}"/>
              </a:ext>
            </a:extLst>
          </p:cNvPr>
          <p:cNvSpPr txBox="1"/>
          <p:nvPr/>
        </p:nvSpPr>
        <p:spPr>
          <a:xfrm>
            <a:off x="2308708" y="1046733"/>
            <a:ext cx="6096000" cy="392159"/>
          </a:xfrm>
          <a:prstGeom prst="rect">
            <a:avLst/>
          </a:prstGeom>
          <a:noFill/>
        </p:spPr>
        <p:txBody>
          <a:bodyPr wrap="square">
            <a:spAutoFit/>
          </a:bodyPr>
          <a:lstStyle/>
          <a:p>
            <a:pPr marL="0" lvl="0" indent="0" algn="l" rtl="0">
              <a:lnSpc>
                <a:spcPct val="115000"/>
              </a:lnSpc>
              <a:spcBef>
                <a:spcPts val="1200"/>
              </a:spcBef>
              <a:spcAft>
                <a:spcPts val="1200"/>
              </a:spcAft>
              <a:buClr>
                <a:schemeClr val="dk1"/>
              </a:buClr>
              <a:buSzPts val="1100"/>
              <a:buFont typeface="Arial"/>
              <a:buNone/>
            </a:pPr>
            <a:r>
              <a:rPr lang="en-US" sz="1800" b="1" dirty="0">
                <a:solidFill>
                  <a:schemeClr val="dk1"/>
                </a:solidFill>
              </a:rPr>
              <a:t>Total order count</a:t>
            </a:r>
          </a:p>
        </p:txBody>
      </p:sp>
    </p:spTree>
    <p:extLst>
      <p:ext uri="{BB962C8B-B14F-4D97-AF65-F5344CB8AC3E}">
        <p14:creationId xmlns:p14="http://schemas.microsoft.com/office/powerpoint/2010/main" val="4115550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BF1C972F-5987-492B-B11B-D88FF40E3121}"/>
              </a:ext>
            </a:extLst>
          </p:cNvPr>
          <p:cNvSpPr/>
          <p:nvPr/>
        </p:nvSpPr>
        <p:spPr>
          <a:xfrm>
            <a:off x="132521" y="149087"/>
            <a:ext cx="1749287" cy="6559826"/>
          </a:xfrm>
          <a:prstGeom prst="round2SameRect">
            <a:avLst>
              <a:gd name="adj1" fmla="val 29546"/>
              <a:gd name="adj2" fmla="val 2424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0951F15-123C-4157-98FB-86B293FFE043}"/>
              </a:ext>
            </a:extLst>
          </p:cNvPr>
          <p:cNvSpPr txBox="1"/>
          <p:nvPr/>
        </p:nvSpPr>
        <p:spPr>
          <a:xfrm>
            <a:off x="251791" y="715617"/>
            <a:ext cx="1470992" cy="723275"/>
          </a:xfrm>
          <a:prstGeom prst="rect">
            <a:avLst/>
          </a:prstGeom>
          <a:noFill/>
        </p:spPr>
        <p:txBody>
          <a:bodyPr wrap="square" rtlCol="0">
            <a:spAutoFit/>
          </a:bodyPr>
          <a:lstStyle/>
          <a:p>
            <a:r>
              <a:rPr lang="en-IN" sz="3200" b="0" i="0" dirty="0">
                <a:solidFill>
                  <a:srgbClr val="252423"/>
                </a:solidFill>
                <a:effectLst/>
                <a:latin typeface="Segoe UI Bold" panose="020B0802040204020203" pitchFamily="34" charset="0"/>
              </a:rPr>
              <a:t>blink</a:t>
            </a:r>
            <a:r>
              <a:rPr lang="en-IN" sz="3200" b="0" i="0" dirty="0">
                <a:solidFill>
                  <a:srgbClr val="359100"/>
                </a:solidFill>
                <a:effectLst/>
                <a:latin typeface="Segoe UI Bold" panose="020B0802040204020203" pitchFamily="34" charset="0"/>
              </a:rPr>
              <a:t>it</a:t>
            </a:r>
            <a:endParaRPr lang="en-IN" dirty="0"/>
          </a:p>
          <a:p>
            <a:r>
              <a:rPr lang="en-IN" sz="900" b="1" i="0" dirty="0">
                <a:solidFill>
                  <a:srgbClr val="252423"/>
                </a:solidFill>
                <a:effectLst/>
                <a:latin typeface="Segoe UI" panose="020B0502040204020203" pitchFamily="34" charset="0"/>
              </a:rPr>
              <a:t>India's Last Minute App</a:t>
            </a:r>
            <a:endParaRPr lang="en-IN" sz="900" dirty="0"/>
          </a:p>
        </p:txBody>
      </p:sp>
      <p:pic>
        <p:nvPicPr>
          <p:cNvPr id="6" name="Picture 5">
            <a:extLst>
              <a:ext uri="{FF2B5EF4-FFF2-40B4-BE49-F238E27FC236}">
                <a16:creationId xmlns:a16="http://schemas.microsoft.com/office/drawing/2014/main" id="{4A5ADD91-32EE-462A-AEBB-BEE5BFE55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3" y="3027201"/>
            <a:ext cx="675806" cy="675806"/>
          </a:xfrm>
          <a:prstGeom prst="rect">
            <a:avLst/>
          </a:prstGeom>
        </p:spPr>
      </p:pic>
      <p:pic>
        <p:nvPicPr>
          <p:cNvPr id="7" name="Picture 6">
            <a:extLst>
              <a:ext uri="{FF2B5EF4-FFF2-40B4-BE49-F238E27FC236}">
                <a16:creationId xmlns:a16="http://schemas.microsoft.com/office/drawing/2014/main" id="{1EF0A4E0-EF39-4ACE-9453-843B014D8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1" y="3830799"/>
            <a:ext cx="848241" cy="848241"/>
          </a:xfrm>
          <a:prstGeom prst="rect">
            <a:avLst/>
          </a:prstGeom>
        </p:spPr>
      </p:pic>
      <p:pic>
        <p:nvPicPr>
          <p:cNvPr id="8" name="Picture 7">
            <a:extLst>
              <a:ext uri="{FF2B5EF4-FFF2-40B4-BE49-F238E27FC236}">
                <a16:creationId xmlns:a16="http://schemas.microsoft.com/office/drawing/2014/main" id="{FC7D2CB6-0DDA-4392-ADA1-201B42AE9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 y="4806832"/>
            <a:ext cx="848242" cy="848242"/>
          </a:xfrm>
          <a:prstGeom prst="rect">
            <a:avLst/>
          </a:prstGeom>
        </p:spPr>
      </p:pic>
      <p:pic>
        <p:nvPicPr>
          <p:cNvPr id="3" name="Picture 2">
            <a:extLst>
              <a:ext uri="{FF2B5EF4-FFF2-40B4-BE49-F238E27FC236}">
                <a16:creationId xmlns:a16="http://schemas.microsoft.com/office/drawing/2014/main" id="{E532E6D2-6465-42A8-AFF7-1446CE14966E}"/>
              </a:ext>
            </a:extLst>
          </p:cNvPr>
          <p:cNvPicPr>
            <a:picLocks noChangeAspect="1"/>
          </p:cNvPicPr>
          <p:nvPr/>
        </p:nvPicPr>
        <p:blipFill>
          <a:blip r:embed="rId5"/>
          <a:stretch>
            <a:fillRect/>
          </a:stretch>
        </p:blipFill>
        <p:spPr>
          <a:xfrm>
            <a:off x="2308708" y="2771683"/>
            <a:ext cx="3200847" cy="1314633"/>
          </a:xfrm>
          <a:prstGeom prst="rect">
            <a:avLst/>
          </a:prstGeom>
        </p:spPr>
      </p:pic>
      <p:sp>
        <p:nvSpPr>
          <p:cNvPr id="9" name="TextBox 8"/>
          <p:cNvSpPr txBox="1"/>
          <p:nvPr/>
        </p:nvSpPr>
        <p:spPr>
          <a:xfrm>
            <a:off x="6096000" y="2221509"/>
            <a:ext cx="4746486" cy="3139321"/>
          </a:xfrm>
          <a:prstGeom prst="rect">
            <a:avLst/>
          </a:prstGeom>
          <a:noFill/>
        </p:spPr>
        <p:txBody>
          <a:bodyPr wrap="square">
            <a:spAutoFit/>
          </a:bodyPr>
          <a:lstStyle/>
          <a:p>
            <a:r>
              <a:rPr b="1" dirty="0"/>
              <a:t>Purpose:</a:t>
            </a:r>
          </a:p>
          <a:p>
            <a:r>
              <a:rPr dirty="0"/>
              <a:t> To view the geographic distribution of orders.</a:t>
            </a:r>
            <a:endParaRPr lang="en-US" dirty="0"/>
          </a:p>
          <a:p>
            <a:endParaRPr dirty="0"/>
          </a:p>
          <a:p>
            <a:r>
              <a:rPr b="1" dirty="0"/>
              <a:t>Visual:</a:t>
            </a:r>
          </a:p>
          <a:p>
            <a:r>
              <a:rPr dirty="0"/>
              <a:t> Map visualization highlighting order density by city/region.</a:t>
            </a:r>
            <a:endParaRPr lang="en-US" dirty="0"/>
          </a:p>
          <a:p>
            <a:endParaRPr dirty="0"/>
          </a:p>
          <a:p>
            <a:r>
              <a:rPr b="1" dirty="0"/>
              <a:t>Insights:</a:t>
            </a:r>
          </a:p>
          <a:p>
            <a:r>
              <a:rPr dirty="0"/>
              <a:t> Metro cities like Delhi, Mumbai, and Bangalore have the highest order volumes, confirming strong urban demand.</a:t>
            </a:r>
          </a:p>
        </p:txBody>
      </p:sp>
      <p:sp>
        <p:nvSpPr>
          <p:cNvPr id="10" name="TextBox 9">
            <a:extLst>
              <a:ext uri="{FF2B5EF4-FFF2-40B4-BE49-F238E27FC236}">
                <a16:creationId xmlns:a16="http://schemas.microsoft.com/office/drawing/2014/main" id="{1ACB7BE1-5396-41BD-B752-965AD708B9D6}"/>
              </a:ext>
            </a:extLst>
          </p:cNvPr>
          <p:cNvSpPr txBox="1"/>
          <p:nvPr/>
        </p:nvSpPr>
        <p:spPr>
          <a:xfrm>
            <a:off x="2373243" y="1105011"/>
            <a:ext cx="6096000" cy="392159"/>
          </a:xfrm>
          <a:prstGeom prst="rect">
            <a:avLst/>
          </a:prstGeom>
          <a:noFill/>
        </p:spPr>
        <p:txBody>
          <a:bodyPr wrap="square">
            <a:spAutoFit/>
          </a:bodyPr>
          <a:lstStyle/>
          <a:p>
            <a:pPr marL="0" lvl="0" indent="0" algn="l" rtl="0">
              <a:lnSpc>
                <a:spcPct val="115000"/>
              </a:lnSpc>
              <a:spcBef>
                <a:spcPts val="1200"/>
              </a:spcBef>
              <a:spcAft>
                <a:spcPts val="1200"/>
              </a:spcAft>
              <a:buClr>
                <a:schemeClr val="dk1"/>
              </a:buClr>
              <a:buSzPts val="1100"/>
              <a:buFont typeface="Arial"/>
              <a:buNone/>
            </a:pPr>
            <a:r>
              <a:rPr lang="en-US" sz="1800" b="1" dirty="0">
                <a:solidFill>
                  <a:schemeClr val="dk1"/>
                </a:solidFill>
              </a:rPr>
              <a:t>Delivery status</a:t>
            </a:r>
          </a:p>
        </p:txBody>
      </p:sp>
    </p:spTree>
    <p:extLst>
      <p:ext uri="{BB962C8B-B14F-4D97-AF65-F5344CB8AC3E}">
        <p14:creationId xmlns:p14="http://schemas.microsoft.com/office/powerpoint/2010/main" val="3344001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BF1C972F-5987-492B-B11B-D88FF40E3121}"/>
              </a:ext>
            </a:extLst>
          </p:cNvPr>
          <p:cNvSpPr/>
          <p:nvPr/>
        </p:nvSpPr>
        <p:spPr>
          <a:xfrm>
            <a:off x="132521" y="149087"/>
            <a:ext cx="1749287" cy="6559826"/>
          </a:xfrm>
          <a:prstGeom prst="round2SameRect">
            <a:avLst>
              <a:gd name="adj1" fmla="val 29546"/>
              <a:gd name="adj2" fmla="val 2424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0951F15-123C-4157-98FB-86B293FFE043}"/>
              </a:ext>
            </a:extLst>
          </p:cNvPr>
          <p:cNvSpPr txBox="1"/>
          <p:nvPr/>
        </p:nvSpPr>
        <p:spPr>
          <a:xfrm>
            <a:off x="251791" y="715617"/>
            <a:ext cx="1470992" cy="723275"/>
          </a:xfrm>
          <a:prstGeom prst="rect">
            <a:avLst/>
          </a:prstGeom>
          <a:noFill/>
        </p:spPr>
        <p:txBody>
          <a:bodyPr wrap="square" rtlCol="0">
            <a:spAutoFit/>
          </a:bodyPr>
          <a:lstStyle/>
          <a:p>
            <a:r>
              <a:rPr lang="en-IN" sz="3200" b="0" i="0" dirty="0">
                <a:solidFill>
                  <a:srgbClr val="252423"/>
                </a:solidFill>
                <a:effectLst/>
                <a:latin typeface="Segoe UI Bold" panose="020B0802040204020203" pitchFamily="34" charset="0"/>
              </a:rPr>
              <a:t>blink</a:t>
            </a:r>
            <a:r>
              <a:rPr lang="en-IN" sz="3200" b="0" i="0" dirty="0">
                <a:solidFill>
                  <a:srgbClr val="359100"/>
                </a:solidFill>
                <a:effectLst/>
                <a:latin typeface="Segoe UI Bold" panose="020B0802040204020203" pitchFamily="34" charset="0"/>
              </a:rPr>
              <a:t>it</a:t>
            </a:r>
            <a:endParaRPr lang="en-IN" dirty="0"/>
          </a:p>
          <a:p>
            <a:r>
              <a:rPr lang="en-IN" sz="900" b="1" i="0" dirty="0">
                <a:solidFill>
                  <a:srgbClr val="252423"/>
                </a:solidFill>
                <a:effectLst/>
                <a:latin typeface="Segoe UI" panose="020B0502040204020203" pitchFamily="34" charset="0"/>
              </a:rPr>
              <a:t>India's Last Minute App</a:t>
            </a:r>
            <a:endParaRPr lang="en-IN" sz="900" dirty="0"/>
          </a:p>
        </p:txBody>
      </p:sp>
      <p:pic>
        <p:nvPicPr>
          <p:cNvPr id="6" name="Picture 5">
            <a:extLst>
              <a:ext uri="{FF2B5EF4-FFF2-40B4-BE49-F238E27FC236}">
                <a16:creationId xmlns:a16="http://schemas.microsoft.com/office/drawing/2014/main" id="{4A5ADD91-32EE-462A-AEBB-BEE5BFE55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3" y="3027201"/>
            <a:ext cx="675806" cy="675806"/>
          </a:xfrm>
          <a:prstGeom prst="rect">
            <a:avLst/>
          </a:prstGeom>
        </p:spPr>
      </p:pic>
      <p:pic>
        <p:nvPicPr>
          <p:cNvPr id="7" name="Picture 6">
            <a:extLst>
              <a:ext uri="{FF2B5EF4-FFF2-40B4-BE49-F238E27FC236}">
                <a16:creationId xmlns:a16="http://schemas.microsoft.com/office/drawing/2014/main" id="{1EF0A4E0-EF39-4ACE-9453-843B014D8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1" y="3830799"/>
            <a:ext cx="848241" cy="848241"/>
          </a:xfrm>
          <a:prstGeom prst="rect">
            <a:avLst/>
          </a:prstGeom>
        </p:spPr>
      </p:pic>
      <p:pic>
        <p:nvPicPr>
          <p:cNvPr id="8" name="Picture 7">
            <a:extLst>
              <a:ext uri="{FF2B5EF4-FFF2-40B4-BE49-F238E27FC236}">
                <a16:creationId xmlns:a16="http://schemas.microsoft.com/office/drawing/2014/main" id="{FC7D2CB6-0DDA-4392-ADA1-201B42AE9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 y="4806832"/>
            <a:ext cx="848242" cy="848242"/>
          </a:xfrm>
          <a:prstGeom prst="rect">
            <a:avLst/>
          </a:prstGeom>
        </p:spPr>
      </p:pic>
      <p:pic>
        <p:nvPicPr>
          <p:cNvPr id="3" name="Picture 2">
            <a:extLst>
              <a:ext uri="{FF2B5EF4-FFF2-40B4-BE49-F238E27FC236}">
                <a16:creationId xmlns:a16="http://schemas.microsoft.com/office/drawing/2014/main" id="{BA727C82-FBC7-4751-BC72-43ABD1FCA89B}"/>
              </a:ext>
            </a:extLst>
          </p:cNvPr>
          <p:cNvPicPr>
            <a:picLocks noChangeAspect="1"/>
          </p:cNvPicPr>
          <p:nvPr/>
        </p:nvPicPr>
        <p:blipFill>
          <a:blip r:embed="rId5"/>
          <a:stretch>
            <a:fillRect/>
          </a:stretch>
        </p:blipFill>
        <p:spPr>
          <a:xfrm>
            <a:off x="2257527" y="2774190"/>
            <a:ext cx="4130021" cy="1857634"/>
          </a:xfrm>
          <a:prstGeom prst="rect">
            <a:avLst/>
          </a:prstGeom>
        </p:spPr>
      </p:pic>
      <p:sp>
        <p:nvSpPr>
          <p:cNvPr id="9" name="TextBox 8"/>
          <p:cNvSpPr txBox="1"/>
          <p:nvPr/>
        </p:nvSpPr>
        <p:spPr>
          <a:xfrm>
            <a:off x="7247835" y="2261139"/>
            <a:ext cx="3804478" cy="3416320"/>
          </a:xfrm>
          <a:prstGeom prst="rect">
            <a:avLst/>
          </a:prstGeom>
          <a:noFill/>
        </p:spPr>
        <p:txBody>
          <a:bodyPr wrap="square">
            <a:spAutoFit/>
          </a:bodyPr>
          <a:lstStyle/>
          <a:p>
            <a:r>
              <a:rPr b="1" dirty="0"/>
              <a:t>Purpose:</a:t>
            </a:r>
          </a:p>
          <a:p>
            <a:r>
              <a:rPr dirty="0"/>
              <a:t> To show average delivery times per category.</a:t>
            </a:r>
            <a:endParaRPr lang="en-US" dirty="0"/>
          </a:p>
          <a:p>
            <a:endParaRPr dirty="0"/>
          </a:p>
          <a:p>
            <a:r>
              <a:rPr b="1" dirty="0"/>
              <a:t>Visual:</a:t>
            </a:r>
          </a:p>
          <a:p>
            <a:r>
              <a:rPr dirty="0"/>
              <a:t> Horizontal bar chart (X-axis: Average Delivery Time, Y-axis: Category).</a:t>
            </a:r>
            <a:endParaRPr lang="en-US" dirty="0"/>
          </a:p>
          <a:p>
            <a:endParaRPr dirty="0"/>
          </a:p>
          <a:p>
            <a:r>
              <a:rPr b="1" dirty="0"/>
              <a:t>Insights:</a:t>
            </a:r>
          </a:p>
          <a:p>
            <a:r>
              <a:rPr dirty="0"/>
              <a:t> Most categories are delivered within 30 minutes, but Frozen Foods take longer due to special handling.</a:t>
            </a:r>
          </a:p>
        </p:txBody>
      </p:sp>
      <p:sp>
        <p:nvSpPr>
          <p:cNvPr id="10" name="TextBox 9">
            <a:extLst>
              <a:ext uri="{FF2B5EF4-FFF2-40B4-BE49-F238E27FC236}">
                <a16:creationId xmlns:a16="http://schemas.microsoft.com/office/drawing/2014/main" id="{FAB0F1BD-FCEB-449E-9838-D9525B0B5368}"/>
              </a:ext>
            </a:extLst>
          </p:cNvPr>
          <p:cNvSpPr txBox="1"/>
          <p:nvPr/>
        </p:nvSpPr>
        <p:spPr>
          <a:xfrm>
            <a:off x="2372139" y="1438892"/>
            <a:ext cx="6096000" cy="392159"/>
          </a:xfrm>
          <a:prstGeom prst="rect">
            <a:avLst/>
          </a:prstGeom>
          <a:noFill/>
        </p:spPr>
        <p:txBody>
          <a:bodyPr wrap="square">
            <a:spAutoFit/>
          </a:bodyPr>
          <a:lstStyle/>
          <a:p>
            <a:pPr marL="0" lvl="0" indent="0" algn="l" rtl="0">
              <a:lnSpc>
                <a:spcPct val="115000"/>
              </a:lnSpc>
              <a:spcBef>
                <a:spcPts val="1200"/>
              </a:spcBef>
              <a:spcAft>
                <a:spcPts val="1200"/>
              </a:spcAft>
              <a:buClr>
                <a:schemeClr val="dk1"/>
              </a:buClr>
              <a:buSzPts val="1100"/>
              <a:buFont typeface="Arial"/>
              <a:buNone/>
            </a:pPr>
            <a:r>
              <a:rPr lang="en-US" sz="1800" b="1" dirty="0">
                <a:solidFill>
                  <a:schemeClr val="dk1"/>
                </a:solidFill>
              </a:rPr>
              <a:t>Order quantity per product</a:t>
            </a:r>
          </a:p>
        </p:txBody>
      </p:sp>
    </p:spTree>
    <p:extLst>
      <p:ext uri="{BB962C8B-B14F-4D97-AF65-F5344CB8AC3E}">
        <p14:creationId xmlns:p14="http://schemas.microsoft.com/office/powerpoint/2010/main" val="3927538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BF1C972F-5987-492B-B11B-D88FF40E3121}"/>
              </a:ext>
            </a:extLst>
          </p:cNvPr>
          <p:cNvSpPr/>
          <p:nvPr/>
        </p:nvSpPr>
        <p:spPr>
          <a:xfrm>
            <a:off x="132521" y="149087"/>
            <a:ext cx="1749287" cy="6559826"/>
          </a:xfrm>
          <a:prstGeom prst="round2SameRect">
            <a:avLst>
              <a:gd name="adj1" fmla="val 29546"/>
              <a:gd name="adj2" fmla="val 2424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0951F15-123C-4157-98FB-86B293FFE043}"/>
              </a:ext>
            </a:extLst>
          </p:cNvPr>
          <p:cNvSpPr txBox="1"/>
          <p:nvPr/>
        </p:nvSpPr>
        <p:spPr>
          <a:xfrm>
            <a:off x="251791" y="715617"/>
            <a:ext cx="1470992" cy="723275"/>
          </a:xfrm>
          <a:prstGeom prst="rect">
            <a:avLst/>
          </a:prstGeom>
          <a:noFill/>
        </p:spPr>
        <p:txBody>
          <a:bodyPr wrap="square" rtlCol="0">
            <a:spAutoFit/>
          </a:bodyPr>
          <a:lstStyle/>
          <a:p>
            <a:r>
              <a:rPr lang="en-IN" sz="3200" b="0" i="0" dirty="0">
                <a:solidFill>
                  <a:srgbClr val="252423"/>
                </a:solidFill>
                <a:effectLst/>
                <a:latin typeface="Segoe UI Bold" panose="020B0802040204020203" pitchFamily="34" charset="0"/>
              </a:rPr>
              <a:t>blink</a:t>
            </a:r>
            <a:r>
              <a:rPr lang="en-IN" sz="3200" b="0" i="0" dirty="0">
                <a:solidFill>
                  <a:srgbClr val="359100"/>
                </a:solidFill>
                <a:effectLst/>
                <a:latin typeface="Segoe UI Bold" panose="020B0802040204020203" pitchFamily="34" charset="0"/>
              </a:rPr>
              <a:t>it</a:t>
            </a:r>
            <a:endParaRPr lang="en-IN" dirty="0"/>
          </a:p>
          <a:p>
            <a:r>
              <a:rPr lang="en-IN" sz="900" b="1" i="0" dirty="0">
                <a:solidFill>
                  <a:srgbClr val="252423"/>
                </a:solidFill>
                <a:effectLst/>
                <a:latin typeface="Segoe UI" panose="020B0502040204020203" pitchFamily="34" charset="0"/>
              </a:rPr>
              <a:t>India's Last Minute App</a:t>
            </a:r>
            <a:endParaRPr lang="en-IN" sz="900" dirty="0"/>
          </a:p>
        </p:txBody>
      </p:sp>
      <p:pic>
        <p:nvPicPr>
          <p:cNvPr id="6" name="Picture 5">
            <a:extLst>
              <a:ext uri="{FF2B5EF4-FFF2-40B4-BE49-F238E27FC236}">
                <a16:creationId xmlns:a16="http://schemas.microsoft.com/office/drawing/2014/main" id="{4A5ADD91-32EE-462A-AEBB-BEE5BFE55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3" y="3027201"/>
            <a:ext cx="675806" cy="675806"/>
          </a:xfrm>
          <a:prstGeom prst="rect">
            <a:avLst/>
          </a:prstGeom>
        </p:spPr>
      </p:pic>
      <p:pic>
        <p:nvPicPr>
          <p:cNvPr id="7" name="Picture 6">
            <a:extLst>
              <a:ext uri="{FF2B5EF4-FFF2-40B4-BE49-F238E27FC236}">
                <a16:creationId xmlns:a16="http://schemas.microsoft.com/office/drawing/2014/main" id="{1EF0A4E0-EF39-4ACE-9453-843B014D8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1" y="3830799"/>
            <a:ext cx="848241" cy="848241"/>
          </a:xfrm>
          <a:prstGeom prst="rect">
            <a:avLst/>
          </a:prstGeom>
        </p:spPr>
      </p:pic>
      <p:pic>
        <p:nvPicPr>
          <p:cNvPr id="8" name="Picture 7">
            <a:extLst>
              <a:ext uri="{FF2B5EF4-FFF2-40B4-BE49-F238E27FC236}">
                <a16:creationId xmlns:a16="http://schemas.microsoft.com/office/drawing/2014/main" id="{FC7D2CB6-0DDA-4392-ADA1-201B42AE9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 y="4806832"/>
            <a:ext cx="848242" cy="848242"/>
          </a:xfrm>
          <a:prstGeom prst="rect">
            <a:avLst/>
          </a:prstGeom>
        </p:spPr>
      </p:pic>
      <p:pic>
        <p:nvPicPr>
          <p:cNvPr id="3" name="Picture 2">
            <a:extLst>
              <a:ext uri="{FF2B5EF4-FFF2-40B4-BE49-F238E27FC236}">
                <a16:creationId xmlns:a16="http://schemas.microsoft.com/office/drawing/2014/main" id="{88CE497C-AEB9-42DA-9902-940C9454BA57}"/>
              </a:ext>
            </a:extLst>
          </p:cNvPr>
          <p:cNvPicPr>
            <a:picLocks noChangeAspect="1"/>
          </p:cNvPicPr>
          <p:nvPr/>
        </p:nvPicPr>
        <p:blipFill>
          <a:blip r:embed="rId5"/>
          <a:stretch>
            <a:fillRect/>
          </a:stretch>
        </p:blipFill>
        <p:spPr>
          <a:xfrm>
            <a:off x="2308708" y="2883742"/>
            <a:ext cx="3191320" cy="1638529"/>
          </a:xfrm>
          <a:prstGeom prst="rect">
            <a:avLst/>
          </a:prstGeom>
        </p:spPr>
      </p:pic>
      <p:sp>
        <p:nvSpPr>
          <p:cNvPr id="9" name="TextBox 8"/>
          <p:cNvSpPr txBox="1"/>
          <p:nvPr/>
        </p:nvSpPr>
        <p:spPr>
          <a:xfrm>
            <a:off x="6373191" y="2334703"/>
            <a:ext cx="4917661" cy="2862322"/>
          </a:xfrm>
          <a:prstGeom prst="rect">
            <a:avLst/>
          </a:prstGeom>
          <a:noFill/>
        </p:spPr>
        <p:txBody>
          <a:bodyPr wrap="square">
            <a:spAutoFit/>
          </a:bodyPr>
          <a:lstStyle/>
          <a:p>
            <a:r>
              <a:rPr b="1" dirty="0"/>
              <a:t>Purpose:</a:t>
            </a:r>
          </a:p>
          <a:p>
            <a:r>
              <a:rPr dirty="0"/>
              <a:t> To analyze customer acquisition trends.</a:t>
            </a:r>
            <a:endParaRPr lang="en-US" dirty="0"/>
          </a:p>
          <a:p>
            <a:endParaRPr dirty="0"/>
          </a:p>
          <a:p>
            <a:r>
              <a:rPr b="1" dirty="0"/>
              <a:t>Visual:</a:t>
            </a:r>
          </a:p>
          <a:p>
            <a:r>
              <a:rPr dirty="0"/>
              <a:t> Line/Area chart showing number of new customers acquired per month.</a:t>
            </a:r>
            <a:endParaRPr lang="en-US" dirty="0"/>
          </a:p>
          <a:p>
            <a:endParaRPr dirty="0"/>
          </a:p>
          <a:p>
            <a:r>
              <a:rPr b="1" dirty="0"/>
              <a:t>Insights:</a:t>
            </a:r>
          </a:p>
          <a:p>
            <a:r>
              <a:rPr dirty="0"/>
              <a:t> New customer sign-ups peak in festive months, possibly due to targeted marketing campaigns.</a:t>
            </a:r>
          </a:p>
        </p:txBody>
      </p:sp>
      <p:sp>
        <p:nvSpPr>
          <p:cNvPr id="10" name="TextBox 9">
            <a:extLst>
              <a:ext uri="{FF2B5EF4-FFF2-40B4-BE49-F238E27FC236}">
                <a16:creationId xmlns:a16="http://schemas.microsoft.com/office/drawing/2014/main" id="{D026DDEB-FC57-4752-89FB-884F84538D68}"/>
              </a:ext>
            </a:extLst>
          </p:cNvPr>
          <p:cNvSpPr txBox="1"/>
          <p:nvPr/>
        </p:nvSpPr>
        <p:spPr>
          <a:xfrm>
            <a:off x="2373757" y="1438892"/>
            <a:ext cx="6096000" cy="392159"/>
          </a:xfrm>
          <a:prstGeom prst="rect">
            <a:avLst/>
          </a:prstGeom>
          <a:noFill/>
        </p:spPr>
        <p:txBody>
          <a:bodyPr wrap="square">
            <a:spAutoFit/>
          </a:bodyPr>
          <a:lstStyle/>
          <a:p>
            <a:pPr marL="0" lvl="0" indent="0" algn="l" rtl="0">
              <a:lnSpc>
                <a:spcPct val="115000"/>
              </a:lnSpc>
              <a:spcBef>
                <a:spcPts val="1200"/>
              </a:spcBef>
              <a:spcAft>
                <a:spcPts val="1200"/>
              </a:spcAft>
              <a:buClr>
                <a:schemeClr val="dk1"/>
              </a:buClr>
              <a:buSzPts val="1100"/>
              <a:buFont typeface="Arial"/>
              <a:buNone/>
            </a:pPr>
            <a:r>
              <a:rPr lang="en-US" sz="1800" b="1" dirty="0">
                <a:solidFill>
                  <a:schemeClr val="dk1"/>
                </a:solidFill>
              </a:rPr>
              <a:t>Average order values</a:t>
            </a:r>
          </a:p>
        </p:txBody>
      </p:sp>
    </p:spTree>
    <p:extLst>
      <p:ext uri="{BB962C8B-B14F-4D97-AF65-F5344CB8AC3E}">
        <p14:creationId xmlns:p14="http://schemas.microsoft.com/office/powerpoint/2010/main" val="3811774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BF1C972F-5987-492B-B11B-D88FF40E3121}"/>
              </a:ext>
            </a:extLst>
          </p:cNvPr>
          <p:cNvSpPr/>
          <p:nvPr/>
        </p:nvSpPr>
        <p:spPr>
          <a:xfrm>
            <a:off x="132521" y="149087"/>
            <a:ext cx="1749287" cy="6559826"/>
          </a:xfrm>
          <a:prstGeom prst="round2SameRect">
            <a:avLst>
              <a:gd name="adj1" fmla="val 29546"/>
              <a:gd name="adj2" fmla="val 2424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0951F15-123C-4157-98FB-86B293FFE043}"/>
              </a:ext>
            </a:extLst>
          </p:cNvPr>
          <p:cNvSpPr txBox="1"/>
          <p:nvPr/>
        </p:nvSpPr>
        <p:spPr>
          <a:xfrm>
            <a:off x="251791" y="715617"/>
            <a:ext cx="1470992" cy="723275"/>
          </a:xfrm>
          <a:prstGeom prst="rect">
            <a:avLst/>
          </a:prstGeom>
          <a:noFill/>
        </p:spPr>
        <p:txBody>
          <a:bodyPr wrap="square" rtlCol="0">
            <a:spAutoFit/>
          </a:bodyPr>
          <a:lstStyle/>
          <a:p>
            <a:r>
              <a:rPr lang="en-IN" sz="3200" b="0" i="0" dirty="0">
                <a:solidFill>
                  <a:srgbClr val="252423"/>
                </a:solidFill>
                <a:effectLst/>
                <a:latin typeface="Segoe UI Bold" panose="020B0802040204020203" pitchFamily="34" charset="0"/>
              </a:rPr>
              <a:t>blink</a:t>
            </a:r>
            <a:r>
              <a:rPr lang="en-IN" sz="3200" b="0" i="0" dirty="0">
                <a:solidFill>
                  <a:srgbClr val="359100"/>
                </a:solidFill>
                <a:effectLst/>
                <a:latin typeface="Segoe UI Bold" panose="020B0802040204020203" pitchFamily="34" charset="0"/>
              </a:rPr>
              <a:t>it</a:t>
            </a:r>
            <a:endParaRPr lang="en-IN" dirty="0"/>
          </a:p>
          <a:p>
            <a:r>
              <a:rPr lang="en-IN" sz="900" b="1" i="0" dirty="0">
                <a:solidFill>
                  <a:srgbClr val="252423"/>
                </a:solidFill>
                <a:effectLst/>
                <a:latin typeface="Segoe UI" panose="020B0502040204020203" pitchFamily="34" charset="0"/>
              </a:rPr>
              <a:t>India's Last Minute App</a:t>
            </a:r>
            <a:endParaRPr lang="en-IN" sz="900" dirty="0"/>
          </a:p>
        </p:txBody>
      </p:sp>
      <p:pic>
        <p:nvPicPr>
          <p:cNvPr id="6" name="Picture 5">
            <a:extLst>
              <a:ext uri="{FF2B5EF4-FFF2-40B4-BE49-F238E27FC236}">
                <a16:creationId xmlns:a16="http://schemas.microsoft.com/office/drawing/2014/main" id="{4A5ADD91-32EE-462A-AEBB-BEE5BFE55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3" y="3027201"/>
            <a:ext cx="675806" cy="675806"/>
          </a:xfrm>
          <a:prstGeom prst="rect">
            <a:avLst/>
          </a:prstGeom>
        </p:spPr>
      </p:pic>
      <p:pic>
        <p:nvPicPr>
          <p:cNvPr id="7" name="Picture 6">
            <a:extLst>
              <a:ext uri="{FF2B5EF4-FFF2-40B4-BE49-F238E27FC236}">
                <a16:creationId xmlns:a16="http://schemas.microsoft.com/office/drawing/2014/main" id="{1EF0A4E0-EF39-4ACE-9453-843B014D8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1" y="3830799"/>
            <a:ext cx="848241" cy="848241"/>
          </a:xfrm>
          <a:prstGeom prst="rect">
            <a:avLst/>
          </a:prstGeom>
        </p:spPr>
      </p:pic>
      <p:pic>
        <p:nvPicPr>
          <p:cNvPr id="8" name="Picture 7">
            <a:extLst>
              <a:ext uri="{FF2B5EF4-FFF2-40B4-BE49-F238E27FC236}">
                <a16:creationId xmlns:a16="http://schemas.microsoft.com/office/drawing/2014/main" id="{FC7D2CB6-0DDA-4392-ADA1-201B42AE9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 y="4806832"/>
            <a:ext cx="848242" cy="848242"/>
          </a:xfrm>
          <a:prstGeom prst="rect">
            <a:avLst/>
          </a:prstGeom>
        </p:spPr>
      </p:pic>
      <p:pic>
        <p:nvPicPr>
          <p:cNvPr id="3" name="Picture 2">
            <a:extLst>
              <a:ext uri="{FF2B5EF4-FFF2-40B4-BE49-F238E27FC236}">
                <a16:creationId xmlns:a16="http://schemas.microsoft.com/office/drawing/2014/main" id="{4C9CAF12-D48E-47E1-BDD6-F8E2EF92FDD2}"/>
              </a:ext>
            </a:extLst>
          </p:cNvPr>
          <p:cNvPicPr>
            <a:picLocks noChangeAspect="1"/>
          </p:cNvPicPr>
          <p:nvPr/>
        </p:nvPicPr>
        <p:blipFill>
          <a:blip r:embed="rId5"/>
          <a:stretch>
            <a:fillRect/>
          </a:stretch>
        </p:blipFill>
        <p:spPr>
          <a:xfrm>
            <a:off x="2332330" y="2914578"/>
            <a:ext cx="3515216" cy="1028844"/>
          </a:xfrm>
          <a:prstGeom prst="rect">
            <a:avLst/>
          </a:prstGeom>
        </p:spPr>
      </p:pic>
      <p:sp>
        <p:nvSpPr>
          <p:cNvPr id="9" name="TextBox 8"/>
          <p:cNvSpPr txBox="1"/>
          <p:nvPr/>
        </p:nvSpPr>
        <p:spPr>
          <a:xfrm>
            <a:off x="6904382" y="2133347"/>
            <a:ext cx="4174435" cy="3416320"/>
          </a:xfrm>
          <a:prstGeom prst="rect">
            <a:avLst/>
          </a:prstGeom>
          <a:noFill/>
        </p:spPr>
        <p:txBody>
          <a:bodyPr wrap="square">
            <a:spAutoFit/>
          </a:bodyPr>
          <a:lstStyle/>
          <a:p>
            <a:r>
              <a:rPr b="1" dirty="0"/>
              <a:t>Purpose:</a:t>
            </a:r>
          </a:p>
          <a:p>
            <a:r>
              <a:rPr dirty="0"/>
              <a:t> To compare order quantities across customer segments.</a:t>
            </a:r>
            <a:endParaRPr lang="en-US" dirty="0"/>
          </a:p>
          <a:p>
            <a:endParaRPr dirty="0"/>
          </a:p>
          <a:p>
            <a:r>
              <a:rPr b="1" dirty="0"/>
              <a:t>Visual:</a:t>
            </a:r>
          </a:p>
          <a:p>
            <a:r>
              <a:rPr dirty="0"/>
              <a:t> Clustered bar chart (X-axis: Customer Segments, Y-axis: Quantity).</a:t>
            </a:r>
            <a:endParaRPr lang="en-US" dirty="0"/>
          </a:p>
          <a:p>
            <a:endParaRPr dirty="0"/>
          </a:p>
          <a:p>
            <a:r>
              <a:rPr b="1" dirty="0"/>
              <a:t>Insights:</a:t>
            </a:r>
          </a:p>
          <a:p>
            <a:r>
              <a:rPr dirty="0"/>
              <a:t> Premium customers purchase higher quantities per order compared to other segments.</a:t>
            </a:r>
          </a:p>
        </p:txBody>
      </p:sp>
      <p:sp>
        <p:nvSpPr>
          <p:cNvPr id="10" name="TextBox 9">
            <a:extLst>
              <a:ext uri="{FF2B5EF4-FFF2-40B4-BE49-F238E27FC236}">
                <a16:creationId xmlns:a16="http://schemas.microsoft.com/office/drawing/2014/main" id="{AC027FED-4993-4AED-A014-5917C4EC6548}"/>
              </a:ext>
            </a:extLst>
          </p:cNvPr>
          <p:cNvSpPr txBox="1"/>
          <p:nvPr/>
        </p:nvSpPr>
        <p:spPr>
          <a:xfrm>
            <a:off x="2478157" y="1308333"/>
            <a:ext cx="6096000" cy="392159"/>
          </a:xfrm>
          <a:prstGeom prst="rect">
            <a:avLst/>
          </a:prstGeom>
          <a:noFill/>
        </p:spPr>
        <p:txBody>
          <a:bodyPr wrap="square">
            <a:spAutoFit/>
          </a:bodyPr>
          <a:lstStyle/>
          <a:p>
            <a:pPr marL="0" lvl="0" indent="0" algn="l" rtl="0">
              <a:lnSpc>
                <a:spcPct val="115000"/>
              </a:lnSpc>
              <a:spcBef>
                <a:spcPts val="1200"/>
              </a:spcBef>
              <a:spcAft>
                <a:spcPts val="1200"/>
              </a:spcAft>
              <a:buClr>
                <a:schemeClr val="dk1"/>
              </a:buClr>
              <a:buSzPts val="1100"/>
              <a:buFont typeface="Arial"/>
              <a:buNone/>
            </a:pPr>
            <a:r>
              <a:rPr lang="en-US" sz="1800" b="1" dirty="0">
                <a:solidFill>
                  <a:schemeClr val="dk1"/>
                </a:solidFill>
              </a:rPr>
              <a:t>Total delivery time</a:t>
            </a:r>
          </a:p>
        </p:txBody>
      </p:sp>
    </p:spTree>
    <p:extLst>
      <p:ext uri="{BB962C8B-B14F-4D97-AF65-F5344CB8AC3E}">
        <p14:creationId xmlns:p14="http://schemas.microsoft.com/office/powerpoint/2010/main" val="4249980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BF1C972F-5987-492B-B11B-D88FF40E3121}"/>
              </a:ext>
            </a:extLst>
          </p:cNvPr>
          <p:cNvSpPr/>
          <p:nvPr/>
        </p:nvSpPr>
        <p:spPr>
          <a:xfrm>
            <a:off x="132521" y="149087"/>
            <a:ext cx="1749287" cy="6559826"/>
          </a:xfrm>
          <a:prstGeom prst="round2SameRect">
            <a:avLst>
              <a:gd name="adj1" fmla="val 29546"/>
              <a:gd name="adj2" fmla="val 2424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0951F15-123C-4157-98FB-86B293FFE043}"/>
              </a:ext>
            </a:extLst>
          </p:cNvPr>
          <p:cNvSpPr txBox="1"/>
          <p:nvPr/>
        </p:nvSpPr>
        <p:spPr>
          <a:xfrm>
            <a:off x="251791" y="715617"/>
            <a:ext cx="1470992" cy="723275"/>
          </a:xfrm>
          <a:prstGeom prst="rect">
            <a:avLst/>
          </a:prstGeom>
          <a:noFill/>
        </p:spPr>
        <p:txBody>
          <a:bodyPr wrap="square" rtlCol="0">
            <a:spAutoFit/>
          </a:bodyPr>
          <a:lstStyle/>
          <a:p>
            <a:r>
              <a:rPr lang="en-IN" sz="3200" b="0" i="0" dirty="0">
                <a:solidFill>
                  <a:srgbClr val="252423"/>
                </a:solidFill>
                <a:effectLst/>
                <a:latin typeface="Segoe UI Bold" panose="020B0802040204020203" pitchFamily="34" charset="0"/>
              </a:rPr>
              <a:t>blink</a:t>
            </a:r>
            <a:r>
              <a:rPr lang="en-IN" sz="3200" b="0" i="0" dirty="0">
                <a:solidFill>
                  <a:srgbClr val="359100"/>
                </a:solidFill>
                <a:effectLst/>
                <a:latin typeface="Segoe UI Bold" panose="020B0802040204020203" pitchFamily="34" charset="0"/>
              </a:rPr>
              <a:t>it</a:t>
            </a:r>
            <a:endParaRPr lang="en-IN" dirty="0"/>
          </a:p>
          <a:p>
            <a:r>
              <a:rPr lang="en-IN" sz="900" b="1" i="0" dirty="0">
                <a:solidFill>
                  <a:srgbClr val="252423"/>
                </a:solidFill>
                <a:effectLst/>
                <a:latin typeface="Segoe UI" panose="020B0502040204020203" pitchFamily="34" charset="0"/>
              </a:rPr>
              <a:t>India's Last Minute App</a:t>
            </a:r>
            <a:endParaRPr lang="en-IN" sz="900" dirty="0"/>
          </a:p>
        </p:txBody>
      </p:sp>
      <p:pic>
        <p:nvPicPr>
          <p:cNvPr id="6" name="Picture 5">
            <a:extLst>
              <a:ext uri="{FF2B5EF4-FFF2-40B4-BE49-F238E27FC236}">
                <a16:creationId xmlns:a16="http://schemas.microsoft.com/office/drawing/2014/main" id="{4A5ADD91-32EE-462A-AEBB-BEE5BFE55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3" y="3027201"/>
            <a:ext cx="675806" cy="675806"/>
          </a:xfrm>
          <a:prstGeom prst="rect">
            <a:avLst/>
          </a:prstGeom>
        </p:spPr>
      </p:pic>
      <p:pic>
        <p:nvPicPr>
          <p:cNvPr id="7" name="Picture 6">
            <a:extLst>
              <a:ext uri="{FF2B5EF4-FFF2-40B4-BE49-F238E27FC236}">
                <a16:creationId xmlns:a16="http://schemas.microsoft.com/office/drawing/2014/main" id="{1EF0A4E0-EF39-4ACE-9453-843B014D8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1" y="3830799"/>
            <a:ext cx="848241" cy="848241"/>
          </a:xfrm>
          <a:prstGeom prst="rect">
            <a:avLst/>
          </a:prstGeom>
        </p:spPr>
      </p:pic>
      <p:pic>
        <p:nvPicPr>
          <p:cNvPr id="8" name="Picture 7">
            <a:extLst>
              <a:ext uri="{FF2B5EF4-FFF2-40B4-BE49-F238E27FC236}">
                <a16:creationId xmlns:a16="http://schemas.microsoft.com/office/drawing/2014/main" id="{FC7D2CB6-0DDA-4392-ADA1-201B42AE9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 y="4806832"/>
            <a:ext cx="848242" cy="848242"/>
          </a:xfrm>
          <a:prstGeom prst="rect">
            <a:avLst/>
          </a:prstGeom>
        </p:spPr>
      </p:pic>
      <p:pic>
        <p:nvPicPr>
          <p:cNvPr id="3" name="Picture 2">
            <a:extLst>
              <a:ext uri="{FF2B5EF4-FFF2-40B4-BE49-F238E27FC236}">
                <a16:creationId xmlns:a16="http://schemas.microsoft.com/office/drawing/2014/main" id="{0BD4FCEC-063C-46BB-9774-60AAE58B9B5C}"/>
              </a:ext>
            </a:extLst>
          </p:cNvPr>
          <p:cNvPicPr>
            <a:picLocks noChangeAspect="1"/>
          </p:cNvPicPr>
          <p:nvPr/>
        </p:nvPicPr>
        <p:blipFill>
          <a:blip r:embed="rId5"/>
          <a:stretch>
            <a:fillRect/>
          </a:stretch>
        </p:blipFill>
        <p:spPr>
          <a:xfrm>
            <a:off x="2160052" y="2673770"/>
            <a:ext cx="3229426" cy="2076740"/>
          </a:xfrm>
          <a:prstGeom prst="rect">
            <a:avLst/>
          </a:prstGeom>
        </p:spPr>
      </p:pic>
      <p:sp>
        <p:nvSpPr>
          <p:cNvPr id="9" name="TextBox 8"/>
          <p:cNvSpPr txBox="1"/>
          <p:nvPr/>
        </p:nvSpPr>
        <p:spPr>
          <a:xfrm>
            <a:off x="6903830" y="2390630"/>
            <a:ext cx="3764721" cy="3139321"/>
          </a:xfrm>
          <a:prstGeom prst="rect">
            <a:avLst/>
          </a:prstGeom>
          <a:noFill/>
        </p:spPr>
        <p:txBody>
          <a:bodyPr wrap="square">
            <a:spAutoFit/>
          </a:bodyPr>
          <a:lstStyle/>
          <a:p>
            <a:r>
              <a:rPr b="1" dirty="0"/>
              <a:t>Purpose:</a:t>
            </a:r>
          </a:p>
          <a:p>
            <a:r>
              <a:rPr dirty="0"/>
              <a:t> To display top-selling products.</a:t>
            </a:r>
            <a:endParaRPr lang="en-US" dirty="0"/>
          </a:p>
          <a:p>
            <a:endParaRPr dirty="0"/>
          </a:p>
          <a:p>
            <a:r>
              <a:rPr b="1" dirty="0"/>
              <a:t>Visual:</a:t>
            </a:r>
          </a:p>
          <a:p>
            <a:r>
              <a:rPr dirty="0"/>
              <a:t> Table with Product Name, Quantity Sold, and Revenue.</a:t>
            </a:r>
            <a:endParaRPr lang="en-US" dirty="0"/>
          </a:p>
          <a:p>
            <a:endParaRPr dirty="0"/>
          </a:p>
          <a:p>
            <a:r>
              <a:rPr b="1" dirty="0"/>
              <a:t>Insights:</a:t>
            </a:r>
          </a:p>
          <a:p>
            <a:r>
              <a:rPr dirty="0"/>
              <a:t> Top 5 products contribute over 40% of total revenue, highlighting their importance in inventory planning.</a:t>
            </a:r>
          </a:p>
        </p:txBody>
      </p:sp>
      <p:sp>
        <p:nvSpPr>
          <p:cNvPr id="10" name="TextBox 9">
            <a:extLst>
              <a:ext uri="{FF2B5EF4-FFF2-40B4-BE49-F238E27FC236}">
                <a16:creationId xmlns:a16="http://schemas.microsoft.com/office/drawing/2014/main" id="{A923B061-0315-4DEA-852B-6083D33DD826}"/>
              </a:ext>
            </a:extLst>
          </p:cNvPr>
          <p:cNvSpPr txBox="1"/>
          <p:nvPr/>
        </p:nvSpPr>
        <p:spPr>
          <a:xfrm>
            <a:off x="2160052" y="1438892"/>
            <a:ext cx="6096000" cy="392159"/>
          </a:xfrm>
          <a:prstGeom prst="rect">
            <a:avLst/>
          </a:prstGeom>
          <a:noFill/>
        </p:spPr>
        <p:txBody>
          <a:bodyPr wrap="square">
            <a:spAutoFit/>
          </a:bodyPr>
          <a:lstStyle/>
          <a:p>
            <a:pPr marL="0" lvl="0" indent="0" algn="l" rtl="0">
              <a:lnSpc>
                <a:spcPct val="115000"/>
              </a:lnSpc>
              <a:spcBef>
                <a:spcPts val="1200"/>
              </a:spcBef>
              <a:spcAft>
                <a:spcPts val="1200"/>
              </a:spcAft>
              <a:buClr>
                <a:schemeClr val="dk1"/>
              </a:buClr>
              <a:buSzPts val="1100"/>
              <a:buFont typeface="Arial"/>
              <a:buNone/>
            </a:pPr>
            <a:r>
              <a:rPr lang="en-US" sz="1800" b="1" dirty="0">
                <a:solidFill>
                  <a:schemeClr val="dk1"/>
                </a:solidFill>
              </a:rPr>
              <a:t>Future stock level </a:t>
            </a:r>
          </a:p>
        </p:txBody>
      </p:sp>
    </p:spTree>
    <p:extLst>
      <p:ext uri="{BB962C8B-B14F-4D97-AF65-F5344CB8AC3E}">
        <p14:creationId xmlns:p14="http://schemas.microsoft.com/office/powerpoint/2010/main" val="3619424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BF1C972F-5987-492B-B11B-D88FF40E3121}"/>
              </a:ext>
            </a:extLst>
          </p:cNvPr>
          <p:cNvSpPr/>
          <p:nvPr/>
        </p:nvSpPr>
        <p:spPr>
          <a:xfrm>
            <a:off x="132521" y="149087"/>
            <a:ext cx="1749287" cy="6559826"/>
          </a:xfrm>
          <a:prstGeom prst="round2SameRect">
            <a:avLst>
              <a:gd name="adj1" fmla="val 29546"/>
              <a:gd name="adj2" fmla="val 2424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0951F15-123C-4157-98FB-86B293FFE043}"/>
              </a:ext>
            </a:extLst>
          </p:cNvPr>
          <p:cNvSpPr txBox="1"/>
          <p:nvPr/>
        </p:nvSpPr>
        <p:spPr>
          <a:xfrm>
            <a:off x="251791" y="715617"/>
            <a:ext cx="1470992" cy="723275"/>
          </a:xfrm>
          <a:prstGeom prst="rect">
            <a:avLst/>
          </a:prstGeom>
          <a:noFill/>
        </p:spPr>
        <p:txBody>
          <a:bodyPr wrap="square" rtlCol="0">
            <a:spAutoFit/>
          </a:bodyPr>
          <a:lstStyle/>
          <a:p>
            <a:r>
              <a:rPr lang="en-IN" sz="3200" b="0" i="0" dirty="0">
                <a:solidFill>
                  <a:srgbClr val="252423"/>
                </a:solidFill>
                <a:effectLst/>
                <a:latin typeface="Segoe UI Bold" panose="020B0802040204020203" pitchFamily="34" charset="0"/>
              </a:rPr>
              <a:t>blink</a:t>
            </a:r>
            <a:r>
              <a:rPr lang="en-IN" sz="3200" b="0" i="0" dirty="0">
                <a:solidFill>
                  <a:srgbClr val="359100"/>
                </a:solidFill>
                <a:effectLst/>
                <a:latin typeface="Segoe UI Bold" panose="020B0802040204020203" pitchFamily="34" charset="0"/>
              </a:rPr>
              <a:t>it</a:t>
            </a:r>
            <a:endParaRPr lang="en-IN" dirty="0"/>
          </a:p>
          <a:p>
            <a:r>
              <a:rPr lang="en-IN" sz="900" b="1" i="0" dirty="0">
                <a:solidFill>
                  <a:srgbClr val="252423"/>
                </a:solidFill>
                <a:effectLst/>
                <a:latin typeface="Segoe UI" panose="020B0502040204020203" pitchFamily="34" charset="0"/>
              </a:rPr>
              <a:t>India's Last Minute App</a:t>
            </a:r>
            <a:endParaRPr lang="en-IN" sz="900" dirty="0"/>
          </a:p>
        </p:txBody>
      </p:sp>
      <p:pic>
        <p:nvPicPr>
          <p:cNvPr id="6" name="Picture 5">
            <a:extLst>
              <a:ext uri="{FF2B5EF4-FFF2-40B4-BE49-F238E27FC236}">
                <a16:creationId xmlns:a16="http://schemas.microsoft.com/office/drawing/2014/main" id="{4A5ADD91-32EE-462A-AEBB-BEE5BFE55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3" y="3027201"/>
            <a:ext cx="675806" cy="675806"/>
          </a:xfrm>
          <a:prstGeom prst="rect">
            <a:avLst/>
          </a:prstGeom>
        </p:spPr>
      </p:pic>
      <p:pic>
        <p:nvPicPr>
          <p:cNvPr id="7" name="Picture 6">
            <a:extLst>
              <a:ext uri="{FF2B5EF4-FFF2-40B4-BE49-F238E27FC236}">
                <a16:creationId xmlns:a16="http://schemas.microsoft.com/office/drawing/2014/main" id="{1EF0A4E0-EF39-4ACE-9453-843B014D8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1" y="3830799"/>
            <a:ext cx="848241" cy="848241"/>
          </a:xfrm>
          <a:prstGeom prst="rect">
            <a:avLst/>
          </a:prstGeom>
        </p:spPr>
      </p:pic>
      <p:pic>
        <p:nvPicPr>
          <p:cNvPr id="8" name="Picture 7">
            <a:extLst>
              <a:ext uri="{FF2B5EF4-FFF2-40B4-BE49-F238E27FC236}">
                <a16:creationId xmlns:a16="http://schemas.microsoft.com/office/drawing/2014/main" id="{FC7D2CB6-0DDA-4392-ADA1-201B42AE9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 y="4806832"/>
            <a:ext cx="848242" cy="848242"/>
          </a:xfrm>
          <a:prstGeom prst="rect">
            <a:avLst/>
          </a:prstGeom>
        </p:spPr>
      </p:pic>
      <p:pic>
        <p:nvPicPr>
          <p:cNvPr id="3" name="Picture 2">
            <a:extLst>
              <a:ext uri="{FF2B5EF4-FFF2-40B4-BE49-F238E27FC236}">
                <a16:creationId xmlns:a16="http://schemas.microsoft.com/office/drawing/2014/main" id="{2CECE3CD-76D4-4E92-A979-5AC8678FC41C}"/>
              </a:ext>
            </a:extLst>
          </p:cNvPr>
          <p:cNvPicPr>
            <a:picLocks noChangeAspect="1"/>
          </p:cNvPicPr>
          <p:nvPr/>
        </p:nvPicPr>
        <p:blipFill>
          <a:blip r:embed="rId5"/>
          <a:stretch>
            <a:fillRect/>
          </a:stretch>
        </p:blipFill>
        <p:spPr>
          <a:xfrm>
            <a:off x="2352337" y="2697563"/>
            <a:ext cx="2219635" cy="1981477"/>
          </a:xfrm>
          <a:prstGeom prst="rect">
            <a:avLst/>
          </a:prstGeom>
        </p:spPr>
      </p:pic>
      <p:sp>
        <p:nvSpPr>
          <p:cNvPr id="9" name="TextBox 8"/>
          <p:cNvSpPr txBox="1"/>
          <p:nvPr/>
        </p:nvSpPr>
        <p:spPr>
          <a:xfrm>
            <a:off x="6626034" y="2448562"/>
            <a:ext cx="3900659" cy="3416320"/>
          </a:xfrm>
          <a:prstGeom prst="rect">
            <a:avLst/>
          </a:prstGeom>
          <a:noFill/>
        </p:spPr>
        <p:txBody>
          <a:bodyPr wrap="square">
            <a:spAutoFit/>
          </a:bodyPr>
          <a:lstStyle/>
          <a:p>
            <a:r>
              <a:rPr b="1" dirty="0"/>
              <a:t>Purpose:</a:t>
            </a:r>
          </a:p>
          <a:p>
            <a:r>
              <a:rPr dirty="0"/>
              <a:t> To examine repeat purchase frequency.</a:t>
            </a:r>
            <a:endParaRPr lang="en-US" dirty="0"/>
          </a:p>
          <a:p>
            <a:endParaRPr dirty="0"/>
          </a:p>
          <a:p>
            <a:r>
              <a:rPr b="1" dirty="0"/>
              <a:t>Visual:</a:t>
            </a:r>
          </a:p>
          <a:p>
            <a:r>
              <a:rPr dirty="0"/>
              <a:t> Histogram showing number of orders vs number of customers.</a:t>
            </a:r>
            <a:endParaRPr lang="en-US" dirty="0"/>
          </a:p>
          <a:p>
            <a:endParaRPr dirty="0"/>
          </a:p>
          <a:p>
            <a:r>
              <a:rPr b="1" dirty="0"/>
              <a:t>Insights:</a:t>
            </a:r>
          </a:p>
          <a:p>
            <a:r>
              <a:rPr dirty="0"/>
              <a:t> A significant proportion of customers make more than 5 purchases, indicating strong customer loyalty.</a:t>
            </a:r>
          </a:p>
        </p:txBody>
      </p:sp>
      <p:sp>
        <p:nvSpPr>
          <p:cNvPr id="10" name="TextBox 9">
            <a:extLst>
              <a:ext uri="{FF2B5EF4-FFF2-40B4-BE49-F238E27FC236}">
                <a16:creationId xmlns:a16="http://schemas.microsoft.com/office/drawing/2014/main" id="{17CCF75E-C8D7-483F-A648-E3AC8768817F}"/>
              </a:ext>
            </a:extLst>
          </p:cNvPr>
          <p:cNvSpPr txBox="1"/>
          <p:nvPr/>
        </p:nvSpPr>
        <p:spPr>
          <a:xfrm>
            <a:off x="2272796" y="1438892"/>
            <a:ext cx="6096000" cy="392159"/>
          </a:xfrm>
          <a:prstGeom prst="rect">
            <a:avLst/>
          </a:prstGeom>
          <a:noFill/>
        </p:spPr>
        <p:txBody>
          <a:bodyPr wrap="square">
            <a:spAutoFit/>
          </a:bodyPr>
          <a:lstStyle/>
          <a:p>
            <a:pPr marL="0" lvl="0" indent="0" algn="l" rtl="0">
              <a:lnSpc>
                <a:spcPct val="115000"/>
              </a:lnSpc>
              <a:spcBef>
                <a:spcPts val="1200"/>
              </a:spcBef>
              <a:spcAft>
                <a:spcPts val="1200"/>
              </a:spcAft>
              <a:buClr>
                <a:schemeClr val="dk1"/>
              </a:buClr>
              <a:buSzPts val="1100"/>
              <a:buFont typeface="Arial"/>
              <a:buNone/>
            </a:pPr>
            <a:r>
              <a:rPr lang="en-US" sz="1800" b="1" dirty="0">
                <a:solidFill>
                  <a:schemeClr val="dk1"/>
                </a:solidFill>
              </a:rPr>
              <a:t>Daily order</a:t>
            </a:r>
          </a:p>
        </p:txBody>
      </p:sp>
    </p:spTree>
    <p:extLst>
      <p:ext uri="{BB962C8B-B14F-4D97-AF65-F5344CB8AC3E}">
        <p14:creationId xmlns:p14="http://schemas.microsoft.com/office/powerpoint/2010/main" val="3786231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Google Shape;492;g36f21e578b4_1_605">
            <a:extLst>
              <a:ext uri="{FF2B5EF4-FFF2-40B4-BE49-F238E27FC236}">
                <a16:creationId xmlns:a16="http://schemas.microsoft.com/office/drawing/2014/main" id="{E04CB71F-3BDA-4FE2-B1C6-C23D9969F9CC}"/>
              </a:ext>
            </a:extLst>
          </p:cNvPr>
          <p:cNvSpPr/>
          <p:nvPr/>
        </p:nvSpPr>
        <p:spPr>
          <a:xfrm>
            <a:off x="0" y="0"/>
            <a:ext cx="12192000" cy="2103755"/>
          </a:xfrm>
          <a:custGeom>
            <a:avLst/>
            <a:gdLst/>
            <a:ahLst/>
            <a:cxnLst/>
            <a:rect l="l" t="t" r="r" b="b"/>
            <a:pathLst>
              <a:path w="18288000" h="2103755" extrusionOk="0">
                <a:moveTo>
                  <a:pt x="18148854" y="1102750"/>
                </a:moveTo>
                <a:lnTo>
                  <a:pt x="18117926" y="1102750"/>
                </a:lnTo>
                <a:lnTo>
                  <a:pt x="18085067" y="1102397"/>
                </a:lnTo>
                <a:lnTo>
                  <a:pt x="18086469" y="1102397"/>
                </a:lnTo>
                <a:lnTo>
                  <a:pt x="18053317" y="1101697"/>
                </a:lnTo>
                <a:lnTo>
                  <a:pt x="18054280" y="1101697"/>
                </a:lnTo>
                <a:lnTo>
                  <a:pt x="18020275" y="1100645"/>
                </a:lnTo>
                <a:lnTo>
                  <a:pt x="18021149" y="1100645"/>
                </a:lnTo>
                <a:lnTo>
                  <a:pt x="17957361" y="1097784"/>
                </a:lnTo>
                <a:lnTo>
                  <a:pt x="17887873" y="1093525"/>
                </a:lnTo>
                <a:lnTo>
                  <a:pt x="17815665" y="1088017"/>
                </a:lnTo>
                <a:lnTo>
                  <a:pt x="17702399" y="1077480"/>
                </a:lnTo>
                <a:lnTo>
                  <a:pt x="17583385" y="1064309"/>
                </a:lnTo>
                <a:lnTo>
                  <a:pt x="17458847" y="1048611"/>
                </a:lnTo>
                <a:lnTo>
                  <a:pt x="17284587" y="1023930"/>
                </a:lnTo>
                <a:lnTo>
                  <a:pt x="17054311" y="987407"/>
                </a:lnTo>
                <a:lnTo>
                  <a:pt x="16710525" y="926569"/>
                </a:lnTo>
                <a:lnTo>
                  <a:pt x="16235988" y="833691"/>
                </a:lnTo>
                <a:lnTo>
                  <a:pt x="15497332" y="675857"/>
                </a:lnTo>
                <a:lnTo>
                  <a:pt x="12571570" y="0"/>
                </a:lnTo>
                <a:lnTo>
                  <a:pt x="18287999" y="0"/>
                </a:lnTo>
                <a:lnTo>
                  <a:pt x="18287999" y="1097470"/>
                </a:lnTo>
                <a:lnTo>
                  <a:pt x="18261711" y="1099237"/>
                </a:lnTo>
                <a:lnTo>
                  <a:pt x="18234644" y="1100645"/>
                </a:lnTo>
                <a:lnTo>
                  <a:pt x="18206806" y="1101697"/>
                </a:lnTo>
                <a:lnTo>
                  <a:pt x="18178207" y="1102397"/>
                </a:lnTo>
                <a:lnTo>
                  <a:pt x="18148854" y="1102750"/>
                </a:lnTo>
                <a:close/>
              </a:path>
              <a:path w="18288000" h="2103755" extrusionOk="0">
                <a:moveTo>
                  <a:pt x="0" y="2103596"/>
                </a:moveTo>
                <a:lnTo>
                  <a:pt x="0" y="0"/>
                </a:lnTo>
                <a:lnTo>
                  <a:pt x="6754272" y="0"/>
                </a:lnTo>
                <a:lnTo>
                  <a:pt x="6485191" y="178117"/>
                </a:lnTo>
                <a:lnTo>
                  <a:pt x="6360944" y="261082"/>
                </a:lnTo>
                <a:lnTo>
                  <a:pt x="6319554" y="288122"/>
                </a:lnTo>
                <a:lnTo>
                  <a:pt x="6278081" y="314777"/>
                </a:lnTo>
                <a:lnTo>
                  <a:pt x="6236468" y="341004"/>
                </a:lnTo>
                <a:lnTo>
                  <a:pt x="6194659" y="366756"/>
                </a:lnTo>
                <a:lnTo>
                  <a:pt x="6152596" y="391988"/>
                </a:lnTo>
                <a:lnTo>
                  <a:pt x="6110223" y="416655"/>
                </a:lnTo>
                <a:lnTo>
                  <a:pt x="6067482" y="440711"/>
                </a:lnTo>
                <a:lnTo>
                  <a:pt x="6024317" y="464112"/>
                </a:lnTo>
                <a:lnTo>
                  <a:pt x="5980670" y="486811"/>
                </a:lnTo>
                <a:lnTo>
                  <a:pt x="5972892" y="490675"/>
                </a:lnTo>
                <a:lnTo>
                  <a:pt x="2177238" y="490675"/>
                </a:lnTo>
                <a:lnTo>
                  <a:pt x="2132880" y="490945"/>
                </a:lnTo>
                <a:lnTo>
                  <a:pt x="2089695" y="491775"/>
                </a:lnTo>
                <a:lnTo>
                  <a:pt x="2045486" y="493230"/>
                </a:lnTo>
                <a:lnTo>
                  <a:pt x="2002473" y="495288"/>
                </a:lnTo>
                <a:lnTo>
                  <a:pt x="1959932" y="497985"/>
                </a:lnTo>
                <a:lnTo>
                  <a:pt x="1917873" y="501342"/>
                </a:lnTo>
                <a:lnTo>
                  <a:pt x="1876310" y="505381"/>
                </a:lnTo>
                <a:lnTo>
                  <a:pt x="1835253" y="510124"/>
                </a:lnTo>
                <a:lnTo>
                  <a:pt x="1794714" y="515591"/>
                </a:lnTo>
                <a:lnTo>
                  <a:pt x="1754705" y="521804"/>
                </a:lnTo>
                <a:lnTo>
                  <a:pt x="1715237" y="528785"/>
                </a:lnTo>
                <a:lnTo>
                  <a:pt x="1676323" y="536554"/>
                </a:lnTo>
                <a:lnTo>
                  <a:pt x="1637973" y="545134"/>
                </a:lnTo>
                <a:lnTo>
                  <a:pt x="1600199" y="554545"/>
                </a:lnTo>
                <a:lnTo>
                  <a:pt x="1555429" y="567432"/>
                </a:lnTo>
                <a:lnTo>
                  <a:pt x="1511303" y="582374"/>
                </a:lnTo>
                <a:lnTo>
                  <a:pt x="1467811" y="599292"/>
                </a:lnTo>
                <a:lnTo>
                  <a:pt x="1424942" y="618107"/>
                </a:lnTo>
                <a:lnTo>
                  <a:pt x="1382684" y="638738"/>
                </a:lnTo>
                <a:lnTo>
                  <a:pt x="1341026" y="661107"/>
                </a:lnTo>
                <a:lnTo>
                  <a:pt x="1299958" y="685134"/>
                </a:lnTo>
                <a:lnTo>
                  <a:pt x="1259468" y="710740"/>
                </a:lnTo>
                <a:lnTo>
                  <a:pt x="1219874" y="737621"/>
                </a:lnTo>
                <a:lnTo>
                  <a:pt x="1180176" y="766369"/>
                </a:lnTo>
                <a:lnTo>
                  <a:pt x="1141353" y="796233"/>
                </a:lnTo>
                <a:lnTo>
                  <a:pt x="1103064" y="827358"/>
                </a:lnTo>
                <a:lnTo>
                  <a:pt x="1065297" y="859664"/>
                </a:lnTo>
                <a:lnTo>
                  <a:pt x="1028041" y="893072"/>
                </a:lnTo>
                <a:lnTo>
                  <a:pt x="991286" y="927502"/>
                </a:lnTo>
                <a:lnTo>
                  <a:pt x="955020" y="962874"/>
                </a:lnTo>
                <a:lnTo>
                  <a:pt x="919231" y="999110"/>
                </a:lnTo>
                <a:lnTo>
                  <a:pt x="883910" y="1036130"/>
                </a:lnTo>
                <a:lnTo>
                  <a:pt x="849044" y="1073854"/>
                </a:lnTo>
                <a:lnTo>
                  <a:pt x="814622" y="1112203"/>
                </a:lnTo>
                <a:lnTo>
                  <a:pt x="780635" y="1151098"/>
                </a:lnTo>
                <a:lnTo>
                  <a:pt x="747069" y="1190458"/>
                </a:lnTo>
                <a:lnTo>
                  <a:pt x="713915" y="1230204"/>
                </a:lnTo>
                <a:lnTo>
                  <a:pt x="681160" y="1270258"/>
                </a:lnTo>
                <a:lnTo>
                  <a:pt x="648795" y="1310539"/>
                </a:lnTo>
                <a:lnTo>
                  <a:pt x="616808" y="1350968"/>
                </a:lnTo>
                <a:lnTo>
                  <a:pt x="585187" y="1391465"/>
                </a:lnTo>
                <a:lnTo>
                  <a:pt x="553922" y="1431952"/>
                </a:lnTo>
                <a:lnTo>
                  <a:pt x="492414" y="1512574"/>
                </a:lnTo>
                <a:lnTo>
                  <a:pt x="344088" y="1708375"/>
                </a:lnTo>
                <a:lnTo>
                  <a:pt x="315267" y="1745912"/>
                </a:lnTo>
                <a:lnTo>
                  <a:pt x="286702" y="1782724"/>
                </a:lnTo>
                <a:lnTo>
                  <a:pt x="258381" y="1818730"/>
                </a:lnTo>
                <a:lnTo>
                  <a:pt x="230293" y="1853850"/>
                </a:lnTo>
                <a:lnTo>
                  <a:pt x="202428" y="1888006"/>
                </a:lnTo>
                <a:lnTo>
                  <a:pt x="174773" y="1921118"/>
                </a:lnTo>
                <a:lnTo>
                  <a:pt x="147318" y="1953106"/>
                </a:lnTo>
                <a:lnTo>
                  <a:pt x="120052" y="1983891"/>
                </a:lnTo>
                <a:lnTo>
                  <a:pt x="92963" y="2013394"/>
                </a:lnTo>
                <a:lnTo>
                  <a:pt x="0" y="2103596"/>
                </a:lnTo>
                <a:close/>
              </a:path>
              <a:path w="18288000" h="2103755" extrusionOk="0">
                <a:moveTo>
                  <a:pt x="4810795" y="737621"/>
                </a:moveTo>
                <a:lnTo>
                  <a:pt x="4745747" y="737621"/>
                </a:lnTo>
                <a:lnTo>
                  <a:pt x="4694558" y="736961"/>
                </a:lnTo>
                <a:lnTo>
                  <a:pt x="4643211" y="735785"/>
                </a:lnTo>
                <a:lnTo>
                  <a:pt x="4540094" y="731967"/>
                </a:lnTo>
                <a:lnTo>
                  <a:pt x="4436488" y="726338"/>
                </a:lnTo>
                <a:lnTo>
                  <a:pt x="4332487" y="719070"/>
                </a:lnTo>
                <a:lnTo>
                  <a:pt x="4228183" y="710333"/>
                </a:lnTo>
                <a:lnTo>
                  <a:pt x="4071364" y="694849"/>
                </a:lnTo>
                <a:lnTo>
                  <a:pt x="3862082" y="670663"/>
                </a:lnTo>
                <a:lnTo>
                  <a:pt x="2936848" y="547065"/>
                </a:lnTo>
                <a:lnTo>
                  <a:pt x="2739353" y="524482"/>
                </a:lnTo>
                <a:lnTo>
                  <a:pt x="2594187" y="510582"/>
                </a:lnTo>
                <a:lnTo>
                  <a:pt x="2498992" y="503084"/>
                </a:lnTo>
                <a:lnTo>
                  <a:pt x="2405170" y="497200"/>
                </a:lnTo>
                <a:lnTo>
                  <a:pt x="2312815" y="493101"/>
                </a:lnTo>
                <a:lnTo>
                  <a:pt x="2267218" y="491775"/>
                </a:lnTo>
                <a:lnTo>
                  <a:pt x="2221227" y="490945"/>
                </a:lnTo>
                <a:lnTo>
                  <a:pt x="2177238" y="490675"/>
                </a:lnTo>
                <a:lnTo>
                  <a:pt x="5972892" y="490675"/>
                </a:lnTo>
                <a:lnTo>
                  <a:pt x="5936485" y="508763"/>
                </a:lnTo>
                <a:lnTo>
                  <a:pt x="5891705" y="529923"/>
                </a:lnTo>
                <a:lnTo>
                  <a:pt x="5846272" y="550246"/>
                </a:lnTo>
                <a:lnTo>
                  <a:pt x="5800130" y="569685"/>
                </a:lnTo>
                <a:lnTo>
                  <a:pt x="5753221" y="588197"/>
                </a:lnTo>
                <a:lnTo>
                  <a:pt x="5705489" y="605734"/>
                </a:lnTo>
                <a:lnTo>
                  <a:pt x="5656877" y="622253"/>
                </a:lnTo>
                <a:lnTo>
                  <a:pt x="5607327" y="637707"/>
                </a:lnTo>
                <a:lnTo>
                  <a:pt x="5556783" y="652051"/>
                </a:lnTo>
                <a:lnTo>
                  <a:pt x="5505188" y="665239"/>
                </a:lnTo>
                <a:lnTo>
                  <a:pt x="5452484" y="677227"/>
                </a:lnTo>
                <a:lnTo>
                  <a:pt x="5398615" y="687969"/>
                </a:lnTo>
                <a:lnTo>
                  <a:pt x="5343524" y="697420"/>
                </a:lnTo>
                <a:lnTo>
                  <a:pt x="5295128" y="704634"/>
                </a:lnTo>
                <a:lnTo>
                  <a:pt x="5246436" y="711073"/>
                </a:lnTo>
                <a:lnTo>
                  <a:pt x="5197458" y="716761"/>
                </a:lnTo>
                <a:lnTo>
                  <a:pt x="5148207" y="721717"/>
                </a:lnTo>
                <a:lnTo>
                  <a:pt x="5098694" y="725964"/>
                </a:lnTo>
                <a:lnTo>
                  <a:pt x="5048930" y="729522"/>
                </a:lnTo>
                <a:lnTo>
                  <a:pt x="4998928" y="732414"/>
                </a:lnTo>
                <a:lnTo>
                  <a:pt x="4948699" y="734661"/>
                </a:lnTo>
                <a:lnTo>
                  <a:pt x="4898255" y="736283"/>
                </a:lnTo>
                <a:lnTo>
                  <a:pt x="4847607" y="737303"/>
                </a:lnTo>
                <a:lnTo>
                  <a:pt x="4810795" y="737621"/>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dirty="0"/>
          </a:p>
        </p:txBody>
      </p:sp>
      <p:sp>
        <p:nvSpPr>
          <p:cNvPr id="3" name="Google Shape;493;g36f21e578b4_1_605">
            <a:extLst>
              <a:ext uri="{FF2B5EF4-FFF2-40B4-BE49-F238E27FC236}">
                <a16:creationId xmlns:a16="http://schemas.microsoft.com/office/drawing/2014/main" id="{4A0CCCD0-8986-4BCF-9B99-52A664D60554}"/>
              </a:ext>
            </a:extLst>
          </p:cNvPr>
          <p:cNvSpPr/>
          <p:nvPr/>
        </p:nvSpPr>
        <p:spPr>
          <a:xfrm>
            <a:off x="0" y="4380866"/>
            <a:ext cx="12192000" cy="2477134"/>
          </a:xfrm>
          <a:custGeom>
            <a:avLst/>
            <a:gdLst/>
            <a:ahLst/>
            <a:cxnLst/>
            <a:rect l="l" t="t" r="r" b="b"/>
            <a:pathLst>
              <a:path w="18288000" h="2477134" extrusionOk="0">
                <a:moveTo>
                  <a:pt x="5615273" y="2477071"/>
                </a:moveTo>
                <a:lnTo>
                  <a:pt x="0" y="2477071"/>
                </a:lnTo>
                <a:lnTo>
                  <a:pt x="0" y="1469231"/>
                </a:lnTo>
                <a:lnTo>
                  <a:pt x="54292" y="1453800"/>
                </a:lnTo>
                <a:lnTo>
                  <a:pt x="112519" y="1438654"/>
                </a:lnTo>
                <a:lnTo>
                  <a:pt x="227064" y="1410109"/>
                </a:lnTo>
                <a:lnTo>
                  <a:pt x="338609" y="1383991"/>
                </a:lnTo>
                <a:lnTo>
                  <a:pt x="446611" y="1360413"/>
                </a:lnTo>
                <a:lnTo>
                  <a:pt x="550523" y="1339490"/>
                </a:lnTo>
                <a:lnTo>
                  <a:pt x="649803" y="1321336"/>
                </a:lnTo>
                <a:lnTo>
                  <a:pt x="697535" y="1313333"/>
                </a:lnTo>
                <a:lnTo>
                  <a:pt x="743905" y="1306066"/>
                </a:lnTo>
                <a:lnTo>
                  <a:pt x="788844" y="1299548"/>
                </a:lnTo>
                <a:lnTo>
                  <a:pt x="832285" y="1293795"/>
                </a:lnTo>
                <a:lnTo>
                  <a:pt x="874160" y="1288819"/>
                </a:lnTo>
                <a:lnTo>
                  <a:pt x="914399" y="1284636"/>
                </a:lnTo>
                <a:lnTo>
                  <a:pt x="959567" y="1281042"/>
                </a:lnTo>
                <a:lnTo>
                  <a:pt x="1005786" y="1278810"/>
                </a:lnTo>
                <a:lnTo>
                  <a:pt x="1053034" y="1277908"/>
                </a:lnTo>
                <a:lnTo>
                  <a:pt x="1101288" y="1278305"/>
                </a:lnTo>
                <a:lnTo>
                  <a:pt x="1145998" y="1279816"/>
                </a:lnTo>
                <a:lnTo>
                  <a:pt x="1187934" y="1282116"/>
                </a:lnTo>
                <a:lnTo>
                  <a:pt x="1264315" y="1288222"/>
                </a:lnTo>
                <a:lnTo>
                  <a:pt x="1303268" y="1292247"/>
                </a:lnTo>
                <a:lnTo>
                  <a:pt x="1342715" y="1296900"/>
                </a:lnTo>
                <a:lnTo>
                  <a:pt x="1382649" y="1302168"/>
                </a:lnTo>
                <a:lnTo>
                  <a:pt x="1423058" y="1308036"/>
                </a:lnTo>
                <a:lnTo>
                  <a:pt x="1463933" y="1314490"/>
                </a:lnTo>
                <a:lnTo>
                  <a:pt x="1505265" y="1321515"/>
                </a:lnTo>
                <a:lnTo>
                  <a:pt x="1547044" y="1329096"/>
                </a:lnTo>
                <a:lnTo>
                  <a:pt x="1589260" y="1337221"/>
                </a:lnTo>
                <a:lnTo>
                  <a:pt x="1674966" y="1355039"/>
                </a:lnTo>
                <a:lnTo>
                  <a:pt x="1762305" y="1374855"/>
                </a:lnTo>
                <a:lnTo>
                  <a:pt x="1851201" y="1396554"/>
                </a:lnTo>
                <a:lnTo>
                  <a:pt x="1941576" y="1420019"/>
                </a:lnTo>
                <a:lnTo>
                  <a:pt x="2079745" y="1458279"/>
                </a:lnTo>
                <a:lnTo>
                  <a:pt x="2220808" y="1499868"/>
                </a:lnTo>
                <a:lnTo>
                  <a:pt x="2412946" y="1559828"/>
                </a:lnTo>
                <a:lnTo>
                  <a:pt x="2758605" y="1674567"/>
                </a:lnTo>
                <a:lnTo>
                  <a:pt x="3837273" y="2048593"/>
                </a:lnTo>
                <a:lnTo>
                  <a:pt x="4148104" y="2150466"/>
                </a:lnTo>
                <a:lnTo>
                  <a:pt x="4353985" y="2214175"/>
                </a:lnTo>
                <a:lnTo>
                  <a:pt x="4507255" y="2259095"/>
                </a:lnTo>
                <a:lnTo>
                  <a:pt x="4659256" y="2301129"/>
                </a:lnTo>
                <a:lnTo>
                  <a:pt x="4759758" y="2327358"/>
                </a:lnTo>
                <a:lnTo>
                  <a:pt x="4859503" y="2352017"/>
                </a:lnTo>
                <a:lnTo>
                  <a:pt x="4958416" y="2374990"/>
                </a:lnTo>
                <a:lnTo>
                  <a:pt x="5056418" y="2396164"/>
                </a:lnTo>
                <a:lnTo>
                  <a:pt x="5153432" y="2415423"/>
                </a:lnTo>
                <a:lnTo>
                  <a:pt x="5249383" y="2432651"/>
                </a:lnTo>
                <a:lnTo>
                  <a:pt x="5296934" y="2440468"/>
                </a:lnTo>
                <a:lnTo>
                  <a:pt x="5344191" y="2447734"/>
                </a:lnTo>
                <a:lnTo>
                  <a:pt x="5615273" y="2477071"/>
                </a:lnTo>
                <a:close/>
              </a:path>
              <a:path w="18288000" h="2477134" extrusionOk="0">
                <a:moveTo>
                  <a:pt x="1150527" y="1279969"/>
                </a:moveTo>
                <a:lnTo>
                  <a:pt x="1148788" y="1279969"/>
                </a:lnTo>
                <a:lnTo>
                  <a:pt x="1145998" y="1279816"/>
                </a:lnTo>
                <a:lnTo>
                  <a:pt x="1150527" y="1279969"/>
                </a:lnTo>
                <a:close/>
              </a:path>
              <a:path w="18288000" h="2477134" extrusionOk="0">
                <a:moveTo>
                  <a:pt x="18287999" y="1536700"/>
                </a:moveTo>
                <a:lnTo>
                  <a:pt x="15931493" y="1536700"/>
                </a:lnTo>
                <a:lnTo>
                  <a:pt x="15970812" y="1524000"/>
                </a:lnTo>
                <a:lnTo>
                  <a:pt x="16122659" y="1524000"/>
                </a:lnTo>
                <a:lnTo>
                  <a:pt x="16159220" y="1511300"/>
                </a:lnTo>
                <a:lnTo>
                  <a:pt x="16230599" y="1511300"/>
                </a:lnTo>
                <a:lnTo>
                  <a:pt x="16342251" y="1485900"/>
                </a:lnTo>
                <a:lnTo>
                  <a:pt x="16605696" y="1422400"/>
                </a:lnTo>
                <a:lnTo>
                  <a:pt x="16655800" y="1397000"/>
                </a:lnTo>
                <a:lnTo>
                  <a:pt x="16705074" y="1384300"/>
                </a:lnTo>
                <a:lnTo>
                  <a:pt x="16753530" y="1358900"/>
                </a:lnTo>
                <a:lnTo>
                  <a:pt x="16801181" y="1346200"/>
                </a:lnTo>
                <a:lnTo>
                  <a:pt x="16848040" y="1320800"/>
                </a:lnTo>
                <a:lnTo>
                  <a:pt x="16939436" y="1270000"/>
                </a:lnTo>
                <a:lnTo>
                  <a:pt x="17027823" y="1219200"/>
                </a:lnTo>
                <a:lnTo>
                  <a:pt x="17113305" y="1168400"/>
                </a:lnTo>
                <a:lnTo>
                  <a:pt x="17154990" y="1143000"/>
                </a:lnTo>
                <a:lnTo>
                  <a:pt x="17195987" y="1104900"/>
                </a:lnTo>
                <a:lnTo>
                  <a:pt x="17236311" y="1079500"/>
                </a:lnTo>
                <a:lnTo>
                  <a:pt x="17275974" y="1054100"/>
                </a:lnTo>
                <a:lnTo>
                  <a:pt x="17314989" y="1016000"/>
                </a:lnTo>
                <a:lnTo>
                  <a:pt x="17353370" y="990600"/>
                </a:lnTo>
                <a:lnTo>
                  <a:pt x="17391130" y="952500"/>
                </a:lnTo>
                <a:lnTo>
                  <a:pt x="17428281" y="927100"/>
                </a:lnTo>
                <a:lnTo>
                  <a:pt x="17464836" y="889000"/>
                </a:lnTo>
                <a:lnTo>
                  <a:pt x="17500810" y="850900"/>
                </a:lnTo>
                <a:lnTo>
                  <a:pt x="17536214" y="825500"/>
                </a:lnTo>
                <a:lnTo>
                  <a:pt x="17571063" y="787400"/>
                </a:lnTo>
                <a:lnTo>
                  <a:pt x="17605368" y="749300"/>
                </a:lnTo>
                <a:lnTo>
                  <a:pt x="17639144" y="723900"/>
                </a:lnTo>
                <a:lnTo>
                  <a:pt x="17672403" y="685800"/>
                </a:lnTo>
                <a:lnTo>
                  <a:pt x="17705159" y="647700"/>
                </a:lnTo>
                <a:lnTo>
                  <a:pt x="17737423" y="622300"/>
                </a:lnTo>
                <a:lnTo>
                  <a:pt x="17769211" y="584200"/>
                </a:lnTo>
                <a:lnTo>
                  <a:pt x="17800534" y="546100"/>
                </a:lnTo>
                <a:lnTo>
                  <a:pt x="17831406" y="520700"/>
                </a:lnTo>
                <a:lnTo>
                  <a:pt x="17861839" y="482600"/>
                </a:lnTo>
                <a:lnTo>
                  <a:pt x="17891848" y="444500"/>
                </a:lnTo>
                <a:lnTo>
                  <a:pt x="17921444" y="406400"/>
                </a:lnTo>
                <a:lnTo>
                  <a:pt x="17950642" y="381000"/>
                </a:lnTo>
                <a:lnTo>
                  <a:pt x="17979454" y="342900"/>
                </a:lnTo>
                <a:lnTo>
                  <a:pt x="18007893" y="317500"/>
                </a:lnTo>
                <a:lnTo>
                  <a:pt x="18063705" y="241300"/>
                </a:lnTo>
                <a:lnTo>
                  <a:pt x="18091104" y="215900"/>
                </a:lnTo>
                <a:lnTo>
                  <a:pt x="18118184" y="177800"/>
                </a:lnTo>
                <a:lnTo>
                  <a:pt x="18144955" y="152400"/>
                </a:lnTo>
                <a:lnTo>
                  <a:pt x="18171433" y="127000"/>
                </a:lnTo>
                <a:lnTo>
                  <a:pt x="18197630" y="88900"/>
                </a:lnTo>
                <a:lnTo>
                  <a:pt x="18223558" y="63500"/>
                </a:lnTo>
                <a:lnTo>
                  <a:pt x="18274664" y="12700"/>
                </a:lnTo>
                <a:lnTo>
                  <a:pt x="18287999" y="0"/>
                </a:lnTo>
                <a:lnTo>
                  <a:pt x="18287999" y="1536700"/>
                </a:lnTo>
                <a:close/>
              </a:path>
              <a:path w="18288000" h="2477134" extrusionOk="0">
                <a:moveTo>
                  <a:pt x="10747296" y="876300"/>
                </a:moveTo>
                <a:lnTo>
                  <a:pt x="10026108" y="876300"/>
                </a:lnTo>
                <a:lnTo>
                  <a:pt x="10067856" y="863600"/>
                </a:lnTo>
                <a:lnTo>
                  <a:pt x="10699200" y="863600"/>
                </a:lnTo>
                <a:lnTo>
                  <a:pt x="10747296" y="876300"/>
                </a:lnTo>
                <a:close/>
              </a:path>
              <a:path w="18288000" h="2477134" extrusionOk="0">
                <a:moveTo>
                  <a:pt x="10943128" y="889000"/>
                </a:moveTo>
                <a:lnTo>
                  <a:pt x="9888997" y="889000"/>
                </a:lnTo>
                <a:lnTo>
                  <a:pt x="9944099" y="876300"/>
                </a:lnTo>
                <a:lnTo>
                  <a:pt x="10893670" y="876300"/>
                </a:lnTo>
                <a:lnTo>
                  <a:pt x="10943128" y="889000"/>
                </a:lnTo>
                <a:close/>
              </a:path>
              <a:path w="18288000" h="2477134" extrusionOk="0">
                <a:moveTo>
                  <a:pt x="11093379" y="901700"/>
                </a:moveTo>
                <a:lnTo>
                  <a:pt x="9780693" y="901700"/>
                </a:lnTo>
                <a:lnTo>
                  <a:pt x="9834532" y="889000"/>
                </a:lnTo>
                <a:lnTo>
                  <a:pt x="11042991" y="889000"/>
                </a:lnTo>
                <a:lnTo>
                  <a:pt x="11093379" y="901700"/>
                </a:lnTo>
                <a:close/>
              </a:path>
              <a:path w="18288000" h="2477134" extrusionOk="0">
                <a:moveTo>
                  <a:pt x="11453800" y="939800"/>
                </a:moveTo>
                <a:lnTo>
                  <a:pt x="9571341" y="939800"/>
                </a:lnTo>
                <a:lnTo>
                  <a:pt x="9727466" y="901700"/>
                </a:lnTo>
                <a:lnTo>
                  <a:pt x="11144060" y="901700"/>
                </a:lnTo>
                <a:lnTo>
                  <a:pt x="11195024" y="914400"/>
                </a:lnTo>
                <a:lnTo>
                  <a:pt x="11297770" y="914400"/>
                </a:lnTo>
                <a:lnTo>
                  <a:pt x="11349534" y="927100"/>
                </a:lnTo>
                <a:lnTo>
                  <a:pt x="11401547" y="927100"/>
                </a:lnTo>
                <a:lnTo>
                  <a:pt x="11453800" y="939800"/>
                </a:lnTo>
                <a:close/>
              </a:path>
              <a:path w="18288000" h="2477134" extrusionOk="0">
                <a:moveTo>
                  <a:pt x="18287999" y="2476500"/>
                </a:moveTo>
                <a:lnTo>
                  <a:pt x="6021704" y="2476500"/>
                </a:lnTo>
                <a:lnTo>
                  <a:pt x="6217729" y="2451100"/>
                </a:lnTo>
                <a:lnTo>
                  <a:pt x="6263449" y="2438400"/>
                </a:lnTo>
                <a:lnTo>
                  <a:pt x="6308748" y="2438400"/>
                </a:lnTo>
                <a:lnTo>
                  <a:pt x="6442254" y="2400300"/>
                </a:lnTo>
                <a:lnTo>
                  <a:pt x="6486000" y="2400300"/>
                </a:lnTo>
                <a:lnTo>
                  <a:pt x="6657532" y="2349500"/>
                </a:lnTo>
                <a:lnTo>
                  <a:pt x="6699614" y="2324100"/>
                </a:lnTo>
                <a:lnTo>
                  <a:pt x="6824140" y="2286000"/>
                </a:lnTo>
                <a:lnTo>
                  <a:pt x="6865117" y="2260600"/>
                </a:lnTo>
                <a:lnTo>
                  <a:pt x="6946345" y="2235200"/>
                </a:lnTo>
                <a:lnTo>
                  <a:pt x="6986622" y="2209800"/>
                </a:lnTo>
                <a:lnTo>
                  <a:pt x="7026691" y="2197100"/>
                </a:lnTo>
                <a:lnTo>
                  <a:pt x="7066564" y="2171700"/>
                </a:lnTo>
                <a:lnTo>
                  <a:pt x="7106254" y="2159000"/>
                </a:lnTo>
                <a:lnTo>
                  <a:pt x="7185134" y="2108200"/>
                </a:lnTo>
                <a:lnTo>
                  <a:pt x="7224349" y="2095500"/>
                </a:lnTo>
                <a:lnTo>
                  <a:pt x="7263430" y="2070100"/>
                </a:lnTo>
                <a:lnTo>
                  <a:pt x="7302390" y="2057400"/>
                </a:lnTo>
                <a:lnTo>
                  <a:pt x="7418669" y="1981200"/>
                </a:lnTo>
                <a:lnTo>
                  <a:pt x="7457269" y="1968500"/>
                </a:lnTo>
                <a:lnTo>
                  <a:pt x="7649637" y="1841500"/>
                </a:lnTo>
                <a:lnTo>
                  <a:pt x="7688071" y="1828800"/>
                </a:lnTo>
                <a:lnTo>
                  <a:pt x="7958246" y="1651000"/>
                </a:lnTo>
                <a:lnTo>
                  <a:pt x="7997155" y="1638300"/>
                </a:lnTo>
                <a:lnTo>
                  <a:pt x="8273440" y="1460500"/>
                </a:lnTo>
                <a:lnTo>
                  <a:pt x="8313620" y="1447800"/>
                </a:lnTo>
                <a:lnTo>
                  <a:pt x="8476610" y="1346200"/>
                </a:lnTo>
                <a:lnTo>
                  <a:pt x="8517989" y="1333500"/>
                </a:lnTo>
                <a:lnTo>
                  <a:pt x="8601589" y="1282700"/>
                </a:lnTo>
                <a:lnTo>
                  <a:pt x="8643835" y="1270000"/>
                </a:lnTo>
                <a:lnTo>
                  <a:pt x="8729285" y="1219200"/>
                </a:lnTo>
                <a:lnTo>
                  <a:pt x="8772512" y="1206500"/>
                </a:lnTo>
                <a:lnTo>
                  <a:pt x="8816091" y="1181100"/>
                </a:lnTo>
                <a:lnTo>
                  <a:pt x="8860034" y="1168400"/>
                </a:lnTo>
                <a:lnTo>
                  <a:pt x="8904354" y="1143000"/>
                </a:lnTo>
                <a:lnTo>
                  <a:pt x="8949063" y="1130300"/>
                </a:lnTo>
                <a:lnTo>
                  <a:pt x="8994173" y="1104900"/>
                </a:lnTo>
                <a:lnTo>
                  <a:pt x="9085648" y="1079500"/>
                </a:lnTo>
                <a:lnTo>
                  <a:pt x="9132037" y="1054100"/>
                </a:lnTo>
                <a:lnTo>
                  <a:pt x="9273963" y="1016000"/>
                </a:lnTo>
                <a:lnTo>
                  <a:pt x="9322232" y="990600"/>
                </a:lnTo>
                <a:lnTo>
                  <a:pt x="9520443" y="939800"/>
                </a:lnTo>
                <a:lnTo>
                  <a:pt x="11506285" y="939800"/>
                </a:lnTo>
                <a:lnTo>
                  <a:pt x="11558993" y="952500"/>
                </a:lnTo>
                <a:lnTo>
                  <a:pt x="11611916" y="952500"/>
                </a:lnTo>
                <a:lnTo>
                  <a:pt x="11718368" y="977900"/>
                </a:lnTo>
                <a:lnTo>
                  <a:pt x="11771881" y="977900"/>
                </a:lnTo>
                <a:lnTo>
                  <a:pt x="11825573" y="990600"/>
                </a:lnTo>
                <a:lnTo>
                  <a:pt x="11879437" y="990600"/>
                </a:lnTo>
                <a:lnTo>
                  <a:pt x="11987640" y="1016000"/>
                </a:lnTo>
                <a:lnTo>
                  <a:pt x="12041963" y="1016000"/>
                </a:lnTo>
                <a:lnTo>
                  <a:pt x="12151009" y="1041400"/>
                </a:lnTo>
                <a:lnTo>
                  <a:pt x="12205714" y="1041400"/>
                </a:lnTo>
                <a:lnTo>
                  <a:pt x="12315444" y="1066800"/>
                </a:lnTo>
                <a:lnTo>
                  <a:pt x="12370452" y="1066800"/>
                </a:lnTo>
                <a:lnTo>
                  <a:pt x="12480711" y="1092200"/>
                </a:lnTo>
                <a:lnTo>
                  <a:pt x="12535944" y="1092200"/>
                </a:lnTo>
                <a:lnTo>
                  <a:pt x="12701954" y="1130300"/>
                </a:lnTo>
                <a:lnTo>
                  <a:pt x="12757365" y="1130300"/>
                </a:lnTo>
                <a:lnTo>
                  <a:pt x="12868247" y="1155700"/>
                </a:lnTo>
                <a:lnTo>
                  <a:pt x="12979151" y="1168400"/>
                </a:lnTo>
                <a:lnTo>
                  <a:pt x="13366476" y="1244600"/>
                </a:lnTo>
                <a:lnTo>
                  <a:pt x="13476614" y="1257300"/>
                </a:lnTo>
                <a:lnTo>
                  <a:pt x="13586391" y="1282700"/>
                </a:lnTo>
                <a:lnTo>
                  <a:pt x="13641122" y="1282700"/>
                </a:lnTo>
                <a:lnTo>
                  <a:pt x="13804581" y="1320800"/>
                </a:lnTo>
                <a:lnTo>
                  <a:pt x="13858793" y="1320800"/>
                </a:lnTo>
                <a:lnTo>
                  <a:pt x="13966756" y="1346200"/>
                </a:lnTo>
                <a:lnTo>
                  <a:pt x="14020489" y="1346200"/>
                </a:lnTo>
                <a:lnTo>
                  <a:pt x="14127413" y="1371600"/>
                </a:lnTo>
                <a:lnTo>
                  <a:pt x="14180587" y="1371600"/>
                </a:lnTo>
                <a:lnTo>
                  <a:pt x="14286316" y="1397000"/>
                </a:lnTo>
                <a:lnTo>
                  <a:pt x="14338853" y="1397000"/>
                </a:lnTo>
                <a:lnTo>
                  <a:pt x="14391161" y="1409700"/>
                </a:lnTo>
                <a:lnTo>
                  <a:pt x="14443230" y="1409700"/>
                </a:lnTo>
                <a:lnTo>
                  <a:pt x="14546618" y="1435100"/>
                </a:lnTo>
                <a:lnTo>
                  <a:pt x="14597920" y="1435100"/>
                </a:lnTo>
                <a:lnTo>
                  <a:pt x="14648949" y="1447800"/>
                </a:lnTo>
                <a:lnTo>
                  <a:pt x="14699696" y="1447800"/>
                </a:lnTo>
                <a:lnTo>
                  <a:pt x="14750152" y="1460500"/>
                </a:lnTo>
                <a:lnTo>
                  <a:pt x="14800309" y="1460500"/>
                </a:lnTo>
                <a:lnTo>
                  <a:pt x="14850158" y="1473200"/>
                </a:lnTo>
                <a:lnTo>
                  <a:pt x="14899690" y="1473200"/>
                </a:lnTo>
                <a:lnTo>
                  <a:pt x="14948897" y="1485900"/>
                </a:lnTo>
                <a:lnTo>
                  <a:pt x="15046299" y="1485900"/>
                </a:lnTo>
                <a:lnTo>
                  <a:pt x="15094477" y="1498600"/>
                </a:lnTo>
                <a:lnTo>
                  <a:pt x="15189744" y="1498600"/>
                </a:lnTo>
                <a:lnTo>
                  <a:pt x="15236815" y="1511300"/>
                </a:lnTo>
                <a:lnTo>
                  <a:pt x="15329790" y="1511300"/>
                </a:lnTo>
                <a:lnTo>
                  <a:pt x="15375677" y="1524000"/>
                </a:lnTo>
                <a:lnTo>
                  <a:pt x="15555009" y="1524000"/>
                </a:lnTo>
                <a:lnTo>
                  <a:pt x="15598746" y="1536700"/>
                </a:lnTo>
                <a:lnTo>
                  <a:pt x="18287999" y="1536700"/>
                </a:lnTo>
                <a:lnTo>
                  <a:pt x="18287999" y="2476500"/>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dirty="0"/>
          </a:p>
        </p:txBody>
      </p:sp>
      <p:sp>
        <p:nvSpPr>
          <p:cNvPr id="9" name="TextBox 8">
            <a:extLst>
              <a:ext uri="{FF2B5EF4-FFF2-40B4-BE49-F238E27FC236}">
                <a16:creationId xmlns:a16="http://schemas.microsoft.com/office/drawing/2014/main" id="{DA16A2E8-CBC5-441F-B8B7-743BC659A159}"/>
              </a:ext>
            </a:extLst>
          </p:cNvPr>
          <p:cNvSpPr txBox="1"/>
          <p:nvPr/>
        </p:nvSpPr>
        <p:spPr>
          <a:xfrm>
            <a:off x="1066801" y="1839911"/>
            <a:ext cx="7598228" cy="3543791"/>
          </a:xfrm>
          <a:prstGeom prst="rect">
            <a:avLst/>
          </a:prstGeom>
          <a:noFill/>
        </p:spPr>
        <p:txBody>
          <a:bodyPr wrap="square">
            <a:spAutoFit/>
          </a:bodyPr>
          <a:lstStyle/>
          <a:p>
            <a:pPr marL="38100" lvl="0" indent="0" algn="l" rtl="0">
              <a:lnSpc>
                <a:spcPct val="119814"/>
              </a:lnSpc>
              <a:spcBef>
                <a:spcPts val="0"/>
              </a:spcBef>
              <a:spcAft>
                <a:spcPts val="0"/>
              </a:spcAft>
              <a:buNone/>
            </a:pPr>
            <a:r>
              <a:rPr lang="en-US" sz="2000" b="1" dirty="0">
                <a:latin typeface="Bahnschrift Condensed" panose="020B0502040204020203" pitchFamily="34" charset="0"/>
              </a:rPr>
              <a:t>Name: Ayushee Shaw</a:t>
            </a:r>
            <a:br>
              <a:rPr lang="en-US" sz="2000" b="1" dirty="0">
                <a:latin typeface="Bahnschrift Condensed" panose="020B0502040204020203" pitchFamily="34" charset="0"/>
              </a:rPr>
            </a:br>
            <a:r>
              <a:rPr lang="en-US" sz="2000" b="1" dirty="0">
                <a:latin typeface="Bahnschrift Condensed" panose="020B0502040204020203" pitchFamily="34" charset="0"/>
              </a:rPr>
              <a:t>College Name: Narula Institute of Technology</a:t>
            </a:r>
            <a:br>
              <a:rPr lang="en-US" sz="2000" b="1" dirty="0">
                <a:latin typeface="Bahnschrift Condensed" panose="020B0502040204020203" pitchFamily="34" charset="0"/>
                <a:cs typeface="Arial"/>
                <a:sym typeface="Arial"/>
              </a:rPr>
            </a:br>
            <a:r>
              <a:rPr lang="en-US" sz="2000" b="1" dirty="0">
                <a:latin typeface="Bahnschrift Condensed" panose="020B0502040204020203" pitchFamily="34" charset="0"/>
              </a:rPr>
              <a:t>Department: Information Technology</a:t>
            </a:r>
            <a:endParaRPr lang="en-US" sz="1800" b="1" dirty="0">
              <a:latin typeface="Bahnschrift Condensed" panose="020B0502040204020203" pitchFamily="34" charset="0"/>
              <a:ea typeface="Arial"/>
              <a:cs typeface="Arial"/>
              <a:sym typeface="Arial"/>
            </a:endParaRPr>
          </a:p>
          <a:p>
            <a:pPr marL="0" lvl="0" indent="0" algn="l" rtl="0">
              <a:lnSpc>
                <a:spcPct val="115000"/>
              </a:lnSpc>
              <a:spcBef>
                <a:spcPts val="1200"/>
              </a:spcBef>
              <a:spcAft>
                <a:spcPts val="0"/>
              </a:spcAft>
              <a:buSzPts val="1100"/>
              <a:buNone/>
            </a:pPr>
            <a:r>
              <a:rPr lang="en-US" sz="1800" b="1" dirty="0"/>
              <a:t>📞 Contact Us</a:t>
            </a:r>
          </a:p>
          <a:p>
            <a:pPr marL="0" lvl="0" indent="0" algn="l" rtl="0">
              <a:lnSpc>
                <a:spcPct val="115000"/>
              </a:lnSpc>
              <a:spcBef>
                <a:spcPts val="1200"/>
              </a:spcBef>
              <a:spcAft>
                <a:spcPts val="0"/>
              </a:spcAft>
              <a:buSzPts val="1100"/>
              <a:buNone/>
            </a:pPr>
            <a:r>
              <a:rPr lang="en-US" sz="1800" b="1" dirty="0"/>
              <a:t>📱 Phone: 8981838547</a:t>
            </a:r>
          </a:p>
          <a:p>
            <a:pPr marL="0" lvl="0" indent="0" algn="l" rtl="0">
              <a:lnSpc>
                <a:spcPct val="115000"/>
              </a:lnSpc>
              <a:spcBef>
                <a:spcPts val="1200"/>
              </a:spcBef>
              <a:spcAft>
                <a:spcPts val="0"/>
              </a:spcAft>
              <a:buSzPts val="1100"/>
              <a:buNone/>
            </a:pPr>
            <a:r>
              <a:rPr lang="en-US" sz="1800" b="1" dirty="0"/>
              <a:t>🌐 Website: </a:t>
            </a:r>
            <a:r>
              <a:rPr lang="en-US" sz="1800" b="1" u="sng" dirty="0">
                <a:solidFill>
                  <a:schemeClr val="hlink"/>
                </a:solidFill>
                <a:hlinkClick r:id="rId2"/>
              </a:rPr>
              <a:t>https://classroomtech.in</a:t>
            </a:r>
            <a:endParaRPr lang="en-US" sz="1800" b="1" dirty="0"/>
          </a:p>
          <a:p>
            <a:pPr marL="0" lvl="0" indent="0" algn="l" rtl="0">
              <a:lnSpc>
                <a:spcPct val="115000"/>
              </a:lnSpc>
              <a:spcBef>
                <a:spcPts val="1200"/>
              </a:spcBef>
              <a:spcAft>
                <a:spcPts val="0"/>
              </a:spcAft>
              <a:buSzPts val="1100"/>
              <a:buNone/>
            </a:pPr>
            <a:r>
              <a:rPr lang="en-US" sz="1800" b="1" dirty="0"/>
              <a:t>🔗 LinkedIn: </a:t>
            </a:r>
            <a:r>
              <a:rPr lang="en-US" sz="1800" b="1" u="sng" dirty="0">
                <a:solidFill>
                  <a:schemeClr val="hlink"/>
                </a:solidFill>
                <a:hlinkClick r:id="rId3"/>
              </a:rPr>
              <a:t>https://www.linkedin.com/company/classroom-tech/</a:t>
            </a:r>
            <a:endParaRPr lang="en-US" sz="1800" b="1" dirty="0"/>
          </a:p>
          <a:p>
            <a:pPr marL="0" lvl="0" indent="0" algn="l" rtl="0">
              <a:lnSpc>
                <a:spcPct val="115000"/>
              </a:lnSpc>
              <a:spcBef>
                <a:spcPts val="1200"/>
              </a:spcBef>
              <a:spcAft>
                <a:spcPts val="1200"/>
              </a:spcAft>
              <a:buSzPts val="1100"/>
              <a:buNone/>
            </a:pPr>
            <a:endParaRPr lang="en-US" sz="1800" dirty="0"/>
          </a:p>
        </p:txBody>
      </p:sp>
      <p:pic>
        <p:nvPicPr>
          <p:cNvPr id="11" name="Picture 10">
            <a:extLst>
              <a:ext uri="{FF2B5EF4-FFF2-40B4-BE49-F238E27FC236}">
                <a16:creationId xmlns:a16="http://schemas.microsoft.com/office/drawing/2014/main" id="{BA963B58-B9D7-455F-807F-81856091C7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5458" y="1687492"/>
            <a:ext cx="5386747" cy="5386747"/>
          </a:xfrm>
          <a:prstGeom prst="rect">
            <a:avLst/>
          </a:prstGeom>
        </p:spPr>
      </p:pic>
      <p:pic>
        <p:nvPicPr>
          <p:cNvPr id="16" name="Picture 15">
            <a:extLst>
              <a:ext uri="{FF2B5EF4-FFF2-40B4-BE49-F238E27FC236}">
                <a16:creationId xmlns:a16="http://schemas.microsoft.com/office/drawing/2014/main" id="{66D3D740-7152-4260-8661-CA354B42BDFE}"/>
              </a:ext>
            </a:extLst>
          </p:cNvPr>
          <p:cNvPicPr>
            <a:picLocks noChangeAspect="1"/>
          </p:cNvPicPr>
          <p:nvPr/>
        </p:nvPicPr>
        <p:blipFill>
          <a:blip r:embed="rId5"/>
          <a:stretch>
            <a:fillRect/>
          </a:stretch>
        </p:blipFill>
        <p:spPr>
          <a:xfrm>
            <a:off x="8345715" y="1173367"/>
            <a:ext cx="1146628" cy="1146628"/>
          </a:xfrm>
          <a:prstGeom prst="rect">
            <a:avLst/>
          </a:prstGeom>
        </p:spPr>
      </p:pic>
      <p:pic>
        <p:nvPicPr>
          <p:cNvPr id="20" name="Picture 19">
            <a:extLst>
              <a:ext uri="{FF2B5EF4-FFF2-40B4-BE49-F238E27FC236}">
                <a16:creationId xmlns:a16="http://schemas.microsoft.com/office/drawing/2014/main" id="{1902F0AF-1C4B-4706-A980-D887670E4628}"/>
              </a:ext>
            </a:extLst>
          </p:cNvPr>
          <p:cNvPicPr>
            <a:picLocks noChangeAspect="1"/>
          </p:cNvPicPr>
          <p:nvPr/>
        </p:nvPicPr>
        <p:blipFill>
          <a:blip r:embed="rId6"/>
          <a:stretch>
            <a:fillRect/>
          </a:stretch>
        </p:blipFill>
        <p:spPr>
          <a:xfrm>
            <a:off x="5370286" y="469766"/>
            <a:ext cx="1001486" cy="1001486"/>
          </a:xfrm>
          <a:prstGeom prst="rect">
            <a:avLst/>
          </a:prstGeom>
        </p:spPr>
      </p:pic>
      <p:pic>
        <p:nvPicPr>
          <p:cNvPr id="22" name="Picture 21">
            <a:extLst>
              <a:ext uri="{FF2B5EF4-FFF2-40B4-BE49-F238E27FC236}">
                <a16:creationId xmlns:a16="http://schemas.microsoft.com/office/drawing/2014/main" id="{076CD977-83D0-4CA1-A1B5-6202DACEE717}"/>
              </a:ext>
            </a:extLst>
          </p:cNvPr>
          <p:cNvPicPr>
            <a:picLocks noChangeAspect="1"/>
          </p:cNvPicPr>
          <p:nvPr/>
        </p:nvPicPr>
        <p:blipFill>
          <a:blip r:embed="rId7"/>
          <a:stretch>
            <a:fillRect/>
          </a:stretch>
        </p:blipFill>
        <p:spPr>
          <a:xfrm>
            <a:off x="974877" y="608350"/>
            <a:ext cx="887053" cy="887053"/>
          </a:xfrm>
          <a:prstGeom prst="rect">
            <a:avLst/>
          </a:prstGeom>
        </p:spPr>
      </p:pic>
    </p:spTree>
    <p:extLst>
      <p:ext uri="{BB962C8B-B14F-4D97-AF65-F5344CB8AC3E}">
        <p14:creationId xmlns:p14="http://schemas.microsoft.com/office/powerpoint/2010/main" val="4220380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BF1C972F-5987-492B-B11B-D88FF40E3121}"/>
              </a:ext>
            </a:extLst>
          </p:cNvPr>
          <p:cNvSpPr/>
          <p:nvPr/>
        </p:nvSpPr>
        <p:spPr>
          <a:xfrm>
            <a:off x="132521" y="149087"/>
            <a:ext cx="1749287" cy="6559826"/>
          </a:xfrm>
          <a:prstGeom prst="round2SameRect">
            <a:avLst>
              <a:gd name="adj1" fmla="val 29546"/>
              <a:gd name="adj2" fmla="val 2424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0951F15-123C-4157-98FB-86B293FFE043}"/>
              </a:ext>
            </a:extLst>
          </p:cNvPr>
          <p:cNvSpPr txBox="1"/>
          <p:nvPr/>
        </p:nvSpPr>
        <p:spPr>
          <a:xfrm>
            <a:off x="251791" y="715617"/>
            <a:ext cx="1470992" cy="723275"/>
          </a:xfrm>
          <a:prstGeom prst="rect">
            <a:avLst/>
          </a:prstGeom>
          <a:noFill/>
        </p:spPr>
        <p:txBody>
          <a:bodyPr wrap="square" rtlCol="0">
            <a:spAutoFit/>
          </a:bodyPr>
          <a:lstStyle/>
          <a:p>
            <a:r>
              <a:rPr lang="en-IN" sz="3200" b="0" i="0" dirty="0">
                <a:solidFill>
                  <a:srgbClr val="252423"/>
                </a:solidFill>
                <a:effectLst/>
                <a:latin typeface="Segoe UI Bold" panose="020B0802040204020203" pitchFamily="34" charset="0"/>
              </a:rPr>
              <a:t>blink</a:t>
            </a:r>
            <a:r>
              <a:rPr lang="en-IN" sz="3200" b="0" i="0" dirty="0">
                <a:solidFill>
                  <a:srgbClr val="359100"/>
                </a:solidFill>
                <a:effectLst/>
                <a:latin typeface="Segoe UI Bold" panose="020B0802040204020203" pitchFamily="34" charset="0"/>
              </a:rPr>
              <a:t>it</a:t>
            </a:r>
            <a:endParaRPr lang="en-IN" dirty="0"/>
          </a:p>
          <a:p>
            <a:r>
              <a:rPr lang="en-IN" sz="900" b="1" i="0" dirty="0">
                <a:solidFill>
                  <a:srgbClr val="252423"/>
                </a:solidFill>
                <a:effectLst/>
                <a:latin typeface="Segoe UI" panose="020B0502040204020203" pitchFamily="34" charset="0"/>
              </a:rPr>
              <a:t>India's Last Minute App</a:t>
            </a:r>
            <a:endParaRPr lang="en-IN" sz="900" dirty="0"/>
          </a:p>
        </p:txBody>
      </p:sp>
      <p:pic>
        <p:nvPicPr>
          <p:cNvPr id="6" name="Picture 5">
            <a:extLst>
              <a:ext uri="{FF2B5EF4-FFF2-40B4-BE49-F238E27FC236}">
                <a16:creationId xmlns:a16="http://schemas.microsoft.com/office/drawing/2014/main" id="{4A5ADD91-32EE-462A-AEBB-BEE5BFE55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3" y="3027201"/>
            <a:ext cx="675806" cy="675806"/>
          </a:xfrm>
          <a:prstGeom prst="rect">
            <a:avLst/>
          </a:prstGeom>
        </p:spPr>
      </p:pic>
      <p:pic>
        <p:nvPicPr>
          <p:cNvPr id="7" name="Picture 6">
            <a:extLst>
              <a:ext uri="{FF2B5EF4-FFF2-40B4-BE49-F238E27FC236}">
                <a16:creationId xmlns:a16="http://schemas.microsoft.com/office/drawing/2014/main" id="{1EF0A4E0-EF39-4ACE-9453-843B014D8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1" y="3830799"/>
            <a:ext cx="848241" cy="848241"/>
          </a:xfrm>
          <a:prstGeom prst="rect">
            <a:avLst/>
          </a:prstGeom>
        </p:spPr>
      </p:pic>
      <p:pic>
        <p:nvPicPr>
          <p:cNvPr id="8" name="Picture 7">
            <a:extLst>
              <a:ext uri="{FF2B5EF4-FFF2-40B4-BE49-F238E27FC236}">
                <a16:creationId xmlns:a16="http://schemas.microsoft.com/office/drawing/2014/main" id="{FC7D2CB6-0DDA-4392-ADA1-201B42AE9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 y="4806832"/>
            <a:ext cx="848242" cy="848242"/>
          </a:xfrm>
          <a:prstGeom prst="rect">
            <a:avLst/>
          </a:prstGeom>
        </p:spPr>
      </p:pic>
      <p:pic>
        <p:nvPicPr>
          <p:cNvPr id="3" name="Picture 2">
            <a:extLst>
              <a:ext uri="{FF2B5EF4-FFF2-40B4-BE49-F238E27FC236}">
                <a16:creationId xmlns:a16="http://schemas.microsoft.com/office/drawing/2014/main" id="{E54D7EE5-27BC-4BF6-8DBC-8897E399485C}"/>
              </a:ext>
            </a:extLst>
          </p:cNvPr>
          <p:cNvPicPr>
            <a:picLocks noChangeAspect="1"/>
          </p:cNvPicPr>
          <p:nvPr/>
        </p:nvPicPr>
        <p:blipFill>
          <a:blip r:embed="rId5"/>
          <a:stretch>
            <a:fillRect/>
          </a:stretch>
        </p:blipFill>
        <p:spPr>
          <a:xfrm>
            <a:off x="2542362" y="3027201"/>
            <a:ext cx="2734057" cy="1552792"/>
          </a:xfrm>
          <a:prstGeom prst="rect">
            <a:avLst/>
          </a:prstGeom>
        </p:spPr>
      </p:pic>
      <p:sp>
        <p:nvSpPr>
          <p:cNvPr id="9" name="TextBox 8"/>
          <p:cNvSpPr txBox="1"/>
          <p:nvPr/>
        </p:nvSpPr>
        <p:spPr>
          <a:xfrm>
            <a:off x="6598479" y="2644170"/>
            <a:ext cx="4149034" cy="3139321"/>
          </a:xfrm>
          <a:prstGeom prst="rect">
            <a:avLst/>
          </a:prstGeom>
          <a:noFill/>
        </p:spPr>
        <p:txBody>
          <a:bodyPr wrap="square">
            <a:spAutoFit/>
          </a:bodyPr>
          <a:lstStyle/>
          <a:p>
            <a:r>
              <a:rPr b="1" dirty="0"/>
              <a:t>Purpose:</a:t>
            </a:r>
          </a:p>
          <a:p>
            <a:r>
              <a:rPr dirty="0"/>
              <a:t> To analyze discount impact on sales.</a:t>
            </a:r>
            <a:endParaRPr lang="en-US" dirty="0"/>
          </a:p>
          <a:p>
            <a:endParaRPr dirty="0"/>
          </a:p>
          <a:p>
            <a:r>
              <a:rPr b="1" dirty="0"/>
              <a:t>Visual:</a:t>
            </a:r>
          </a:p>
          <a:p>
            <a:r>
              <a:rPr dirty="0"/>
              <a:t> Scatter plot (X-axis: Discount %, Y-axis: Sales).</a:t>
            </a:r>
            <a:endParaRPr lang="en-US" dirty="0"/>
          </a:p>
          <a:p>
            <a:endParaRPr dirty="0"/>
          </a:p>
          <a:p>
            <a:r>
              <a:rPr b="1" dirty="0"/>
              <a:t>Insights:</a:t>
            </a:r>
          </a:p>
          <a:p>
            <a:r>
              <a:rPr dirty="0"/>
              <a:t> Moderate discounts (10–20%) generate the highest sales boost without significantly reducing margins.</a:t>
            </a:r>
          </a:p>
        </p:txBody>
      </p:sp>
      <p:sp>
        <p:nvSpPr>
          <p:cNvPr id="10" name="TextBox 9">
            <a:extLst>
              <a:ext uri="{FF2B5EF4-FFF2-40B4-BE49-F238E27FC236}">
                <a16:creationId xmlns:a16="http://schemas.microsoft.com/office/drawing/2014/main" id="{F217E373-F5AA-4BC8-AD7C-0738FE699A6D}"/>
              </a:ext>
            </a:extLst>
          </p:cNvPr>
          <p:cNvSpPr txBox="1"/>
          <p:nvPr/>
        </p:nvSpPr>
        <p:spPr>
          <a:xfrm>
            <a:off x="2228419" y="1438892"/>
            <a:ext cx="6096000" cy="392159"/>
          </a:xfrm>
          <a:prstGeom prst="rect">
            <a:avLst/>
          </a:prstGeom>
          <a:noFill/>
        </p:spPr>
        <p:txBody>
          <a:bodyPr wrap="square">
            <a:spAutoFit/>
          </a:bodyPr>
          <a:lstStyle/>
          <a:p>
            <a:pPr marL="0" lvl="0" indent="0" algn="l" rtl="0">
              <a:lnSpc>
                <a:spcPct val="115000"/>
              </a:lnSpc>
              <a:spcBef>
                <a:spcPts val="1200"/>
              </a:spcBef>
              <a:spcAft>
                <a:spcPts val="1200"/>
              </a:spcAft>
              <a:buClr>
                <a:schemeClr val="dk1"/>
              </a:buClr>
              <a:buSzPts val="1100"/>
              <a:buFont typeface="Arial"/>
              <a:buNone/>
            </a:pPr>
            <a:r>
              <a:rPr lang="en-US" sz="1800" b="1" dirty="0">
                <a:solidFill>
                  <a:schemeClr val="dk1"/>
                </a:solidFill>
              </a:rPr>
              <a:t>Top 5 products</a:t>
            </a:r>
          </a:p>
        </p:txBody>
      </p:sp>
    </p:spTree>
    <p:extLst>
      <p:ext uri="{BB962C8B-B14F-4D97-AF65-F5344CB8AC3E}">
        <p14:creationId xmlns:p14="http://schemas.microsoft.com/office/powerpoint/2010/main" val="269245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BF1C972F-5987-492B-B11B-D88FF40E3121}"/>
              </a:ext>
            </a:extLst>
          </p:cNvPr>
          <p:cNvSpPr/>
          <p:nvPr/>
        </p:nvSpPr>
        <p:spPr>
          <a:xfrm>
            <a:off x="132521" y="149087"/>
            <a:ext cx="1749287" cy="6559826"/>
          </a:xfrm>
          <a:prstGeom prst="round2SameRect">
            <a:avLst>
              <a:gd name="adj1" fmla="val 29546"/>
              <a:gd name="adj2" fmla="val 2424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0951F15-123C-4157-98FB-86B293FFE043}"/>
              </a:ext>
            </a:extLst>
          </p:cNvPr>
          <p:cNvSpPr txBox="1"/>
          <p:nvPr/>
        </p:nvSpPr>
        <p:spPr>
          <a:xfrm>
            <a:off x="251791" y="715617"/>
            <a:ext cx="1470992" cy="723275"/>
          </a:xfrm>
          <a:prstGeom prst="rect">
            <a:avLst/>
          </a:prstGeom>
          <a:noFill/>
        </p:spPr>
        <p:txBody>
          <a:bodyPr wrap="square" rtlCol="0">
            <a:spAutoFit/>
          </a:bodyPr>
          <a:lstStyle/>
          <a:p>
            <a:r>
              <a:rPr lang="en-IN" sz="3200" b="0" i="0" dirty="0">
                <a:solidFill>
                  <a:srgbClr val="252423"/>
                </a:solidFill>
                <a:effectLst/>
                <a:latin typeface="Segoe UI Bold" panose="020B0802040204020203" pitchFamily="34" charset="0"/>
              </a:rPr>
              <a:t>blink</a:t>
            </a:r>
            <a:r>
              <a:rPr lang="en-IN" sz="3200" b="0" i="0" dirty="0">
                <a:solidFill>
                  <a:srgbClr val="359100"/>
                </a:solidFill>
                <a:effectLst/>
                <a:latin typeface="Segoe UI Bold" panose="020B0802040204020203" pitchFamily="34" charset="0"/>
              </a:rPr>
              <a:t>it</a:t>
            </a:r>
            <a:endParaRPr lang="en-IN" dirty="0"/>
          </a:p>
          <a:p>
            <a:r>
              <a:rPr lang="en-IN" sz="900" b="1" i="0" dirty="0">
                <a:solidFill>
                  <a:srgbClr val="252423"/>
                </a:solidFill>
                <a:effectLst/>
                <a:latin typeface="Segoe UI" panose="020B0502040204020203" pitchFamily="34" charset="0"/>
              </a:rPr>
              <a:t>India's Last Minute App</a:t>
            </a:r>
            <a:endParaRPr lang="en-IN" sz="900" dirty="0"/>
          </a:p>
        </p:txBody>
      </p:sp>
      <p:pic>
        <p:nvPicPr>
          <p:cNvPr id="6" name="Picture 5">
            <a:extLst>
              <a:ext uri="{FF2B5EF4-FFF2-40B4-BE49-F238E27FC236}">
                <a16:creationId xmlns:a16="http://schemas.microsoft.com/office/drawing/2014/main" id="{4A5ADD91-32EE-462A-AEBB-BEE5BFE55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3" y="3027201"/>
            <a:ext cx="675806" cy="675806"/>
          </a:xfrm>
          <a:prstGeom prst="rect">
            <a:avLst/>
          </a:prstGeom>
        </p:spPr>
      </p:pic>
      <p:pic>
        <p:nvPicPr>
          <p:cNvPr id="7" name="Picture 6">
            <a:extLst>
              <a:ext uri="{FF2B5EF4-FFF2-40B4-BE49-F238E27FC236}">
                <a16:creationId xmlns:a16="http://schemas.microsoft.com/office/drawing/2014/main" id="{1EF0A4E0-EF39-4ACE-9453-843B014D8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1" y="3830799"/>
            <a:ext cx="848241" cy="848241"/>
          </a:xfrm>
          <a:prstGeom prst="rect">
            <a:avLst/>
          </a:prstGeom>
        </p:spPr>
      </p:pic>
      <p:pic>
        <p:nvPicPr>
          <p:cNvPr id="8" name="Picture 7">
            <a:extLst>
              <a:ext uri="{FF2B5EF4-FFF2-40B4-BE49-F238E27FC236}">
                <a16:creationId xmlns:a16="http://schemas.microsoft.com/office/drawing/2014/main" id="{FC7D2CB6-0DDA-4392-ADA1-201B42AE9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 y="4806832"/>
            <a:ext cx="848242" cy="848242"/>
          </a:xfrm>
          <a:prstGeom prst="rect">
            <a:avLst/>
          </a:prstGeom>
        </p:spPr>
      </p:pic>
      <p:pic>
        <p:nvPicPr>
          <p:cNvPr id="3" name="Picture 2">
            <a:extLst>
              <a:ext uri="{FF2B5EF4-FFF2-40B4-BE49-F238E27FC236}">
                <a16:creationId xmlns:a16="http://schemas.microsoft.com/office/drawing/2014/main" id="{A65BC960-9116-4345-BF12-791865AB25F8}"/>
              </a:ext>
            </a:extLst>
          </p:cNvPr>
          <p:cNvPicPr>
            <a:picLocks noChangeAspect="1"/>
          </p:cNvPicPr>
          <p:nvPr/>
        </p:nvPicPr>
        <p:blipFill>
          <a:blip r:embed="rId5"/>
          <a:stretch>
            <a:fillRect/>
          </a:stretch>
        </p:blipFill>
        <p:spPr>
          <a:xfrm>
            <a:off x="2571556" y="2803304"/>
            <a:ext cx="2781688" cy="1467055"/>
          </a:xfrm>
          <a:prstGeom prst="rect">
            <a:avLst/>
          </a:prstGeom>
        </p:spPr>
      </p:pic>
      <p:sp>
        <p:nvSpPr>
          <p:cNvPr id="9" name="TextBox 8"/>
          <p:cNvSpPr txBox="1"/>
          <p:nvPr/>
        </p:nvSpPr>
        <p:spPr>
          <a:xfrm>
            <a:off x="6743150" y="1720840"/>
            <a:ext cx="3620051" cy="3416320"/>
          </a:xfrm>
          <a:prstGeom prst="rect">
            <a:avLst/>
          </a:prstGeom>
          <a:noFill/>
        </p:spPr>
        <p:txBody>
          <a:bodyPr wrap="square">
            <a:spAutoFit/>
          </a:bodyPr>
          <a:lstStyle/>
          <a:p>
            <a:r>
              <a:rPr b="1" dirty="0"/>
              <a:t>Purpose:</a:t>
            </a:r>
          </a:p>
          <a:p>
            <a:r>
              <a:rPr dirty="0"/>
              <a:t> To identify products with declining sales.</a:t>
            </a:r>
            <a:endParaRPr lang="en-US" dirty="0"/>
          </a:p>
          <a:p>
            <a:endParaRPr dirty="0"/>
          </a:p>
          <a:p>
            <a:r>
              <a:rPr b="1" dirty="0"/>
              <a:t>Visual:</a:t>
            </a:r>
          </a:p>
          <a:p>
            <a:r>
              <a:rPr dirty="0"/>
              <a:t> Line chart showing sales over months for specific products.</a:t>
            </a:r>
            <a:endParaRPr lang="en-US" dirty="0"/>
          </a:p>
          <a:p>
            <a:endParaRPr dirty="0"/>
          </a:p>
          <a:p>
            <a:r>
              <a:rPr b="1" dirty="0"/>
              <a:t>Insights:</a:t>
            </a:r>
          </a:p>
          <a:p>
            <a:r>
              <a:rPr dirty="0"/>
              <a:t> Some seasonal products see dips post-festival periods, suggesting need for targeted clearance sales.</a:t>
            </a:r>
          </a:p>
        </p:txBody>
      </p:sp>
      <p:sp>
        <p:nvSpPr>
          <p:cNvPr id="10" name="TextBox 9">
            <a:extLst>
              <a:ext uri="{FF2B5EF4-FFF2-40B4-BE49-F238E27FC236}">
                <a16:creationId xmlns:a16="http://schemas.microsoft.com/office/drawing/2014/main" id="{DD3E6E26-994B-4AA6-8A3B-5C6FF0326837}"/>
              </a:ext>
            </a:extLst>
          </p:cNvPr>
          <p:cNvSpPr txBox="1"/>
          <p:nvPr/>
        </p:nvSpPr>
        <p:spPr>
          <a:xfrm>
            <a:off x="2305244" y="1046733"/>
            <a:ext cx="6096000" cy="392159"/>
          </a:xfrm>
          <a:prstGeom prst="rect">
            <a:avLst/>
          </a:prstGeom>
          <a:noFill/>
        </p:spPr>
        <p:txBody>
          <a:bodyPr wrap="square">
            <a:spAutoFit/>
          </a:bodyPr>
          <a:lstStyle/>
          <a:p>
            <a:pPr marL="0" lvl="0" indent="0" algn="l" rtl="0">
              <a:lnSpc>
                <a:spcPct val="115000"/>
              </a:lnSpc>
              <a:spcBef>
                <a:spcPts val="1200"/>
              </a:spcBef>
              <a:spcAft>
                <a:spcPts val="1200"/>
              </a:spcAft>
              <a:buClr>
                <a:schemeClr val="dk1"/>
              </a:buClr>
              <a:buSzPts val="1100"/>
              <a:buFont typeface="Arial"/>
              <a:buNone/>
            </a:pPr>
            <a:r>
              <a:rPr lang="en-US" sz="1800" b="1" dirty="0">
                <a:solidFill>
                  <a:schemeClr val="dk1"/>
                </a:solidFill>
              </a:rPr>
              <a:t>Sum of quantity by category</a:t>
            </a:r>
          </a:p>
        </p:txBody>
      </p:sp>
    </p:spTree>
    <p:extLst>
      <p:ext uri="{BB962C8B-B14F-4D97-AF65-F5344CB8AC3E}">
        <p14:creationId xmlns:p14="http://schemas.microsoft.com/office/powerpoint/2010/main" val="1821741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BF1C972F-5987-492B-B11B-D88FF40E3121}"/>
              </a:ext>
            </a:extLst>
          </p:cNvPr>
          <p:cNvSpPr/>
          <p:nvPr/>
        </p:nvSpPr>
        <p:spPr>
          <a:xfrm>
            <a:off x="132521" y="149087"/>
            <a:ext cx="1749287" cy="6559826"/>
          </a:xfrm>
          <a:prstGeom prst="round2SameRect">
            <a:avLst>
              <a:gd name="adj1" fmla="val 29546"/>
              <a:gd name="adj2" fmla="val 2424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0951F15-123C-4157-98FB-86B293FFE043}"/>
              </a:ext>
            </a:extLst>
          </p:cNvPr>
          <p:cNvSpPr txBox="1"/>
          <p:nvPr/>
        </p:nvSpPr>
        <p:spPr>
          <a:xfrm>
            <a:off x="251791" y="715617"/>
            <a:ext cx="1470992" cy="723275"/>
          </a:xfrm>
          <a:prstGeom prst="rect">
            <a:avLst/>
          </a:prstGeom>
          <a:noFill/>
        </p:spPr>
        <p:txBody>
          <a:bodyPr wrap="square" rtlCol="0">
            <a:spAutoFit/>
          </a:bodyPr>
          <a:lstStyle/>
          <a:p>
            <a:r>
              <a:rPr lang="en-IN" sz="3200" b="0" i="0" dirty="0">
                <a:solidFill>
                  <a:srgbClr val="252423"/>
                </a:solidFill>
                <a:effectLst/>
                <a:latin typeface="Segoe UI Bold" panose="020B0802040204020203" pitchFamily="34" charset="0"/>
              </a:rPr>
              <a:t>blink</a:t>
            </a:r>
            <a:r>
              <a:rPr lang="en-IN" sz="3200" b="0" i="0" dirty="0">
                <a:solidFill>
                  <a:srgbClr val="359100"/>
                </a:solidFill>
                <a:effectLst/>
                <a:latin typeface="Segoe UI Bold" panose="020B0802040204020203" pitchFamily="34" charset="0"/>
              </a:rPr>
              <a:t>it</a:t>
            </a:r>
            <a:endParaRPr lang="en-IN" dirty="0"/>
          </a:p>
          <a:p>
            <a:r>
              <a:rPr lang="en-IN" sz="900" b="1" i="0" dirty="0">
                <a:solidFill>
                  <a:srgbClr val="252423"/>
                </a:solidFill>
                <a:effectLst/>
                <a:latin typeface="Segoe UI" panose="020B0502040204020203" pitchFamily="34" charset="0"/>
              </a:rPr>
              <a:t>India's Last Minute App</a:t>
            </a:r>
            <a:endParaRPr lang="en-IN" sz="900" dirty="0"/>
          </a:p>
        </p:txBody>
      </p:sp>
      <p:pic>
        <p:nvPicPr>
          <p:cNvPr id="6" name="Picture 5">
            <a:extLst>
              <a:ext uri="{FF2B5EF4-FFF2-40B4-BE49-F238E27FC236}">
                <a16:creationId xmlns:a16="http://schemas.microsoft.com/office/drawing/2014/main" id="{4A5ADD91-32EE-462A-AEBB-BEE5BFE55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3" y="3027201"/>
            <a:ext cx="675806" cy="675806"/>
          </a:xfrm>
          <a:prstGeom prst="rect">
            <a:avLst/>
          </a:prstGeom>
        </p:spPr>
      </p:pic>
      <p:pic>
        <p:nvPicPr>
          <p:cNvPr id="7" name="Picture 6">
            <a:extLst>
              <a:ext uri="{FF2B5EF4-FFF2-40B4-BE49-F238E27FC236}">
                <a16:creationId xmlns:a16="http://schemas.microsoft.com/office/drawing/2014/main" id="{1EF0A4E0-EF39-4ACE-9453-843B014D8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1" y="3830799"/>
            <a:ext cx="848241" cy="848241"/>
          </a:xfrm>
          <a:prstGeom prst="rect">
            <a:avLst/>
          </a:prstGeom>
        </p:spPr>
      </p:pic>
      <p:pic>
        <p:nvPicPr>
          <p:cNvPr id="8" name="Picture 7">
            <a:extLst>
              <a:ext uri="{FF2B5EF4-FFF2-40B4-BE49-F238E27FC236}">
                <a16:creationId xmlns:a16="http://schemas.microsoft.com/office/drawing/2014/main" id="{FC7D2CB6-0DDA-4392-ADA1-201B42AE9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 y="4806832"/>
            <a:ext cx="848242" cy="848242"/>
          </a:xfrm>
          <a:prstGeom prst="rect">
            <a:avLst/>
          </a:prstGeom>
        </p:spPr>
      </p:pic>
      <p:pic>
        <p:nvPicPr>
          <p:cNvPr id="3" name="Picture 2">
            <a:extLst>
              <a:ext uri="{FF2B5EF4-FFF2-40B4-BE49-F238E27FC236}">
                <a16:creationId xmlns:a16="http://schemas.microsoft.com/office/drawing/2014/main" id="{645AF5D3-813D-4842-86D9-0E1AC710B761}"/>
              </a:ext>
            </a:extLst>
          </p:cNvPr>
          <p:cNvPicPr>
            <a:picLocks noChangeAspect="1"/>
          </p:cNvPicPr>
          <p:nvPr/>
        </p:nvPicPr>
        <p:blipFill>
          <a:blip r:embed="rId5"/>
          <a:stretch>
            <a:fillRect/>
          </a:stretch>
        </p:blipFill>
        <p:spPr>
          <a:xfrm>
            <a:off x="2553773" y="2142945"/>
            <a:ext cx="2972384" cy="3159620"/>
          </a:xfrm>
          <a:prstGeom prst="rect">
            <a:avLst/>
          </a:prstGeom>
        </p:spPr>
      </p:pic>
      <p:sp>
        <p:nvSpPr>
          <p:cNvPr id="9" name="TextBox 8">
            <a:extLst>
              <a:ext uri="{FF2B5EF4-FFF2-40B4-BE49-F238E27FC236}">
                <a16:creationId xmlns:a16="http://schemas.microsoft.com/office/drawing/2014/main" id="{2FB6D764-8CD8-4748-9F2F-734004847494}"/>
              </a:ext>
            </a:extLst>
          </p:cNvPr>
          <p:cNvSpPr txBox="1"/>
          <p:nvPr/>
        </p:nvSpPr>
        <p:spPr>
          <a:xfrm>
            <a:off x="2553773" y="882104"/>
            <a:ext cx="6096000" cy="390300"/>
          </a:xfrm>
          <a:prstGeom prst="rect">
            <a:avLst/>
          </a:prstGeom>
          <a:noFill/>
        </p:spPr>
        <p:txBody>
          <a:bodyPr wrap="square">
            <a:spAutoFit/>
          </a:bodyPr>
          <a:lstStyle/>
          <a:p>
            <a:pPr marL="0" lvl="0" indent="0" algn="l" rtl="0">
              <a:lnSpc>
                <a:spcPct val="115000"/>
              </a:lnSpc>
              <a:spcBef>
                <a:spcPts val="1400"/>
              </a:spcBef>
              <a:spcAft>
                <a:spcPts val="400"/>
              </a:spcAft>
              <a:buNone/>
            </a:pPr>
            <a:r>
              <a:rPr lang="en-US" sz="1800" b="1" dirty="0">
                <a:solidFill>
                  <a:schemeClr val="dk1"/>
                </a:solidFill>
              </a:rPr>
              <a:t> Customer Details</a:t>
            </a:r>
            <a:endParaRPr lang="en-US" sz="1800" dirty="0"/>
          </a:p>
        </p:txBody>
      </p:sp>
      <p:sp>
        <p:nvSpPr>
          <p:cNvPr id="11" name="TextBox 10">
            <a:extLst>
              <a:ext uri="{FF2B5EF4-FFF2-40B4-BE49-F238E27FC236}">
                <a16:creationId xmlns:a16="http://schemas.microsoft.com/office/drawing/2014/main" id="{33C4C549-0CB3-4747-A506-7F85609708D7}"/>
              </a:ext>
            </a:extLst>
          </p:cNvPr>
          <p:cNvSpPr txBox="1"/>
          <p:nvPr/>
        </p:nvSpPr>
        <p:spPr>
          <a:xfrm>
            <a:off x="5698435" y="1546977"/>
            <a:ext cx="6096000" cy="3720762"/>
          </a:xfrm>
          <a:prstGeom prst="rect">
            <a:avLst/>
          </a:prstGeom>
          <a:noFill/>
        </p:spPr>
        <p:txBody>
          <a:bodyPr wrap="square">
            <a:spAutoFit/>
          </a:bodyPr>
          <a:lstStyle/>
          <a:p>
            <a:pPr marL="0" lvl="0" indent="0" algn="l" rtl="0">
              <a:lnSpc>
                <a:spcPct val="115000"/>
              </a:lnSpc>
              <a:spcBef>
                <a:spcPts val="1200"/>
              </a:spcBef>
              <a:spcAft>
                <a:spcPts val="0"/>
              </a:spcAft>
              <a:buNone/>
            </a:pPr>
            <a:r>
              <a:rPr lang="en-US" sz="1800" b="1" dirty="0">
                <a:solidFill>
                  <a:schemeClr val="dk1"/>
                </a:solidFill>
              </a:rPr>
              <a:t>Purpose:</a:t>
            </a:r>
            <a:br>
              <a:rPr lang="en-US" sz="1800" b="1" dirty="0">
                <a:solidFill>
                  <a:schemeClr val="dk1"/>
                </a:solidFill>
              </a:rPr>
            </a:br>
            <a:r>
              <a:rPr lang="en-US" sz="1800" dirty="0">
                <a:solidFill>
                  <a:schemeClr val="dk1"/>
                </a:solidFill>
              </a:rPr>
              <a:t>To view basic details about individual customers.</a:t>
            </a:r>
          </a:p>
          <a:p>
            <a:pPr marL="0" lvl="0" indent="0" algn="l" rtl="0">
              <a:lnSpc>
                <a:spcPct val="115000"/>
              </a:lnSpc>
              <a:spcBef>
                <a:spcPts val="1200"/>
              </a:spcBef>
              <a:spcAft>
                <a:spcPts val="0"/>
              </a:spcAft>
              <a:buClr>
                <a:schemeClr val="dk1"/>
              </a:buClr>
              <a:buSzPts val="1100"/>
              <a:buFont typeface="Arial"/>
              <a:buNone/>
            </a:pPr>
            <a:r>
              <a:rPr lang="en-US" sz="1800" b="1" dirty="0">
                <a:solidFill>
                  <a:schemeClr val="dk1"/>
                </a:solidFill>
              </a:rPr>
              <a:t>Visual:</a:t>
            </a:r>
            <a:br>
              <a:rPr lang="en-US" sz="1800" b="1" dirty="0">
                <a:solidFill>
                  <a:schemeClr val="dk1"/>
                </a:solidFill>
              </a:rPr>
            </a:br>
            <a:r>
              <a:rPr lang="en-US" sz="1800" dirty="0">
                <a:solidFill>
                  <a:schemeClr val="dk1"/>
                </a:solidFill>
              </a:rPr>
              <a:t> Table with customer ID, name, and address.</a:t>
            </a:r>
          </a:p>
          <a:p>
            <a:pPr marL="0" lvl="0" indent="0" algn="l" rtl="0">
              <a:lnSpc>
                <a:spcPct val="115000"/>
              </a:lnSpc>
              <a:spcBef>
                <a:spcPts val="1200"/>
              </a:spcBef>
              <a:spcAft>
                <a:spcPts val="0"/>
              </a:spcAft>
              <a:buClr>
                <a:schemeClr val="dk1"/>
              </a:buClr>
              <a:buSzPts val="1100"/>
              <a:buFont typeface="Arial"/>
              <a:buNone/>
            </a:pPr>
            <a:r>
              <a:rPr lang="en-US" sz="1800" b="1" dirty="0">
                <a:solidFill>
                  <a:schemeClr val="dk1"/>
                </a:solidFill>
              </a:rPr>
              <a:t>Insights:</a:t>
            </a:r>
          </a:p>
          <a:p>
            <a:pPr marL="457200" lvl="0" indent="-374650" algn="l" rtl="0">
              <a:lnSpc>
                <a:spcPct val="115000"/>
              </a:lnSpc>
              <a:spcBef>
                <a:spcPts val="1200"/>
              </a:spcBef>
              <a:spcAft>
                <a:spcPts val="0"/>
              </a:spcAft>
              <a:buClr>
                <a:schemeClr val="dk1"/>
              </a:buClr>
              <a:buSzPts val="2300"/>
              <a:buChar char="●"/>
            </a:pPr>
            <a:r>
              <a:rPr lang="en-US" sz="1800" dirty="0">
                <a:solidFill>
                  <a:schemeClr val="dk1"/>
                </a:solidFill>
              </a:rPr>
              <a:t>Supports address validation for deliveries.</a:t>
            </a:r>
            <a:br>
              <a:rPr lang="en-US" sz="1800" dirty="0">
                <a:solidFill>
                  <a:schemeClr val="dk1"/>
                </a:solidFill>
              </a:rPr>
            </a:br>
            <a:endParaRPr lang="en-US" sz="1800" dirty="0">
              <a:solidFill>
                <a:schemeClr val="dk1"/>
              </a:solidFill>
            </a:endParaRPr>
          </a:p>
          <a:p>
            <a:pPr marL="457200" lvl="0" indent="-374650" algn="l" rtl="0">
              <a:lnSpc>
                <a:spcPct val="115000"/>
              </a:lnSpc>
              <a:spcBef>
                <a:spcPts val="0"/>
              </a:spcBef>
              <a:spcAft>
                <a:spcPts val="0"/>
              </a:spcAft>
              <a:buClr>
                <a:schemeClr val="dk1"/>
              </a:buClr>
              <a:buSzPts val="2300"/>
              <a:buChar char="●"/>
            </a:pPr>
            <a:r>
              <a:rPr lang="en-US" sz="1800" dirty="0">
                <a:solidFill>
                  <a:schemeClr val="dk1"/>
                </a:solidFill>
              </a:rPr>
              <a:t>Useful for store or zone-level order tracking.</a:t>
            </a:r>
            <a:br>
              <a:rPr lang="en-US" sz="1800" dirty="0">
                <a:solidFill>
                  <a:schemeClr val="dk1"/>
                </a:solidFill>
              </a:rPr>
            </a:br>
            <a:endParaRPr lang="en-US" sz="1800" dirty="0">
              <a:solidFill>
                <a:schemeClr val="dk1"/>
              </a:solidFill>
            </a:endParaRPr>
          </a:p>
          <a:p>
            <a:pPr marL="457200" lvl="0" indent="-374650" algn="l" rtl="0">
              <a:lnSpc>
                <a:spcPct val="115000"/>
              </a:lnSpc>
              <a:spcBef>
                <a:spcPts val="0"/>
              </a:spcBef>
              <a:spcAft>
                <a:spcPts val="0"/>
              </a:spcAft>
              <a:buClr>
                <a:schemeClr val="dk1"/>
              </a:buClr>
              <a:buSzPts val="2300"/>
              <a:buChar char="●"/>
            </a:pPr>
            <a:r>
              <a:rPr lang="en-US" sz="1800" dirty="0">
                <a:solidFill>
                  <a:schemeClr val="dk1"/>
                </a:solidFill>
              </a:rPr>
              <a:t>Can be used for personalized service and communication.</a:t>
            </a:r>
          </a:p>
        </p:txBody>
      </p:sp>
    </p:spTree>
    <p:extLst>
      <p:ext uri="{BB962C8B-B14F-4D97-AF65-F5344CB8AC3E}">
        <p14:creationId xmlns:p14="http://schemas.microsoft.com/office/powerpoint/2010/main" val="739576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BF1C972F-5987-492B-B11B-D88FF40E3121}"/>
              </a:ext>
            </a:extLst>
          </p:cNvPr>
          <p:cNvSpPr/>
          <p:nvPr/>
        </p:nvSpPr>
        <p:spPr>
          <a:xfrm>
            <a:off x="132521" y="149087"/>
            <a:ext cx="1749287" cy="6559826"/>
          </a:xfrm>
          <a:prstGeom prst="round2SameRect">
            <a:avLst>
              <a:gd name="adj1" fmla="val 29546"/>
              <a:gd name="adj2" fmla="val 2424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0951F15-123C-4157-98FB-86B293FFE043}"/>
              </a:ext>
            </a:extLst>
          </p:cNvPr>
          <p:cNvSpPr txBox="1"/>
          <p:nvPr/>
        </p:nvSpPr>
        <p:spPr>
          <a:xfrm>
            <a:off x="251791" y="715617"/>
            <a:ext cx="1470992" cy="723275"/>
          </a:xfrm>
          <a:prstGeom prst="rect">
            <a:avLst/>
          </a:prstGeom>
          <a:noFill/>
        </p:spPr>
        <p:txBody>
          <a:bodyPr wrap="square" rtlCol="0">
            <a:spAutoFit/>
          </a:bodyPr>
          <a:lstStyle/>
          <a:p>
            <a:r>
              <a:rPr lang="en-IN" sz="3200" b="0" i="0" dirty="0">
                <a:solidFill>
                  <a:srgbClr val="252423"/>
                </a:solidFill>
                <a:effectLst/>
                <a:latin typeface="Segoe UI Bold" panose="020B0802040204020203" pitchFamily="34" charset="0"/>
              </a:rPr>
              <a:t>blink</a:t>
            </a:r>
            <a:r>
              <a:rPr lang="en-IN" sz="3200" b="0" i="0" dirty="0">
                <a:solidFill>
                  <a:srgbClr val="359100"/>
                </a:solidFill>
                <a:effectLst/>
                <a:latin typeface="Segoe UI Bold" panose="020B0802040204020203" pitchFamily="34" charset="0"/>
              </a:rPr>
              <a:t>it</a:t>
            </a:r>
            <a:endParaRPr lang="en-IN" dirty="0"/>
          </a:p>
          <a:p>
            <a:r>
              <a:rPr lang="en-IN" sz="900" b="1" i="0" dirty="0">
                <a:solidFill>
                  <a:srgbClr val="252423"/>
                </a:solidFill>
                <a:effectLst/>
                <a:latin typeface="Segoe UI" panose="020B0502040204020203" pitchFamily="34" charset="0"/>
              </a:rPr>
              <a:t>India's Last Minute App</a:t>
            </a:r>
            <a:endParaRPr lang="en-IN" sz="900" dirty="0"/>
          </a:p>
        </p:txBody>
      </p:sp>
      <p:pic>
        <p:nvPicPr>
          <p:cNvPr id="6" name="Picture 5">
            <a:extLst>
              <a:ext uri="{FF2B5EF4-FFF2-40B4-BE49-F238E27FC236}">
                <a16:creationId xmlns:a16="http://schemas.microsoft.com/office/drawing/2014/main" id="{4A5ADD91-32EE-462A-AEBB-BEE5BFE55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3" y="3027201"/>
            <a:ext cx="675806" cy="675806"/>
          </a:xfrm>
          <a:prstGeom prst="rect">
            <a:avLst/>
          </a:prstGeom>
        </p:spPr>
      </p:pic>
      <p:pic>
        <p:nvPicPr>
          <p:cNvPr id="7" name="Picture 6">
            <a:extLst>
              <a:ext uri="{FF2B5EF4-FFF2-40B4-BE49-F238E27FC236}">
                <a16:creationId xmlns:a16="http://schemas.microsoft.com/office/drawing/2014/main" id="{1EF0A4E0-EF39-4ACE-9453-843B014D8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1" y="3830799"/>
            <a:ext cx="848241" cy="848241"/>
          </a:xfrm>
          <a:prstGeom prst="rect">
            <a:avLst/>
          </a:prstGeom>
        </p:spPr>
      </p:pic>
      <p:pic>
        <p:nvPicPr>
          <p:cNvPr id="8" name="Picture 7">
            <a:extLst>
              <a:ext uri="{FF2B5EF4-FFF2-40B4-BE49-F238E27FC236}">
                <a16:creationId xmlns:a16="http://schemas.microsoft.com/office/drawing/2014/main" id="{FC7D2CB6-0DDA-4392-ADA1-201B42AE9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 y="4806832"/>
            <a:ext cx="848242" cy="848242"/>
          </a:xfrm>
          <a:prstGeom prst="rect">
            <a:avLst/>
          </a:prstGeom>
        </p:spPr>
      </p:pic>
      <p:pic>
        <p:nvPicPr>
          <p:cNvPr id="3" name="Picture 2">
            <a:extLst>
              <a:ext uri="{FF2B5EF4-FFF2-40B4-BE49-F238E27FC236}">
                <a16:creationId xmlns:a16="http://schemas.microsoft.com/office/drawing/2014/main" id="{62F57673-27F1-4BDC-B332-9ED4CDABD183}"/>
              </a:ext>
            </a:extLst>
          </p:cNvPr>
          <p:cNvPicPr>
            <a:picLocks noChangeAspect="1"/>
          </p:cNvPicPr>
          <p:nvPr/>
        </p:nvPicPr>
        <p:blipFill>
          <a:blip r:embed="rId5"/>
          <a:stretch>
            <a:fillRect/>
          </a:stretch>
        </p:blipFill>
        <p:spPr>
          <a:xfrm>
            <a:off x="2332331" y="2409683"/>
            <a:ext cx="3160364" cy="1194908"/>
          </a:xfrm>
          <a:prstGeom prst="rect">
            <a:avLst/>
          </a:prstGeom>
        </p:spPr>
      </p:pic>
      <p:sp>
        <p:nvSpPr>
          <p:cNvPr id="9" name="TextBox 8"/>
          <p:cNvSpPr txBox="1"/>
          <p:nvPr/>
        </p:nvSpPr>
        <p:spPr>
          <a:xfrm>
            <a:off x="6096000" y="1895061"/>
            <a:ext cx="4876800" cy="2862322"/>
          </a:xfrm>
          <a:prstGeom prst="rect">
            <a:avLst/>
          </a:prstGeom>
          <a:noFill/>
        </p:spPr>
        <p:txBody>
          <a:bodyPr wrap="square">
            <a:spAutoFit/>
          </a:bodyPr>
          <a:lstStyle/>
          <a:p>
            <a:r>
              <a:rPr lang="en-US" b="1" dirty="0"/>
              <a:t>Purpose:</a:t>
            </a:r>
          </a:p>
          <a:p>
            <a:r>
              <a:rPr lang="en-US" dirty="0"/>
              <a:t> To show the proportion of payment methods used.</a:t>
            </a:r>
          </a:p>
          <a:p>
            <a:r>
              <a:rPr lang="en-US" b="1" dirty="0"/>
              <a:t>Visual:</a:t>
            </a:r>
          </a:p>
          <a:p>
            <a:r>
              <a:rPr lang="en-US" dirty="0"/>
              <a:t> Pie chart (UPI, Credit Card, Cash on Delivery, Wallets).</a:t>
            </a:r>
          </a:p>
          <a:p>
            <a:r>
              <a:rPr lang="en-US" b="1" dirty="0"/>
              <a:t>Insights:</a:t>
            </a:r>
          </a:p>
          <a:p>
            <a:r>
              <a:rPr lang="en-US" dirty="0"/>
              <a:t> UPI is the most preferred payment method (~50%), followed by Cash on Delivery.</a:t>
            </a:r>
          </a:p>
          <a:p>
            <a:endParaRPr dirty="0"/>
          </a:p>
        </p:txBody>
      </p:sp>
      <p:sp>
        <p:nvSpPr>
          <p:cNvPr id="10" name="TextBox 9">
            <a:extLst>
              <a:ext uri="{FF2B5EF4-FFF2-40B4-BE49-F238E27FC236}">
                <a16:creationId xmlns:a16="http://schemas.microsoft.com/office/drawing/2014/main" id="{BF553876-9485-46EE-A76F-D2DE2DFFEED5}"/>
              </a:ext>
            </a:extLst>
          </p:cNvPr>
          <p:cNvSpPr txBox="1"/>
          <p:nvPr/>
        </p:nvSpPr>
        <p:spPr>
          <a:xfrm>
            <a:off x="2332331" y="1502902"/>
            <a:ext cx="6096000" cy="392159"/>
          </a:xfrm>
          <a:prstGeom prst="rect">
            <a:avLst/>
          </a:prstGeom>
          <a:noFill/>
        </p:spPr>
        <p:txBody>
          <a:bodyPr wrap="square">
            <a:spAutoFit/>
          </a:bodyPr>
          <a:lstStyle/>
          <a:p>
            <a:pPr marL="0" lvl="0" indent="0" algn="l" rtl="0">
              <a:lnSpc>
                <a:spcPct val="115000"/>
              </a:lnSpc>
              <a:spcBef>
                <a:spcPts val="1200"/>
              </a:spcBef>
              <a:spcAft>
                <a:spcPts val="1200"/>
              </a:spcAft>
              <a:buClr>
                <a:schemeClr val="dk1"/>
              </a:buClr>
              <a:buSzPts val="1100"/>
              <a:buFont typeface="Arial"/>
              <a:buNone/>
            </a:pPr>
            <a:r>
              <a:rPr lang="en-US" sz="1800" b="1" dirty="0">
                <a:solidFill>
                  <a:schemeClr val="dk1"/>
                </a:solidFill>
              </a:rPr>
              <a:t>Sum of metric by stage</a:t>
            </a:r>
          </a:p>
        </p:txBody>
      </p:sp>
    </p:spTree>
    <p:extLst>
      <p:ext uri="{BB962C8B-B14F-4D97-AF65-F5344CB8AC3E}">
        <p14:creationId xmlns:p14="http://schemas.microsoft.com/office/powerpoint/2010/main" val="3287877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BF1C972F-5987-492B-B11B-D88FF40E3121}"/>
              </a:ext>
            </a:extLst>
          </p:cNvPr>
          <p:cNvSpPr/>
          <p:nvPr/>
        </p:nvSpPr>
        <p:spPr>
          <a:xfrm>
            <a:off x="132521" y="149087"/>
            <a:ext cx="1749287" cy="6559826"/>
          </a:xfrm>
          <a:prstGeom prst="round2SameRect">
            <a:avLst>
              <a:gd name="adj1" fmla="val 29546"/>
              <a:gd name="adj2" fmla="val 2424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0951F15-123C-4157-98FB-86B293FFE043}"/>
              </a:ext>
            </a:extLst>
          </p:cNvPr>
          <p:cNvSpPr txBox="1"/>
          <p:nvPr/>
        </p:nvSpPr>
        <p:spPr>
          <a:xfrm>
            <a:off x="251791" y="715617"/>
            <a:ext cx="1470992" cy="723275"/>
          </a:xfrm>
          <a:prstGeom prst="rect">
            <a:avLst/>
          </a:prstGeom>
          <a:noFill/>
        </p:spPr>
        <p:txBody>
          <a:bodyPr wrap="square" rtlCol="0">
            <a:spAutoFit/>
          </a:bodyPr>
          <a:lstStyle/>
          <a:p>
            <a:r>
              <a:rPr lang="en-IN" sz="3200" b="0" i="0" dirty="0">
                <a:solidFill>
                  <a:srgbClr val="252423"/>
                </a:solidFill>
                <a:effectLst/>
                <a:latin typeface="Segoe UI Bold" panose="020B0802040204020203" pitchFamily="34" charset="0"/>
              </a:rPr>
              <a:t>blink</a:t>
            </a:r>
            <a:r>
              <a:rPr lang="en-IN" sz="3200" b="0" i="0" dirty="0">
                <a:solidFill>
                  <a:srgbClr val="359100"/>
                </a:solidFill>
                <a:effectLst/>
                <a:latin typeface="Segoe UI Bold" panose="020B0802040204020203" pitchFamily="34" charset="0"/>
              </a:rPr>
              <a:t>it</a:t>
            </a:r>
            <a:endParaRPr lang="en-IN" dirty="0"/>
          </a:p>
          <a:p>
            <a:r>
              <a:rPr lang="en-IN" sz="900" b="1" i="0" dirty="0">
                <a:solidFill>
                  <a:srgbClr val="252423"/>
                </a:solidFill>
                <a:effectLst/>
                <a:latin typeface="Segoe UI" panose="020B0502040204020203" pitchFamily="34" charset="0"/>
              </a:rPr>
              <a:t>India's Last Minute App</a:t>
            </a:r>
            <a:endParaRPr lang="en-IN" sz="900" dirty="0"/>
          </a:p>
        </p:txBody>
      </p:sp>
      <p:pic>
        <p:nvPicPr>
          <p:cNvPr id="6" name="Picture 5">
            <a:extLst>
              <a:ext uri="{FF2B5EF4-FFF2-40B4-BE49-F238E27FC236}">
                <a16:creationId xmlns:a16="http://schemas.microsoft.com/office/drawing/2014/main" id="{4A5ADD91-32EE-462A-AEBB-BEE5BFE55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3" y="3027201"/>
            <a:ext cx="675806" cy="675806"/>
          </a:xfrm>
          <a:prstGeom prst="rect">
            <a:avLst/>
          </a:prstGeom>
        </p:spPr>
      </p:pic>
      <p:pic>
        <p:nvPicPr>
          <p:cNvPr id="7" name="Picture 6">
            <a:extLst>
              <a:ext uri="{FF2B5EF4-FFF2-40B4-BE49-F238E27FC236}">
                <a16:creationId xmlns:a16="http://schemas.microsoft.com/office/drawing/2014/main" id="{1EF0A4E0-EF39-4ACE-9453-843B014D8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1" y="3830799"/>
            <a:ext cx="848241" cy="848241"/>
          </a:xfrm>
          <a:prstGeom prst="rect">
            <a:avLst/>
          </a:prstGeom>
        </p:spPr>
      </p:pic>
      <p:pic>
        <p:nvPicPr>
          <p:cNvPr id="8" name="Picture 7">
            <a:extLst>
              <a:ext uri="{FF2B5EF4-FFF2-40B4-BE49-F238E27FC236}">
                <a16:creationId xmlns:a16="http://schemas.microsoft.com/office/drawing/2014/main" id="{FC7D2CB6-0DDA-4392-ADA1-201B42AE9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 y="4806832"/>
            <a:ext cx="848242" cy="848242"/>
          </a:xfrm>
          <a:prstGeom prst="rect">
            <a:avLst/>
          </a:prstGeom>
        </p:spPr>
      </p:pic>
      <p:pic>
        <p:nvPicPr>
          <p:cNvPr id="3" name="Picture 2">
            <a:extLst>
              <a:ext uri="{FF2B5EF4-FFF2-40B4-BE49-F238E27FC236}">
                <a16:creationId xmlns:a16="http://schemas.microsoft.com/office/drawing/2014/main" id="{9D9BA886-91E2-400F-A351-F712D2CB6C31}"/>
              </a:ext>
            </a:extLst>
          </p:cNvPr>
          <p:cNvPicPr>
            <a:picLocks noChangeAspect="1"/>
          </p:cNvPicPr>
          <p:nvPr/>
        </p:nvPicPr>
        <p:blipFill>
          <a:blip r:embed="rId5"/>
          <a:stretch>
            <a:fillRect/>
          </a:stretch>
        </p:blipFill>
        <p:spPr>
          <a:xfrm>
            <a:off x="2179515" y="2187706"/>
            <a:ext cx="3724795" cy="2067213"/>
          </a:xfrm>
          <a:prstGeom prst="rect">
            <a:avLst/>
          </a:prstGeom>
        </p:spPr>
      </p:pic>
      <p:sp>
        <p:nvSpPr>
          <p:cNvPr id="9" name="TextBox 8"/>
          <p:cNvSpPr txBox="1"/>
          <p:nvPr/>
        </p:nvSpPr>
        <p:spPr>
          <a:xfrm>
            <a:off x="6731000" y="2318012"/>
            <a:ext cx="3883991" cy="3139321"/>
          </a:xfrm>
          <a:prstGeom prst="rect">
            <a:avLst/>
          </a:prstGeom>
          <a:noFill/>
        </p:spPr>
        <p:txBody>
          <a:bodyPr wrap="square">
            <a:spAutoFit/>
          </a:bodyPr>
          <a:lstStyle/>
          <a:p>
            <a:r>
              <a:rPr b="1" dirty="0"/>
              <a:t>Purpose:</a:t>
            </a:r>
          </a:p>
          <a:p>
            <a:r>
              <a:rPr dirty="0"/>
              <a:t> To track revenue growth over time.</a:t>
            </a:r>
            <a:endParaRPr lang="en-US" dirty="0"/>
          </a:p>
          <a:p>
            <a:endParaRPr dirty="0"/>
          </a:p>
          <a:p>
            <a:r>
              <a:rPr b="1" dirty="0"/>
              <a:t>Visual:</a:t>
            </a:r>
          </a:p>
          <a:p>
            <a:r>
              <a:rPr dirty="0"/>
              <a:t> Line chart (X-axis: Months, Y-axis: Revenue).</a:t>
            </a:r>
            <a:endParaRPr lang="en-US" dirty="0"/>
          </a:p>
          <a:p>
            <a:endParaRPr dirty="0"/>
          </a:p>
          <a:p>
            <a:r>
              <a:rPr b="1" dirty="0"/>
              <a:t>Insights:</a:t>
            </a:r>
          </a:p>
          <a:p>
            <a:r>
              <a:rPr dirty="0"/>
              <a:t> Steady upward trend with spikes during festive sales, indicating effective seasonal promotions.</a:t>
            </a:r>
          </a:p>
        </p:txBody>
      </p:sp>
      <p:sp>
        <p:nvSpPr>
          <p:cNvPr id="10" name="TextBox 9">
            <a:extLst>
              <a:ext uri="{FF2B5EF4-FFF2-40B4-BE49-F238E27FC236}">
                <a16:creationId xmlns:a16="http://schemas.microsoft.com/office/drawing/2014/main" id="{1706108B-E68F-4FFE-AF0E-FEF6776CBB7F}"/>
              </a:ext>
            </a:extLst>
          </p:cNvPr>
          <p:cNvSpPr txBox="1"/>
          <p:nvPr/>
        </p:nvSpPr>
        <p:spPr>
          <a:xfrm>
            <a:off x="2179515" y="1242812"/>
            <a:ext cx="6096000" cy="392159"/>
          </a:xfrm>
          <a:prstGeom prst="rect">
            <a:avLst/>
          </a:prstGeom>
          <a:noFill/>
        </p:spPr>
        <p:txBody>
          <a:bodyPr wrap="square">
            <a:spAutoFit/>
          </a:bodyPr>
          <a:lstStyle/>
          <a:p>
            <a:pPr marL="0" lvl="0" indent="0" algn="l" rtl="0">
              <a:lnSpc>
                <a:spcPct val="115000"/>
              </a:lnSpc>
              <a:spcBef>
                <a:spcPts val="1200"/>
              </a:spcBef>
              <a:spcAft>
                <a:spcPts val="1200"/>
              </a:spcAft>
              <a:buClr>
                <a:schemeClr val="dk1"/>
              </a:buClr>
              <a:buSzPts val="1100"/>
              <a:buFont typeface="Arial"/>
              <a:buNone/>
            </a:pPr>
            <a:r>
              <a:rPr lang="en-US" sz="1800" b="1" dirty="0">
                <a:solidFill>
                  <a:schemeClr val="dk1"/>
                </a:solidFill>
              </a:rPr>
              <a:t>Count of product id by stock </a:t>
            </a:r>
            <a:r>
              <a:rPr lang="en-US" sz="1800" b="1" dirty="0" err="1">
                <a:solidFill>
                  <a:schemeClr val="dk1"/>
                </a:solidFill>
              </a:rPr>
              <a:t>recieved</a:t>
            </a:r>
            <a:endParaRPr lang="en-US" sz="1800" b="1" dirty="0">
              <a:solidFill>
                <a:schemeClr val="dk1"/>
              </a:solidFill>
            </a:endParaRPr>
          </a:p>
        </p:txBody>
      </p:sp>
    </p:spTree>
    <p:extLst>
      <p:ext uri="{BB962C8B-B14F-4D97-AF65-F5344CB8AC3E}">
        <p14:creationId xmlns:p14="http://schemas.microsoft.com/office/powerpoint/2010/main" val="1265709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BF1C972F-5987-492B-B11B-D88FF40E3121}"/>
              </a:ext>
            </a:extLst>
          </p:cNvPr>
          <p:cNvSpPr/>
          <p:nvPr/>
        </p:nvSpPr>
        <p:spPr>
          <a:xfrm>
            <a:off x="132521" y="149087"/>
            <a:ext cx="1749287" cy="6559826"/>
          </a:xfrm>
          <a:prstGeom prst="round2SameRect">
            <a:avLst>
              <a:gd name="adj1" fmla="val 29546"/>
              <a:gd name="adj2" fmla="val 2424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0951F15-123C-4157-98FB-86B293FFE043}"/>
              </a:ext>
            </a:extLst>
          </p:cNvPr>
          <p:cNvSpPr txBox="1"/>
          <p:nvPr/>
        </p:nvSpPr>
        <p:spPr>
          <a:xfrm>
            <a:off x="251791" y="715617"/>
            <a:ext cx="1470992" cy="723275"/>
          </a:xfrm>
          <a:prstGeom prst="rect">
            <a:avLst/>
          </a:prstGeom>
          <a:noFill/>
        </p:spPr>
        <p:txBody>
          <a:bodyPr wrap="square" rtlCol="0">
            <a:spAutoFit/>
          </a:bodyPr>
          <a:lstStyle/>
          <a:p>
            <a:r>
              <a:rPr lang="en-IN" sz="3200" b="0" i="0" dirty="0">
                <a:solidFill>
                  <a:srgbClr val="252423"/>
                </a:solidFill>
                <a:effectLst/>
                <a:latin typeface="Segoe UI Bold" panose="020B0802040204020203" pitchFamily="34" charset="0"/>
              </a:rPr>
              <a:t>blink</a:t>
            </a:r>
            <a:r>
              <a:rPr lang="en-IN" sz="3200" b="0" i="0" dirty="0">
                <a:solidFill>
                  <a:srgbClr val="359100"/>
                </a:solidFill>
                <a:effectLst/>
                <a:latin typeface="Segoe UI Bold" panose="020B0802040204020203" pitchFamily="34" charset="0"/>
              </a:rPr>
              <a:t>it</a:t>
            </a:r>
            <a:endParaRPr lang="en-IN" dirty="0"/>
          </a:p>
          <a:p>
            <a:r>
              <a:rPr lang="en-IN" sz="900" b="1" i="0" dirty="0">
                <a:solidFill>
                  <a:srgbClr val="252423"/>
                </a:solidFill>
                <a:effectLst/>
                <a:latin typeface="Segoe UI" panose="020B0502040204020203" pitchFamily="34" charset="0"/>
              </a:rPr>
              <a:t>India's Last Minute App</a:t>
            </a:r>
            <a:endParaRPr lang="en-IN" sz="900" dirty="0"/>
          </a:p>
        </p:txBody>
      </p:sp>
      <p:pic>
        <p:nvPicPr>
          <p:cNvPr id="6" name="Picture 5">
            <a:extLst>
              <a:ext uri="{FF2B5EF4-FFF2-40B4-BE49-F238E27FC236}">
                <a16:creationId xmlns:a16="http://schemas.microsoft.com/office/drawing/2014/main" id="{4A5ADD91-32EE-462A-AEBB-BEE5BFE55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3" y="3027201"/>
            <a:ext cx="675806" cy="675806"/>
          </a:xfrm>
          <a:prstGeom prst="rect">
            <a:avLst/>
          </a:prstGeom>
        </p:spPr>
      </p:pic>
      <p:pic>
        <p:nvPicPr>
          <p:cNvPr id="7" name="Picture 6">
            <a:extLst>
              <a:ext uri="{FF2B5EF4-FFF2-40B4-BE49-F238E27FC236}">
                <a16:creationId xmlns:a16="http://schemas.microsoft.com/office/drawing/2014/main" id="{1EF0A4E0-EF39-4ACE-9453-843B014D8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1" y="3830799"/>
            <a:ext cx="848241" cy="848241"/>
          </a:xfrm>
          <a:prstGeom prst="rect">
            <a:avLst/>
          </a:prstGeom>
        </p:spPr>
      </p:pic>
      <p:pic>
        <p:nvPicPr>
          <p:cNvPr id="8" name="Picture 7">
            <a:extLst>
              <a:ext uri="{FF2B5EF4-FFF2-40B4-BE49-F238E27FC236}">
                <a16:creationId xmlns:a16="http://schemas.microsoft.com/office/drawing/2014/main" id="{FC7D2CB6-0DDA-4392-ADA1-201B42AE9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 y="4806832"/>
            <a:ext cx="848242" cy="848242"/>
          </a:xfrm>
          <a:prstGeom prst="rect">
            <a:avLst/>
          </a:prstGeom>
        </p:spPr>
      </p:pic>
      <p:pic>
        <p:nvPicPr>
          <p:cNvPr id="3" name="Picture 2">
            <a:extLst>
              <a:ext uri="{FF2B5EF4-FFF2-40B4-BE49-F238E27FC236}">
                <a16:creationId xmlns:a16="http://schemas.microsoft.com/office/drawing/2014/main" id="{C97C750A-B5E2-4E64-B9B3-6F964489A789}"/>
              </a:ext>
            </a:extLst>
          </p:cNvPr>
          <p:cNvPicPr>
            <a:picLocks noChangeAspect="1"/>
          </p:cNvPicPr>
          <p:nvPr/>
        </p:nvPicPr>
        <p:blipFill>
          <a:blip r:embed="rId5"/>
          <a:stretch>
            <a:fillRect/>
          </a:stretch>
        </p:blipFill>
        <p:spPr>
          <a:xfrm>
            <a:off x="2483596" y="2234723"/>
            <a:ext cx="2698004" cy="3209079"/>
          </a:xfrm>
          <a:prstGeom prst="rect">
            <a:avLst/>
          </a:prstGeom>
        </p:spPr>
      </p:pic>
      <p:sp>
        <p:nvSpPr>
          <p:cNvPr id="9" name="TextBox 8">
            <a:extLst>
              <a:ext uri="{FF2B5EF4-FFF2-40B4-BE49-F238E27FC236}">
                <a16:creationId xmlns:a16="http://schemas.microsoft.com/office/drawing/2014/main" id="{E3270340-579D-462F-B41C-BC198F9A9F7C}"/>
              </a:ext>
            </a:extLst>
          </p:cNvPr>
          <p:cNvSpPr txBox="1"/>
          <p:nvPr/>
        </p:nvSpPr>
        <p:spPr>
          <a:xfrm>
            <a:off x="5536579" y="1579348"/>
            <a:ext cx="6096000" cy="4247317"/>
          </a:xfrm>
          <a:prstGeom prst="rect">
            <a:avLst/>
          </a:prstGeom>
          <a:noFill/>
        </p:spPr>
        <p:txBody>
          <a:bodyPr wrap="square">
            <a:spAutoFit/>
          </a:bodyPr>
          <a:lstStyle/>
          <a:p>
            <a:r>
              <a:rPr lang="en-US" b="1" dirty="0"/>
              <a:t>Purpose:</a:t>
            </a:r>
            <a:br>
              <a:rPr lang="en-US" dirty="0"/>
            </a:br>
            <a:r>
              <a:rPr lang="en-US" dirty="0"/>
              <a:t>To track products with critically low stock levels, helping </a:t>
            </a:r>
            <a:r>
              <a:rPr lang="en-US" dirty="0" err="1"/>
              <a:t>Blinkit</a:t>
            </a:r>
            <a:r>
              <a:rPr lang="en-US" dirty="0"/>
              <a:t> identify items that need urgent replenishment.</a:t>
            </a:r>
          </a:p>
          <a:p>
            <a:r>
              <a:rPr lang="en-US" b="1" dirty="0"/>
              <a:t>Visual:</a:t>
            </a:r>
            <a:endParaRPr lang="en-US" dirty="0"/>
          </a:p>
          <a:p>
            <a:pPr>
              <a:buFont typeface="Arial" panose="020B0604020202020204" pitchFamily="34" charset="0"/>
              <a:buChar char="•"/>
            </a:pPr>
            <a:r>
              <a:rPr lang="en-US" dirty="0"/>
              <a:t>Shows </a:t>
            </a:r>
            <a:r>
              <a:rPr lang="en-US" b="1" dirty="0"/>
              <a:t>Product ID</a:t>
            </a:r>
            <a:r>
              <a:rPr lang="en-US" dirty="0"/>
              <a:t>, </a:t>
            </a:r>
            <a:r>
              <a:rPr lang="en-US" b="1" dirty="0"/>
              <a:t>Stock Received</a:t>
            </a:r>
            <a:r>
              <a:rPr lang="en-US" dirty="0"/>
              <a:t>, and </a:t>
            </a:r>
            <a:r>
              <a:rPr lang="en-US" b="1" dirty="0"/>
              <a:t>Low Stock Flag</a:t>
            </a:r>
            <a:r>
              <a:rPr lang="en-US" dirty="0"/>
              <a:t>.</a:t>
            </a:r>
          </a:p>
          <a:p>
            <a:pPr>
              <a:buFont typeface="Arial" panose="020B0604020202020204" pitchFamily="34" charset="0"/>
              <a:buChar char="•"/>
            </a:pPr>
            <a:r>
              <a:rPr lang="en-US" dirty="0"/>
              <a:t>All products listed are marked “Low Stock,” with quantities between </a:t>
            </a:r>
            <a:r>
              <a:rPr lang="en-US" b="1" dirty="0"/>
              <a:t>0–4 units</a:t>
            </a:r>
            <a:r>
              <a:rPr lang="en-US" dirty="0"/>
              <a:t>.</a:t>
            </a:r>
          </a:p>
          <a:p>
            <a:pPr>
              <a:buFont typeface="Arial" panose="020B0604020202020204" pitchFamily="34" charset="0"/>
              <a:buChar char="•"/>
            </a:pPr>
            <a:r>
              <a:rPr lang="en-US" dirty="0"/>
              <a:t>Total stock for these items is </a:t>
            </a:r>
            <a:r>
              <a:rPr lang="en-US" b="1" dirty="0"/>
              <a:t>519 units</a:t>
            </a:r>
            <a:r>
              <a:rPr lang="en-US" dirty="0"/>
              <a:t>.</a:t>
            </a:r>
          </a:p>
          <a:p>
            <a:r>
              <a:rPr lang="en-US" b="1" dirty="0"/>
              <a:t>Insight:</a:t>
            </a:r>
            <a:endParaRPr lang="en-US" dirty="0"/>
          </a:p>
          <a:p>
            <a:pPr>
              <a:buFont typeface="Arial" panose="020B0604020202020204" pitchFamily="34" charset="0"/>
              <a:buChar char="•"/>
            </a:pPr>
            <a:r>
              <a:rPr lang="en-US" dirty="0"/>
              <a:t>Several products (e.g., 4452, 14145, 18035) have </a:t>
            </a:r>
            <a:r>
              <a:rPr lang="en-US" b="1" dirty="0"/>
              <a:t>0 stock</a:t>
            </a:r>
            <a:r>
              <a:rPr lang="en-US" dirty="0"/>
              <a:t>, meaning they are completely unavailable.</a:t>
            </a:r>
          </a:p>
          <a:p>
            <a:pPr>
              <a:buFont typeface="Arial" panose="020B0604020202020204" pitchFamily="34" charset="0"/>
              <a:buChar char="•"/>
            </a:pPr>
            <a:r>
              <a:rPr lang="en-US" dirty="0"/>
              <a:t>Items with only 3–4 units in stock require </a:t>
            </a:r>
            <a:r>
              <a:rPr lang="en-US" b="1" dirty="0"/>
              <a:t>immediate restocking</a:t>
            </a:r>
            <a:r>
              <a:rPr lang="en-US" dirty="0"/>
              <a:t>.</a:t>
            </a:r>
          </a:p>
          <a:p>
            <a:pPr>
              <a:buFont typeface="Arial" panose="020B0604020202020204" pitchFamily="34" charset="0"/>
              <a:buChar char="•"/>
            </a:pPr>
            <a:r>
              <a:rPr lang="en-US" dirty="0"/>
              <a:t>Continuous monitoring is essential to avoid stockouts and lost sales.</a:t>
            </a:r>
          </a:p>
        </p:txBody>
      </p:sp>
      <p:sp>
        <p:nvSpPr>
          <p:cNvPr id="11" name="TextBox 10">
            <a:extLst>
              <a:ext uri="{FF2B5EF4-FFF2-40B4-BE49-F238E27FC236}">
                <a16:creationId xmlns:a16="http://schemas.microsoft.com/office/drawing/2014/main" id="{3D990265-BC2F-4D48-BDBA-FEF1DF39BAB7}"/>
              </a:ext>
            </a:extLst>
          </p:cNvPr>
          <p:cNvSpPr txBox="1"/>
          <p:nvPr/>
        </p:nvSpPr>
        <p:spPr>
          <a:xfrm>
            <a:off x="2345635" y="1022039"/>
            <a:ext cx="6096000" cy="392159"/>
          </a:xfrm>
          <a:prstGeom prst="rect">
            <a:avLst/>
          </a:prstGeom>
          <a:noFill/>
        </p:spPr>
        <p:txBody>
          <a:bodyPr wrap="square">
            <a:spAutoFit/>
          </a:bodyPr>
          <a:lstStyle/>
          <a:p>
            <a:pPr marL="0" lvl="0" indent="0" algn="l" rtl="0">
              <a:lnSpc>
                <a:spcPct val="115000"/>
              </a:lnSpc>
              <a:spcBef>
                <a:spcPts val="1200"/>
              </a:spcBef>
              <a:spcAft>
                <a:spcPts val="1200"/>
              </a:spcAft>
              <a:buClr>
                <a:schemeClr val="dk1"/>
              </a:buClr>
              <a:buSzPts val="1100"/>
              <a:buFont typeface="Arial"/>
              <a:buNone/>
            </a:pPr>
            <a:r>
              <a:rPr lang="en-US" sz="1800" b="1" dirty="0">
                <a:solidFill>
                  <a:schemeClr val="dk1"/>
                </a:solidFill>
              </a:rPr>
              <a:t>Sum of Stocks received</a:t>
            </a:r>
          </a:p>
        </p:txBody>
      </p:sp>
    </p:spTree>
    <p:extLst>
      <p:ext uri="{BB962C8B-B14F-4D97-AF65-F5344CB8AC3E}">
        <p14:creationId xmlns:p14="http://schemas.microsoft.com/office/powerpoint/2010/main" val="2969105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BF1C972F-5987-492B-B11B-D88FF40E3121}"/>
              </a:ext>
            </a:extLst>
          </p:cNvPr>
          <p:cNvSpPr/>
          <p:nvPr/>
        </p:nvSpPr>
        <p:spPr>
          <a:xfrm>
            <a:off x="132521" y="149087"/>
            <a:ext cx="1749287" cy="6559826"/>
          </a:xfrm>
          <a:prstGeom prst="round2SameRect">
            <a:avLst>
              <a:gd name="adj1" fmla="val 29546"/>
              <a:gd name="adj2" fmla="val 2424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0951F15-123C-4157-98FB-86B293FFE043}"/>
              </a:ext>
            </a:extLst>
          </p:cNvPr>
          <p:cNvSpPr txBox="1"/>
          <p:nvPr/>
        </p:nvSpPr>
        <p:spPr>
          <a:xfrm>
            <a:off x="251791" y="715617"/>
            <a:ext cx="1470992" cy="723275"/>
          </a:xfrm>
          <a:prstGeom prst="rect">
            <a:avLst/>
          </a:prstGeom>
          <a:noFill/>
        </p:spPr>
        <p:txBody>
          <a:bodyPr wrap="square" rtlCol="0">
            <a:spAutoFit/>
          </a:bodyPr>
          <a:lstStyle/>
          <a:p>
            <a:r>
              <a:rPr lang="en-IN" sz="3200" b="0" i="0" dirty="0">
                <a:solidFill>
                  <a:srgbClr val="252423"/>
                </a:solidFill>
                <a:effectLst/>
                <a:latin typeface="Segoe UI Bold" panose="020B0802040204020203" pitchFamily="34" charset="0"/>
              </a:rPr>
              <a:t>blink</a:t>
            </a:r>
            <a:r>
              <a:rPr lang="en-IN" sz="3200" b="0" i="0" dirty="0">
                <a:solidFill>
                  <a:srgbClr val="359100"/>
                </a:solidFill>
                <a:effectLst/>
                <a:latin typeface="Segoe UI Bold" panose="020B0802040204020203" pitchFamily="34" charset="0"/>
              </a:rPr>
              <a:t>it</a:t>
            </a:r>
            <a:endParaRPr lang="en-IN" dirty="0"/>
          </a:p>
          <a:p>
            <a:r>
              <a:rPr lang="en-IN" sz="900" b="1" i="0" dirty="0">
                <a:solidFill>
                  <a:srgbClr val="252423"/>
                </a:solidFill>
                <a:effectLst/>
                <a:latin typeface="Segoe UI" panose="020B0502040204020203" pitchFamily="34" charset="0"/>
              </a:rPr>
              <a:t>India's Last Minute App</a:t>
            </a:r>
            <a:endParaRPr lang="en-IN" sz="900" dirty="0"/>
          </a:p>
        </p:txBody>
      </p:sp>
      <p:pic>
        <p:nvPicPr>
          <p:cNvPr id="6" name="Picture 5">
            <a:extLst>
              <a:ext uri="{FF2B5EF4-FFF2-40B4-BE49-F238E27FC236}">
                <a16:creationId xmlns:a16="http://schemas.microsoft.com/office/drawing/2014/main" id="{4A5ADD91-32EE-462A-AEBB-BEE5BFE55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3" y="3027201"/>
            <a:ext cx="675806" cy="675806"/>
          </a:xfrm>
          <a:prstGeom prst="rect">
            <a:avLst/>
          </a:prstGeom>
        </p:spPr>
      </p:pic>
      <p:pic>
        <p:nvPicPr>
          <p:cNvPr id="7" name="Picture 6">
            <a:extLst>
              <a:ext uri="{FF2B5EF4-FFF2-40B4-BE49-F238E27FC236}">
                <a16:creationId xmlns:a16="http://schemas.microsoft.com/office/drawing/2014/main" id="{1EF0A4E0-EF39-4ACE-9453-843B014D8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1" y="3830799"/>
            <a:ext cx="848241" cy="848241"/>
          </a:xfrm>
          <a:prstGeom prst="rect">
            <a:avLst/>
          </a:prstGeom>
        </p:spPr>
      </p:pic>
      <p:pic>
        <p:nvPicPr>
          <p:cNvPr id="8" name="Picture 7">
            <a:extLst>
              <a:ext uri="{FF2B5EF4-FFF2-40B4-BE49-F238E27FC236}">
                <a16:creationId xmlns:a16="http://schemas.microsoft.com/office/drawing/2014/main" id="{FC7D2CB6-0DDA-4392-ADA1-201B42AE9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 y="4806832"/>
            <a:ext cx="848242" cy="848242"/>
          </a:xfrm>
          <a:prstGeom prst="rect">
            <a:avLst/>
          </a:prstGeom>
        </p:spPr>
      </p:pic>
      <p:pic>
        <p:nvPicPr>
          <p:cNvPr id="3" name="Picture 2">
            <a:extLst>
              <a:ext uri="{FF2B5EF4-FFF2-40B4-BE49-F238E27FC236}">
                <a16:creationId xmlns:a16="http://schemas.microsoft.com/office/drawing/2014/main" id="{66C492B7-AE80-4541-8A5C-40372E7C0258}"/>
              </a:ext>
            </a:extLst>
          </p:cNvPr>
          <p:cNvPicPr>
            <a:picLocks noChangeAspect="1"/>
          </p:cNvPicPr>
          <p:nvPr/>
        </p:nvPicPr>
        <p:blipFill>
          <a:blip r:embed="rId5"/>
          <a:stretch>
            <a:fillRect/>
          </a:stretch>
        </p:blipFill>
        <p:spPr>
          <a:xfrm>
            <a:off x="2308709" y="2604972"/>
            <a:ext cx="4078840" cy="1648055"/>
          </a:xfrm>
          <a:prstGeom prst="rect">
            <a:avLst/>
          </a:prstGeom>
        </p:spPr>
      </p:pic>
      <p:sp>
        <p:nvSpPr>
          <p:cNvPr id="9" name="TextBox 8">
            <a:extLst>
              <a:ext uri="{FF2B5EF4-FFF2-40B4-BE49-F238E27FC236}">
                <a16:creationId xmlns:a16="http://schemas.microsoft.com/office/drawing/2014/main" id="{C902CC7C-3C2F-4EAF-AB23-D51292DBDCDF}"/>
              </a:ext>
            </a:extLst>
          </p:cNvPr>
          <p:cNvSpPr txBox="1"/>
          <p:nvPr/>
        </p:nvSpPr>
        <p:spPr>
          <a:xfrm>
            <a:off x="6814450" y="1153143"/>
            <a:ext cx="4903304" cy="5355312"/>
          </a:xfrm>
          <a:prstGeom prst="rect">
            <a:avLst/>
          </a:prstGeom>
          <a:noFill/>
        </p:spPr>
        <p:txBody>
          <a:bodyPr wrap="square">
            <a:spAutoFit/>
          </a:bodyPr>
          <a:lstStyle/>
          <a:p>
            <a:r>
              <a:rPr lang="en-US" b="1" dirty="0"/>
              <a:t>Purpose:</a:t>
            </a:r>
            <a:br>
              <a:rPr lang="en-US" dirty="0"/>
            </a:br>
            <a:r>
              <a:rPr lang="en-US" dirty="0"/>
              <a:t>This visual shows the </a:t>
            </a:r>
            <a:r>
              <a:rPr lang="en-US" b="1" dirty="0"/>
              <a:t>Discount Percentage by Product ID</a:t>
            </a:r>
            <a:r>
              <a:rPr lang="en-US" dirty="0"/>
              <a:t> to understand discount distribution patterns across different products. It helps in identifying products with unusually high or low discounts.</a:t>
            </a:r>
          </a:p>
          <a:p>
            <a:r>
              <a:rPr lang="en-US" b="1" dirty="0"/>
              <a:t>Visual Description:</a:t>
            </a:r>
            <a:endParaRPr lang="en-US" dirty="0"/>
          </a:p>
          <a:p>
            <a:pPr>
              <a:buFont typeface="Arial" panose="020B0604020202020204" pitchFamily="34" charset="0"/>
              <a:buChar char="•"/>
            </a:pPr>
            <a:r>
              <a:rPr lang="en-US" b="1" dirty="0"/>
              <a:t>X-axis:</a:t>
            </a:r>
            <a:r>
              <a:rPr lang="en-US" dirty="0"/>
              <a:t> Product IDs (ranging from 0M to 1.0M).</a:t>
            </a:r>
          </a:p>
          <a:p>
            <a:pPr>
              <a:buFont typeface="Arial" panose="020B0604020202020204" pitchFamily="34" charset="0"/>
              <a:buChar char="•"/>
            </a:pPr>
            <a:r>
              <a:rPr lang="en-US" b="1" dirty="0"/>
              <a:t>Y-axis:</a:t>
            </a:r>
            <a:r>
              <a:rPr lang="en-US" dirty="0"/>
              <a:t> Discount percentage (0% to over 4000%).</a:t>
            </a:r>
          </a:p>
          <a:p>
            <a:pPr>
              <a:buFont typeface="Arial" panose="020B0604020202020204" pitchFamily="34" charset="0"/>
              <a:buChar char="•"/>
            </a:pPr>
            <a:r>
              <a:rPr lang="en-US" dirty="0"/>
              <a:t>Each yellow bar represents a product’s discount level.</a:t>
            </a:r>
          </a:p>
          <a:p>
            <a:r>
              <a:rPr lang="en-US" b="1" dirty="0"/>
              <a:t>Insight:</a:t>
            </a:r>
            <a:endParaRPr lang="en-US" dirty="0"/>
          </a:p>
          <a:p>
            <a:pPr>
              <a:buFont typeface="Arial" panose="020B0604020202020204" pitchFamily="34" charset="0"/>
              <a:buChar char="•"/>
            </a:pPr>
            <a:r>
              <a:rPr lang="en-US" dirty="0"/>
              <a:t>Discounts vary significantly, with many products showing extremely high values (above 2000%), which may indicate data anomalies or promotional pricing errors.</a:t>
            </a:r>
          </a:p>
          <a:p>
            <a:pPr>
              <a:buFont typeface="Arial" panose="020B0604020202020204" pitchFamily="34" charset="0"/>
              <a:buChar char="•"/>
            </a:pPr>
            <a:r>
              <a:rPr lang="en-US" dirty="0"/>
              <a:t>Discount distribution is not concentrated in one range—high discounts are scattered across the entire product range.</a:t>
            </a:r>
          </a:p>
        </p:txBody>
      </p:sp>
      <p:sp>
        <p:nvSpPr>
          <p:cNvPr id="11" name="TextBox 10">
            <a:extLst>
              <a:ext uri="{FF2B5EF4-FFF2-40B4-BE49-F238E27FC236}">
                <a16:creationId xmlns:a16="http://schemas.microsoft.com/office/drawing/2014/main" id="{88F5FDD3-1DB0-47EB-B11A-51DA059EBF25}"/>
              </a:ext>
            </a:extLst>
          </p:cNvPr>
          <p:cNvSpPr txBox="1"/>
          <p:nvPr/>
        </p:nvSpPr>
        <p:spPr>
          <a:xfrm>
            <a:off x="2329551" y="1046733"/>
            <a:ext cx="6096000" cy="392159"/>
          </a:xfrm>
          <a:prstGeom prst="rect">
            <a:avLst/>
          </a:prstGeom>
          <a:noFill/>
        </p:spPr>
        <p:txBody>
          <a:bodyPr wrap="square">
            <a:spAutoFit/>
          </a:bodyPr>
          <a:lstStyle/>
          <a:p>
            <a:pPr marL="0" lvl="0" indent="0" algn="l" rtl="0">
              <a:lnSpc>
                <a:spcPct val="115000"/>
              </a:lnSpc>
              <a:spcBef>
                <a:spcPts val="1200"/>
              </a:spcBef>
              <a:spcAft>
                <a:spcPts val="1200"/>
              </a:spcAft>
              <a:buClr>
                <a:schemeClr val="dk1"/>
              </a:buClr>
              <a:buSzPts val="1100"/>
              <a:buFont typeface="Arial"/>
              <a:buNone/>
            </a:pPr>
            <a:r>
              <a:rPr lang="en-US" sz="1800" b="1" dirty="0">
                <a:solidFill>
                  <a:schemeClr val="dk1"/>
                </a:solidFill>
              </a:rPr>
              <a:t>Discount Product</a:t>
            </a:r>
          </a:p>
        </p:txBody>
      </p:sp>
    </p:spTree>
    <p:extLst>
      <p:ext uri="{BB962C8B-B14F-4D97-AF65-F5344CB8AC3E}">
        <p14:creationId xmlns:p14="http://schemas.microsoft.com/office/powerpoint/2010/main" val="263990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BF1C972F-5987-492B-B11B-D88FF40E3121}"/>
              </a:ext>
            </a:extLst>
          </p:cNvPr>
          <p:cNvSpPr/>
          <p:nvPr/>
        </p:nvSpPr>
        <p:spPr>
          <a:xfrm>
            <a:off x="132521" y="149087"/>
            <a:ext cx="1749287" cy="6559826"/>
          </a:xfrm>
          <a:prstGeom prst="round2SameRect">
            <a:avLst>
              <a:gd name="adj1" fmla="val 29546"/>
              <a:gd name="adj2" fmla="val 2424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0951F15-123C-4157-98FB-86B293FFE043}"/>
              </a:ext>
            </a:extLst>
          </p:cNvPr>
          <p:cNvSpPr txBox="1"/>
          <p:nvPr/>
        </p:nvSpPr>
        <p:spPr>
          <a:xfrm>
            <a:off x="251791" y="715617"/>
            <a:ext cx="1470992" cy="723275"/>
          </a:xfrm>
          <a:prstGeom prst="rect">
            <a:avLst/>
          </a:prstGeom>
          <a:noFill/>
        </p:spPr>
        <p:txBody>
          <a:bodyPr wrap="square" rtlCol="0">
            <a:spAutoFit/>
          </a:bodyPr>
          <a:lstStyle/>
          <a:p>
            <a:r>
              <a:rPr lang="en-IN" sz="3200" b="0" i="0" dirty="0">
                <a:solidFill>
                  <a:srgbClr val="252423"/>
                </a:solidFill>
                <a:effectLst/>
                <a:latin typeface="Segoe UI Bold" panose="020B0802040204020203" pitchFamily="34" charset="0"/>
              </a:rPr>
              <a:t>blink</a:t>
            </a:r>
            <a:r>
              <a:rPr lang="en-IN" sz="3200" b="0" i="0" dirty="0">
                <a:solidFill>
                  <a:srgbClr val="359100"/>
                </a:solidFill>
                <a:effectLst/>
                <a:latin typeface="Segoe UI Bold" panose="020B0802040204020203" pitchFamily="34" charset="0"/>
              </a:rPr>
              <a:t>it</a:t>
            </a:r>
            <a:endParaRPr lang="en-IN" dirty="0"/>
          </a:p>
          <a:p>
            <a:r>
              <a:rPr lang="en-IN" sz="900" b="1" i="0" dirty="0">
                <a:solidFill>
                  <a:srgbClr val="252423"/>
                </a:solidFill>
                <a:effectLst/>
                <a:latin typeface="Segoe UI" panose="020B0502040204020203" pitchFamily="34" charset="0"/>
              </a:rPr>
              <a:t>India's Last Minute App</a:t>
            </a:r>
            <a:endParaRPr lang="en-IN" sz="900" dirty="0"/>
          </a:p>
        </p:txBody>
      </p:sp>
      <p:pic>
        <p:nvPicPr>
          <p:cNvPr id="6" name="Picture 5">
            <a:extLst>
              <a:ext uri="{FF2B5EF4-FFF2-40B4-BE49-F238E27FC236}">
                <a16:creationId xmlns:a16="http://schemas.microsoft.com/office/drawing/2014/main" id="{4A5ADD91-32EE-462A-AEBB-BEE5BFE55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3" y="3027201"/>
            <a:ext cx="675806" cy="675806"/>
          </a:xfrm>
          <a:prstGeom prst="rect">
            <a:avLst/>
          </a:prstGeom>
        </p:spPr>
      </p:pic>
      <p:pic>
        <p:nvPicPr>
          <p:cNvPr id="7" name="Picture 6">
            <a:extLst>
              <a:ext uri="{FF2B5EF4-FFF2-40B4-BE49-F238E27FC236}">
                <a16:creationId xmlns:a16="http://schemas.microsoft.com/office/drawing/2014/main" id="{1EF0A4E0-EF39-4ACE-9453-843B014D8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1" y="3830799"/>
            <a:ext cx="848241" cy="848241"/>
          </a:xfrm>
          <a:prstGeom prst="rect">
            <a:avLst/>
          </a:prstGeom>
        </p:spPr>
      </p:pic>
      <p:pic>
        <p:nvPicPr>
          <p:cNvPr id="8" name="Picture 7">
            <a:extLst>
              <a:ext uri="{FF2B5EF4-FFF2-40B4-BE49-F238E27FC236}">
                <a16:creationId xmlns:a16="http://schemas.microsoft.com/office/drawing/2014/main" id="{FC7D2CB6-0DDA-4392-ADA1-201B42AE9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 y="4806832"/>
            <a:ext cx="848242" cy="848242"/>
          </a:xfrm>
          <a:prstGeom prst="rect">
            <a:avLst/>
          </a:prstGeom>
        </p:spPr>
      </p:pic>
      <p:pic>
        <p:nvPicPr>
          <p:cNvPr id="3" name="Picture 2">
            <a:extLst>
              <a:ext uri="{FF2B5EF4-FFF2-40B4-BE49-F238E27FC236}">
                <a16:creationId xmlns:a16="http://schemas.microsoft.com/office/drawing/2014/main" id="{3191DD84-D1D1-4A58-9C49-2F8C6304D181}"/>
              </a:ext>
            </a:extLst>
          </p:cNvPr>
          <p:cNvPicPr>
            <a:picLocks noChangeAspect="1"/>
          </p:cNvPicPr>
          <p:nvPr/>
        </p:nvPicPr>
        <p:blipFill>
          <a:blip r:embed="rId5"/>
          <a:stretch>
            <a:fillRect/>
          </a:stretch>
        </p:blipFill>
        <p:spPr>
          <a:xfrm>
            <a:off x="2308708" y="2425665"/>
            <a:ext cx="3010320" cy="2810267"/>
          </a:xfrm>
          <a:prstGeom prst="rect">
            <a:avLst/>
          </a:prstGeom>
        </p:spPr>
      </p:pic>
      <p:sp>
        <p:nvSpPr>
          <p:cNvPr id="9" name="TextBox 8">
            <a:extLst>
              <a:ext uri="{FF2B5EF4-FFF2-40B4-BE49-F238E27FC236}">
                <a16:creationId xmlns:a16="http://schemas.microsoft.com/office/drawing/2014/main" id="{77747D27-C61B-4A74-BB69-9CC3E1BD793D}"/>
              </a:ext>
            </a:extLst>
          </p:cNvPr>
          <p:cNvSpPr txBox="1"/>
          <p:nvPr/>
        </p:nvSpPr>
        <p:spPr>
          <a:xfrm>
            <a:off x="2308708" y="882104"/>
            <a:ext cx="6096000" cy="390300"/>
          </a:xfrm>
          <a:prstGeom prst="rect">
            <a:avLst/>
          </a:prstGeom>
          <a:noFill/>
        </p:spPr>
        <p:txBody>
          <a:bodyPr wrap="square">
            <a:spAutoFit/>
          </a:bodyPr>
          <a:lstStyle/>
          <a:p>
            <a:pPr marL="0" lvl="0" indent="0" algn="l" rtl="0">
              <a:lnSpc>
                <a:spcPct val="115000"/>
              </a:lnSpc>
              <a:spcBef>
                <a:spcPts val="1200"/>
              </a:spcBef>
              <a:spcAft>
                <a:spcPts val="1200"/>
              </a:spcAft>
              <a:buClr>
                <a:schemeClr val="dk1"/>
              </a:buClr>
              <a:buSzPts val="1100"/>
              <a:buFont typeface="Arial"/>
              <a:buNone/>
            </a:pPr>
            <a:r>
              <a:rPr lang="en-US" sz="1800" b="1" dirty="0">
                <a:solidFill>
                  <a:schemeClr val="dk1"/>
                </a:solidFill>
              </a:rPr>
              <a:t> Tree Visualization of Product Sales</a:t>
            </a:r>
          </a:p>
        </p:txBody>
      </p:sp>
      <p:sp>
        <p:nvSpPr>
          <p:cNvPr id="11" name="TextBox 10">
            <a:extLst>
              <a:ext uri="{FF2B5EF4-FFF2-40B4-BE49-F238E27FC236}">
                <a16:creationId xmlns:a16="http://schemas.microsoft.com/office/drawing/2014/main" id="{6AAD6133-E5DC-4F10-9B6A-6D9AB5BD700B}"/>
              </a:ext>
            </a:extLst>
          </p:cNvPr>
          <p:cNvSpPr txBox="1"/>
          <p:nvPr/>
        </p:nvSpPr>
        <p:spPr>
          <a:xfrm>
            <a:off x="6872974" y="1597938"/>
            <a:ext cx="4863548" cy="4676408"/>
          </a:xfrm>
          <a:prstGeom prst="rect">
            <a:avLst/>
          </a:prstGeom>
          <a:noFill/>
        </p:spPr>
        <p:txBody>
          <a:bodyPr wrap="square">
            <a:spAutoFit/>
          </a:bodyPr>
          <a:lstStyle/>
          <a:p>
            <a:pPr marL="0" lvl="0" indent="0" algn="l" rtl="0">
              <a:lnSpc>
                <a:spcPct val="115000"/>
              </a:lnSpc>
              <a:spcBef>
                <a:spcPts val="1200"/>
              </a:spcBef>
              <a:spcAft>
                <a:spcPts val="0"/>
              </a:spcAft>
              <a:buNone/>
            </a:pPr>
            <a:r>
              <a:rPr lang="en-US" sz="1800" b="1" dirty="0">
                <a:solidFill>
                  <a:schemeClr val="dk1"/>
                </a:solidFill>
              </a:rPr>
              <a:t>Purpose:</a:t>
            </a:r>
            <a:br>
              <a:rPr lang="en-US" sz="1800" b="1" dirty="0">
                <a:solidFill>
                  <a:schemeClr val="dk1"/>
                </a:solidFill>
              </a:rPr>
            </a:br>
            <a:r>
              <a:rPr lang="en-US" sz="1800" dirty="0">
                <a:solidFill>
                  <a:schemeClr val="dk1"/>
                </a:solidFill>
              </a:rPr>
              <a:t> To break down product sales by category, customer segment, year, month, and day.</a:t>
            </a:r>
          </a:p>
          <a:p>
            <a:pPr marL="0" lvl="0" indent="0" algn="l" rtl="0">
              <a:lnSpc>
                <a:spcPct val="115000"/>
              </a:lnSpc>
              <a:spcBef>
                <a:spcPts val="1200"/>
              </a:spcBef>
              <a:spcAft>
                <a:spcPts val="0"/>
              </a:spcAft>
              <a:buNone/>
            </a:pPr>
            <a:r>
              <a:rPr lang="en-US" sz="1800" b="1" dirty="0">
                <a:solidFill>
                  <a:schemeClr val="dk1"/>
                </a:solidFill>
              </a:rPr>
              <a:t>Visual:</a:t>
            </a:r>
            <a:br>
              <a:rPr lang="en-US" sz="1800" b="1" dirty="0">
                <a:solidFill>
                  <a:schemeClr val="dk1"/>
                </a:solidFill>
              </a:rPr>
            </a:br>
            <a:r>
              <a:rPr lang="en-US" sz="1800" dirty="0">
                <a:solidFill>
                  <a:schemeClr val="dk1"/>
                </a:solidFill>
              </a:rPr>
              <a:t> Tree or Sankey diagram with multiple levels.</a:t>
            </a:r>
          </a:p>
          <a:p>
            <a:pPr marL="0" lvl="0" indent="0" algn="l" rtl="0">
              <a:lnSpc>
                <a:spcPct val="115000"/>
              </a:lnSpc>
              <a:spcBef>
                <a:spcPts val="1200"/>
              </a:spcBef>
              <a:spcAft>
                <a:spcPts val="0"/>
              </a:spcAft>
              <a:buNone/>
            </a:pPr>
            <a:r>
              <a:rPr lang="en-US" sz="1800" b="1" dirty="0">
                <a:solidFill>
                  <a:schemeClr val="dk1"/>
                </a:solidFill>
              </a:rPr>
              <a:t>Insights:</a:t>
            </a:r>
          </a:p>
          <a:p>
            <a:pPr marL="457200" lvl="0" indent="-374650" algn="l" rtl="0">
              <a:lnSpc>
                <a:spcPct val="115000"/>
              </a:lnSpc>
              <a:spcBef>
                <a:spcPts val="1200"/>
              </a:spcBef>
              <a:spcAft>
                <a:spcPts val="0"/>
              </a:spcAft>
              <a:buClr>
                <a:schemeClr val="dk1"/>
              </a:buClr>
              <a:buSzPts val="2300"/>
              <a:buChar char="●"/>
            </a:pPr>
            <a:r>
              <a:rPr lang="en-US" sz="1800" i="1" dirty="0">
                <a:solidFill>
                  <a:schemeClr val="dk1"/>
                </a:solidFill>
              </a:rPr>
              <a:t>Pet Care</a:t>
            </a:r>
            <a:r>
              <a:rPr lang="en-US" sz="1800" dirty="0">
                <a:solidFill>
                  <a:schemeClr val="dk1"/>
                </a:solidFill>
              </a:rPr>
              <a:t> shows 398 total orders, split by segments and dates.</a:t>
            </a:r>
            <a:br>
              <a:rPr lang="en-US" sz="1800" dirty="0">
                <a:solidFill>
                  <a:schemeClr val="dk1"/>
                </a:solidFill>
              </a:rPr>
            </a:br>
            <a:endParaRPr lang="en-US" sz="1800" dirty="0">
              <a:solidFill>
                <a:schemeClr val="dk1"/>
              </a:solidFill>
            </a:endParaRPr>
          </a:p>
          <a:p>
            <a:pPr marL="457200" lvl="0" indent="-374650" algn="l" rtl="0">
              <a:lnSpc>
                <a:spcPct val="115000"/>
              </a:lnSpc>
              <a:spcBef>
                <a:spcPts val="0"/>
              </a:spcBef>
              <a:spcAft>
                <a:spcPts val="0"/>
              </a:spcAft>
              <a:buClr>
                <a:schemeClr val="dk1"/>
              </a:buClr>
              <a:buSzPts val="2300"/>
              <a:buChar char="●"/>
            </a:pPr>
            <a:r>
              <a:rPr lang="en-US" sz="1800" dirty="0">
                <a:solidFill>
                  <a:schemeClr val="dk1"/>
                </a:solidFill>
              </a:rPr>
              <a:t>New segment contributes the most.</a:t>
            </a:r>
            <a:br>
              <a:rPr lang="en-US" sz="1800" dirty="0">
                <a:solidFill>
                  <a:schemeClr val="dk1"/>
                </a:solidFill>
              </a:rPr>
            </a:br>
            <a:endParaRPr lang="en-US" sz="1800" dirty="0">
              <a:solidFill>
                <a:schemeClr val="dk1"/>
              </a:solidFill>
            </a:endParaRPr>
          </a:p>
          <a:p>
            <a:pPr marL="457200" lvl="0" indent="-374650" algn="l" rtl="0">
              <a:lnSpc>
                <a:spcPct val="115000"/>
              </a:lnSpc>
              <a:spcBef>
                <a:spcPts val="0"/>
              </a:spcBef>
              <a:spcAft>
                <a:spcPts val="0"/>
              </a:spcAft>
              <a:buClr>
                <a:schemeClr val="dk1"/>
              </a:buClr>
              <a:buSzPts val="2300"/>
              <a:buChar char="●"/>
            </a:pPr>
            <a:r>
              <a:rPr lang="en-US" sz="1800" dirty="0">
                <a:solidFill>
                  <a:schemeClr val="dk1"/>
                </a:solidFill>
              </a:rPr>
              <a:t>Gives a clear drill-down path for deep analysis.</a:t>
            </a:r>
            <a:endParaRPr lang="en-US" sz="1800" b="1" dirty="0">
              <a:solidFill>
                <a:schemeClr val="dk1"/>
              </a:solidFill>
            </a:endParaRPr>
          </a:p>
        </p:txBody>
      </p:sp>
    </p:spTree>
    <p:extLst>
      <p:ext uri="{BB962C8B-B14F-4D97-AF65-F5344CB8AC3E}">
        <p14:creationId xmlns:p14="http://schemas.microsoft.com/office/powerpoint/2010/main" val="291914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BF1C972F-5987-492B-B11B-D88FF40E3121}"/>
              </a:ext>
            </a:extLst>
          </p:cNvPr>
          <p:cNvSpPr/>
          <p:nvPr/>
        </p:nvSpPr>
        <p:spPr>
          <a:xfrm>
            <a:off x="132521" y="149087"/>
            <a:ext cx="1749287" cy="6559826"/>
          </a:xfrm>
          <a:prstGeom prst="round2SameRect">
            <a:avLst>
              <a:gd name="adj1" fmla="val 29546"/>
              <a:gd name="adj2" fmla="val 2424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0951F15-123C-4157-98FB-86B293FFE043}"/>
              </a:ext>
            </a:extLst>
          </p:cNvPr>
          <p:cNvSpPr txBox="1"/>
          <p:nvPr/>
        </p:nvSpPr>
        <p:spPr>
          <a:xfrm>
            <a:off x="251791" y="715617"/>
            <a:ext cx="1470992" cy="723275"/>
          </a:xfrm>
          <a:prstGeom prst="rect">
            <a:avLst/>
          </a:prstGeom>
          <a:noFill/>
        </p:spPr>
        <p:txBody>
          <a:bodyPr wrap="square" rtlCol="0">
            <a:spAutoFit/>
          </a:bodyPr>
          <a:lstStyle/>
          <a:p>
            <a:r>
              <a:rPr lang="en-IN" sz="3200" b="0" i="0" dirty="0">
                <a:solidFill>
                  <a:srgbClr val="252423"/>
                </a:solidFill>
                <a:effectLst/>
                <a:latin typeface="Segoe UI Bold" panose="020B0802040204020203" pitchFamily="34" charset="0"/>
              </a:rPr>
              <a:t>blink</a:t>
            </a:r>
            <a:r>
              <a:rPr lang="en-IN" sz="3200" b="0" i="0" dirty="0">
                <a:solidFill>
                  <a:srgbClr val="359100"/>
                </a:solidFill>
                <a:effectLst/>
                <a:latin typeface="Segoe UI Bold" panose="020B0802040204020203" pitchFamily="34" charset="0"/>
              </a:rPr>
              <a:t>it</a:t>
            </a:r>
            <a:endParaRPr lang="en-IN" dirty="0"/>
          </a:p>
          <a:p>
            <a:r>
              <a:rPr lang="en-IN" sz="900" b="1" i="0" dirty="0">
                <a:solidFill>
                  <a:srgbClr val="252423"/>
                </a:solidFill>
                <a:effectLst/>
                <a:latin typeface="Segoe UI" panose="020B0502040204020203" pitchFamily="34" charset="0"/>
              </a:rPr>
              <a:t>India's Last Minute App</a:t>
            </a:r>
            <a:endParaRPr lang="en-IN" sz="900" dirty="0"/>
          </a:p>
        </p:txBody>
      </p:sp>
      <p:pic>
        <p:nvPicPr>
          <p:cNvPr id="6" name="Picture 5">
            <a:extLst>
              <a:ext uri="{FF2B5EF4-FFF2-40B4-BE49-F238E27FC236}">
                <a16:creationId xmlns:a16="http://schemas.microsoft.com/office/drawing/2014/main" id="{4A5ADD91-32EE-462A-AEBB-BEE5BFE55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3" y="3027201"/>
            <a:ext cx="675806" cy="675806"/>
          </a:xfrm>
          <a:prstGeom prst="rect">
            <a:avLst/>
          </a:prstGeom>
        </p:spPr>
      </p:pic>
      <p:pic>
        <p:nvPicPr>
          <p:cNvPr id="7" name="Picture 6">
            <a:extLst>
              <a:ext uri="{FF2B5EF4-FFF2-40B4-BE49-F238E27FC236}">
                <a16:creationId xmlns:a16="http://schemas.microsoft.com/office/drawing/2014/main" id="{1EF0A4E0-EF39-4ACE-9453-843B014D8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1" y="3830799"/>
            <a:ext cx="848241" cy="848241"/>
          </a:xfrm>
          <a:prstGeom prst="rect">
            <a:avLst/>
          </a:prstGeom>
        </p:spPr>
      </p:pic>
      <p:pic>
        <p:nvPicPr>
          <p:cNvPr id="8" name="Picture 7">
            <a:extLst>
              <a:ext uri="{FF2B5EF4-FFF2-40B4-BE49-F238E27FC236}">
                <a16:creationId xmlns:a16="http://schemas.microsoft.com/office/drawing/2014/main" id="{FC7D2CB6-0DDA-4392-ADA1-201B42AE9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 y="4806832"/>
            <a:ext cx="848242" cy="848242"/>
          </a:xfrm>
          <a:prstGeom prst="rect">
            <a:avLst/>
          </a:prstGeom>
        </p:spPr>
      </p:pic>
      <p:pic>
        <p:nvPicPr>
          <p:cNvPr id="3" name="Picture 2">
            <a:extLst>
              <a:ext uri="{FF2B5EF4-FFF2-40B4-BE49-F238E27FC236}">
                <a16:creationId xmlns:a16="http://schemas.microsoft.com/office/drawing/2014/main" id="{BF6B3CAC-5FAD-43D7-84E3-DE651C8A503C}"/>
              </a:ext>
            </a:extLst>
          </p:cNvPr>
          <p:cNvPicPr>
            <a:picLocks noChangeAspect="1"/>
          </p:cNvPicPr>
          <p:nvPr/>
        </p:nvPicPr>
        <p:blipFill>
          <a:blip r:embed="rId5"/>
          <a:stretch>
            <a:fillRect/>
          </a:stretch>
        </p:blipFill>
        <p:spPr>
          <a:xfrm>
            <a:off x="2205935" y="2446094"/>
            <a:ext cx="4367143" cy="1980131"/>
          </a:xfrm>
          <a:prstGeom prst="rect">
            <a:avLst/>
          </a:prstGeom>
        </p:spPr>
      </p:pic>
      <p:sp>
        <p:nvSpPr>
          <p:cNvPr id="9" name="TextBox 8">
            <a:extLst>
              <a:ext uri="{FF2B5EF4-FFF2-40B4-BE49-F238E27FC236}">
                <a16:creationId xmlns:a16="http://schemas.microsoft.com/office/drawing/2014/main" id="{8E7DFDC2-C554-40CC-BDB7-E23C56EC408A}"/>
              </a:ext>
            </a:extLst>
          </p:cNvPr>
          <p:cNvSpPr txBox="1"/>
          <p:nvPr/>
        </p:nvSpPr>
        <p:spPr>
          <a:xfrm>
            <a:off x="2205935" y="882104"/>
            <a:ext cx="6096000" cy="390300"/>
          </a:xfrm>
          <a:prstGeom prst="rect">
            <a:avLst/>
          </a:prstGeom>
          <a:noFill/>
        </p:spPr>
        <p:txBody>
          <a:bodyPr wrap="square">
            <a:spAutoFit/>
          </a:bodyPr>
          <a:lstStyle/>
          <a:p>
            <a:pPr marL="0" lvl="0" indent="0" algn="l" rtl="0">
              <a:lnSpc>
                <a:spcPct val="115000"/>
              </a:lnSpc>
              <a:spcBef>
                <a:spcPts val="1400"/>
              </a:spcBef>
              <a:spcAft>
                <a:spcPts val="400"/>
              </a:spcAft>
              <a:buClr>
                <a:schemeClr val="dk1"/>
              </a:buClr>
              <a:buSzPts val="1100"/>
              <a:buFont typeface="Arial"/>
              <a:buNone/>
            </a:pPr>
            <a:r>
              <a:rPr lang="en-US" sz="1800" b="1" dirty="0">
                <a:solidFill>
                  <a:schemeClr val="dk1"/>
                </a:solidFill>
              </a:rPr>
              <a:t>Emoji-Based Ratings</a:t>
            </a:r>
            <a:endParaRPr lang="en-US" sz="1800" dirty="0"/>
          </a:p>
        </p:txBody>
      </p:sp>
      <p:sp>
        <p:nvSpPr>
          <p:cNvPr id="11" name="TextBox 10">
            <a:extLst>
              <a:ext uri="{FF2B5EF4-FFF2-40B4-BE49-F238E27FC236}">
                <a16:creationId xmlns:a16="http://schemas.microsoft.com/office/drawing/2014/main" id="{05E9DF68-EE91-46E4-998F-4880F94FEDF0}"/>
              </a:ext>
            </a:extLst>
          </p:cNvPr>
          <p:cNvSpPr txBox="1"/>
          <p:nvPr/>
        </p:nvSpPr>
        <p:spPr>
          <a:xfrm>
            <a:off x="6897205" y="1581667"/>
            <a:ext cx="5202030" cy="3566874"/>
          </a:xfrm>
          <a:prstGeom prst="rect">
            <a:avLst/>
          </a:prstGeom>
          <a:noFill/>
        </p:spPr>
        <p:txBody>
          <a:bodyPr wrap="square">
            <a:spAutoFit/>
          </a:bodyPr>
          <a:lstStyle/>
          <a:p>
            <a:pPr marL="0" lvl="0" indent="0" algn="l" rtl="0">
              <a:lnSpc>
                <a:spcPct val="115000"/>
              </a:lnSpc>
              <a:spcBef>
                <a:spcPts val="1200"/>
              </a:spcBef>
              <a:spcAft>
                <a:spcPts val="0"/>
              </a:spcAft>
              <a:buNone/>
            </a:pPr>
            <a:r>
              <a:rPr lang="en-US" sz="1800" b="1" dirty="0">
                <a:solidFill>
                  <a:schemeClr val="dk1"/>
                </a:solidFill>
              </a:rPr>
              <a:t>Purpose:</a:t>
            </a:r>
            <a:br>
              <a:rPr lang="en-US" sz="1800" b="1" dirty="0">
                <a:solidFill>
                  <a:schemeClr val="dk1"/>
                </a:solidFill>
              </a:rPr>
            </a:br>
            <a:r>
              <a:rPr lang="en-US" sz="1800" dirty="0">
                <a:solidFill>
                  <a:schemeClr val="dk1"/>
                </a:solidFill>
              </a:rPr>
              <a:t> To show customer product/service ratings using emoji stars.</a:t>
            </a:r>
          </a:p>
          <a:p>
            <a:pPr marL="0" lvl="0" indent="0" algn="l" rtl="0">
              <a:lnSpc>
                <a:spcPct val="115000"/>
              </a:lnSpc>
              <a:spcBef>
                <a:spcPts val="1200"/>
              </a:spcBef>
              <a:spcAft>
                <a:spcPts val="0"/>
              </a:spcAft>
              <a:buNone/>
            </a:pPr>
            <a:r>
              <a:rPr lang="en-US" sz="1800" b="1" dirty="0">
                <a:solidFill>
                  <a:schemeClr val="dk1"/>
                </a:solidFill>
              </a:rPr>
              <a:t>Insights:</a:t>
            </a:r>
          </a:p>
          <a:p>
            <a:pPr marL="457200" lvl="0" indent="-374650" algn="l" rtl="0">
              <a:lnSpc>
                <a:spcPct val="115000"/>
              </a:lnSpc>
              <a:spcBef>
                <a:spcPts val="1200"/>
              </a:spcBef>
              <a:spcAft>
                <a:spcPts val="0"/>
              </a:spcAft>
              <a:buClr>
                <a:schemeClr val="dk1"/>
              </a:buClr>
              <a:buSzPts val="2300"/>
              <a:buChar char="●"/>
            </a:pPr>
            <a:r>
              <a:rPr lang="en-US" sz="1800" i="1" dirty="0">
                <a:solidFill>
                  <a:schemeClr val="dk1"/>
                </a:solidFill>
              </a:rPr>
              <a:t>Pet Care</a:t>
            </a:r>
            <a:r>
              <a:rPr lang="en-US" sz="1800" dirty="0">
                <a:solidFill>
                  <a:schemeClr val="dk1"/>
                </a:solidFill>
              </a:rPr>
              <a:t> category shows average ratings of 3–5 stars.</a:t>
            </a:r>
            <a:br>
              <a:rPr lang="en-US" sz="1800" dirty="0">
                <a:solidFill>
                  <a:schemeClr val="dk1"/>
                </a:solidFill>
              </a:rPr>
            </a:br>
            <a:endParaRPr lang="en-US" sz="1800" dirty="0">
              <a:solidFill>
                <a:schemeClr val="dk1"/>
              </a:solidFill>
            </a:endParaRPr>
          </a:p>
          <a:p>
            <a:pPr marL="457200" lvl="0" indent="-374650" algn="l" rtl="0">
              <a:lnSpc>
                <a:spcPct val="115000"/>
              </a:lnSpc>
              <a:spcBef>
                <a:spcPts val="0"/>
              </a:spcBef>
              <a:spcAft>
                <a:spcPts val="0"/>
              </a:spcAft>
              <a:buClr>
                <a:schemeClr val="dk1"/>
              </a:buClr>
              <a:buSzPts val="2300"/>
              <a:buChar char="●"/>
            </a:pPr>
            <a:r>
              <a:rPr lang="en-US" sz="1800" dirty="0">
                <a:solidFill>
                  <a:schemeClr val="dk1"/>
                </a:solidFill>
              </a:rPr>
              <a:t>Indicates high satisfaction for Pet Care items.</a:t>
            </a:r>
            <a:br>
              <a:rPr lang="en-US" sz="1800" dirty="0">
                <a:solidFill>
                  <a:schemeClr val="dk1"/>
                </a:solidFill>
              </a:rPr>
            </a:br>
            <a:endParaRPr lang="en-US" sz="1800" dirty="0">
              <a:solidFill>
                <a:schemeClr val="dk1"/>
              </a:solidFill>
            </a:endParaRPr>
          </a:p>
          <a:p>
            <a:pPr marL="457200" lvl="0" indent="-374650" algn="l" rtl="0">
              <a:lnSpc>
                <a:spcPct val="115000"/>
              </a:lnSpc>
              <a:spcBef>
                <a:spcPts val="0"/>
              </a:spcBef>
              <a:spcAft>
                <a:spcPts val="0"/>
              </a:spcAft>
              <a:buClr>
                <a:schemeClr val="dk1"/>
              </a:buClr>
              <a:buSzPts val="2300"/>
              <a:buChar char="●"/>
            </a:pPr>
            <a:r>
              <a:rPr lang="en-US" sz="1800" dirty="0">
                <a:solidFill>
                  <a:schemeClr val="dk1"/>
                </a:solidFill>
              </a:rPr>
              <a:t>Supports maintaining product/service standards.</a:t>
            </a:r>
            <a:endParaRPr lang="en-US" sz="1800" b="1" dirty="0">
              <a:solidFill>
                <a:schemeClr val="dk1"/>
              </a:solidFill>
            </a:endParaRPr>
          </a:p>
        </p:txBody>
      </p:sp>
    </p:spTree>
    <p:extLst>
      <p:ext uri="{BB962C8B-B14F-4D97-AF65-F5344CB8AC3E}">
        <p14:creationId xmlns:p14="http://schemas.microsoft.com/office/powerpoint/2010/main" val="519484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BF1C972F-5987-492B-B11B-D88FF40E3121}"/>
              </a:ext>
            </a:extLst>
          </p:cNvPr>
          <p:cNvSpPr/>
          <p:nvPr/>
        </p:nvSpPr>
        <p:spPr>
          <a:xfrm>
            <a:off x="132521" y="149087"/>
            <a:ext cx="1749287" cy="6559826"/>
          </a:xfrm>
          <a:prstGeom prst="round2SameRect">
            <a:avLst>
              <a:gd name="adj1" fmla="val 29546"/>
              <a:gd name="adj2" fmla="val 2424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0951F15-123C-4157-98FB-86B293FFE043}"/>
              </a:ext>
            </a:extLst>
          </p:cNvPr>
          <p:cNvSpPr txBox="1"/>
          <p:nvPr/>
        </p:nvSpPr>
        <p:spPr>
          <a:xfrm>
            <a:off x="251791" y="715617"/>
            <a:ext cx="1470992" cy="723275"/>
          </a:xfrm>
          <a:prstGeom prst="rect">
            <a:avLst/>
          </a:prstGeom>
          <a:noFill/>
        </p:spPr>
        <p:txBody>
          <a:bodyPr wrap="square" rtlCol="0">
            <a:spAutoFit/>
          </a:bodyPr>
          <a:lstStyle/>
          <a:p>
            <a:r>
              <a:rPr lang="en-IN" sz="3200" b="0" i="0" dirty="0">
                <a:solidFill>
                  <a:srgbClr val="252423"/>
                </a:solidFill>
                <a:effectLst/>
                <a:latin typeface="Segoe UI Bold" panose="020B0802040204020203" pitchFamily="34" charset="0"/>
              </a:rPr>
              <a:t>blink</a:t>
            </a:r>
            <a:r>
              <a:rPr lang="en-IN" sz="3200" b="0" i="0" dirty="0">
                <a:solidFill>
                  <a:srgbClr val="359100"/>
                </a:solidFill>
                <a:effectLst/>
                <a:latin typeface="Segoe UI Bold" panose="020B0802040204020203" pitchFamily="34" charset="0"/>
              </a:rPr>
              <a:t>it</a:t>
            </a:r>
            <a:endParaRPr lang="en-IN" dirty="0"/>
          </a:p>
          <a:p>
            <a:r>
              <a:rPr lang="en-IN" sz="900" b="1" i="0" dirty="0">
                <a:solidFill>
                  <a:srgbClr val="252423"/>
                </a:solidFill>
                <a:effectLst/>
                <a:latin typeface="Segoe UI" panose="020B0502040204020203" pitchFamily="34" charset="0"/>
              </a:rPr>
              <a:t>India's Last Minute App</a:t>
            </a:r>
            <a:endParaRPr lang="en-IN" sz="900" dirty="0"/>
          </a:p>
        </p:txBody>
      </p:sp>
      <p:pic>
        <p:nvPicPr>
          <p:cNvPr id="6" name="Picture 5">
            <a:extLst>
              <a:ext uri="{FF2B5EF4-FFF2-40B4-BE49-F238E27FC236}">
                <a16:creationId xmlns:a16="http://schemas.microsoft.com/office/drawing/2014/main" id="{4A5ADD91-32EE-462A-AEBB-BEE5BFE55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3" y="3027201"/>
            <a:ext cx="675806" cy="675806"/>
          </a:xfrm>
          <a:prstGeom prst="rect">
            <a:avLst/>
          </a:prstGeom>
        </p:spPr>
      </p:pic>
      <p:pic>
        <p:nvPicPr>
          <p:cNvPr id="7" name="Picture 6">
            <a:extLst>
              <a:ext uri="{FF2B5EF4-FFF2-40B4-BE49-F238E27FC236}">
                <a16:creationId xmlns:a16="http://schemas.microsoft.com/office/drawing/2014/main" id="{1EF0A4E0-EF39-4ACE-9453-843B014D8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1" y="3830799"/>
            <a:ext cx="848241" cy="848241"/>
          </a:xfrm>
          <a:prstGeom prst="rect">
            <a:avLst/>
          </a:prstGeom>
        </p:spPr>
      </p:pic>
      <p:pic>
        <p:nvPicPr>
          <p:cNvPr id="8" name="Picture 7">
            <a:extLst>
              <a:ext uri="{FF2B5EF4-FFF2-40B4-BE49-F238E27FC236}">
                <a16:creationId xmlns:a16="http://schemas.microsoft.com/office/drawing/2014/main" id="{FC7D2CB6-0DDA-4392-ADA1-201B42AE9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 y="4806832"/>
            <a:ext cx="848242" cy="848242"/>
          </a:xfrm>
          <a:prstGeom prst="rect">
            <a:avLst/>
          </a:prstGeom>
        </p:spPr>
      </p:pic>
      <p:pic>
        <p:nvPicPr>
          <p:cNvPr id="3" name="Picture 2">
            <a:extLst>
              <a:ext uri="{FF2B5EF4-FFF2-40B4-BE49-F238E27FC236}">
                <a16:creationId xmlns:a16="http://schemas.microsoft.com/office/drawing/2014/main" id="{95F546CC-D8A4-4D37-893E-03DB8354CC2A}"/>
              </a:ext>
            </a:extLst>
          </p:cNvPr>
          <p:cNvPicPr>
            <a:picLocks noChangeAspect="1"/>
          </p:cNvPicPr>
          <p:nvPr/>
        </p:nvPicPr>
        <p:blipFill>
          <a:blip r:embed="rId5"/>
          <a:stretch>
            <a:fillRect/>
          </a:stretch>
        </p:blipFill>
        <p:spPr>
          <a:xfrm>
            <a:off x="2332330" y="2711689"/>
            <a:ext cx="3278919" cy="1967351"/>
          </a:xfrm>
          <a:prstGeom prst="rect">
            <a:avLst/>
          </a:prstGeom>
        </p:spPr>
      </p:pic>
      <p:sp>
        <p:nvSpPr>
          <p:cNvPr id="9" name="TextBox 8">
            <a:extLst>
              <a:ext uri="{FF2B5EF4-FFF2-40B4-BE49-F238E27FC236}">
                <a16:creationId xmlns:a16="http://schemas.microsoft.com/office/drawing/2014/main" id="{493E30DA-7AF0-41F7-8D8D-CB05CFDF49CD}"/>
              </a:ext>
            </a:extLst>
          </p:cNvPr>
          <p:cNvSpPr txBox="1"/>
          <p:nvPr/>
        </p:nvSpPr>
        <p:spPr>
          <a:xfrm>
            <a:off x="5844209" y="1077254"/>
            <a:ext cx="6096000" cy="5078313"/>
          </a:xfrm>
          <a:prstGeom prst="rect">
            <a:avLst/>
          </a:prstGeom>
          <a:noFill/>
        </p:spPr>
        <p:txBody>
          <a:bodyPr wrap="square">
            <a:spAutoFit/>
          </a:bodyPr>
          <a:lstStyle/>
          <a:p>
            <a:r>
              <a:rPr lang="en-US" b="1" dirty="0"/>
              <a:t>Purpose:</a:t>
            </a:r>
            <a:br>
              <a:rPr lang="en-US" dirty="0"/>
            </a:br>
            <a:r>
              <a:rPr lang="en-US" dirty="0"/>
              <a:t>This table compares different marketing campaigns based on </a:t>
            </a:r>
            <a:r>
              <a:rPr lang="en-US" b="1" dirty="0"/>
              <a:t>Return on Ad Spend (ROAS)</a:t>
            </a:r>
            <a:r>
              <a:rPr lang="en-US" dirty="0"/>
              <a:t> and their </a:t>
            </a:r>
            <a:r>
              <a:rPr lang="en-US" b="1" dirty="0"/>
              <a:t>Top N Rank</a:t>
            </a:r>
            <a:r>
              <a:rPr lang="en-US" dirty="0"/>
              <a:t> performance. </a:t>
            </a:r>
            <a:r>
              <a:rPr lang="en-US" b="1" dirty="0"/>
              <a:t>Visual Description:</a:t>
            </a:r>
            <a:endParaRPr lang="en-US" dirty="0"/>
          </a:p>
          <a:p>
            <a:pPr>
              <a:buFont typeface="Arial" panose="020B0604020202020204" pitchFamily="34" charset="0"/>
              <a:buChar char="•"/>
            </a:pPr>
            <a:r>
              <a:rPr lang="en-US" dirty="0"/>
              <a:t>The </a:t>
            </a:r>
            <a:r>
              <a:rPr lang="en-US" b="1" dirty="0" err="1"/>
              <a:t>campaign_name</a:t>
            </a:r>
            <a:r>
              <a:rPr lang="en-US" dirty="0"/>
              <a:t> column lists 9 marketing initiatives.</a:t>
            </a:r>
          </a:p>
          <a:p>
            <a:pPr>
              <a:buFont typeface="Arial" panose="020B0604020202020204" pitchFamily="34" charset="0"/>
              <a:buChar char="•"/>
            </a:pPr>
            <a:r>
              <a:rPr lang="en-US" b="1" dirty="0"/>
              <a:t>ROAS</a:t>
            </a:r>
            <a:r>
              <a:rPr lang="en-US" dirty="0"/>
              <a:t> shows the efficiency of each campaign in generating returns.</a:t>
            </a:r>
          </a:p>
          <a:p>
            <a:pPr>
              <a:buFont typeface="Arial" panose="020B0604020202020204" pitchFamily="34" charset="0"/>
              <a:buChar char="•"/>
            </a:pPr>
            <a:r>
              <a:rPr lang="en-US" b="1" dirty="0" err="1"/>
              <a:t>TopN_Rank</a:t>
            </a:r>
            <a:r>
              <a:rPr lang="en-US" dirty="0"/>
              <a:t> ranks campaigns based on performance metrics (1 = highest performing).</a:t>
            </a:r>
          </a:p>
          <a:p>
            <a:r>
              <a:rPr lang="en-US" b="1" dirty="0"/>
              <a:t>Insight:</a:t>
            </a:r>
            <a:endParaRPr lang="en-US" dirty="0"/>
          </a:p>
          <a:p>
            <a:pPr>
              <a:buFont typeface="Arial" panose="020B0604020202020204" pitchFamily="34" charset="0"/>
              <a:buChar char="•"/>
            </a:pPr>
            <a:r>
              <a:rPr lang="en-US" b="1" dirty="0"/>
              <a:t>Referral Program</a:t>
            </a:r>
            <a:r>
              <a:rPr lang="en-US" dirty="0"/>
              <a:t> achieved the </a:t>
            </a:r>
            <a:r>
              <a:rPr lang="en-US" b="1" dirty="0"/>
              <a:t>highest ROAS</a:t>
            </a:r>
            <a:r>
              <a:rPr lang="en-US" dirty="0"/>
              <a:t> (2.03), making it the most cost-effective campaign despite ranking 6th overall.</a:t>
            </a:r>
          </a:p>
          <a:p>
            <a:pPr>
              <a:buFont typeface="Arial" panose="020B0604020202020204" pitchFamily="34" charset="0"/>
              <a:buChar char="•"/>
            </a:pPr>
            <a:r>
              <a:rPr lang="en-US" b="1" dirty="0"/>
              <a:t>App Push Notification</a:t>
            </a:r>
            <a:r>
              <a:rPr lang="en-US" dirty="0"/>
              <a:t> ranked </a:t>
            </a:r>
            <a:r>
              <a:rPr lang="en-US" b="1" dirty="0"/>
              <a:t>1st</a:t>
            </a:r>
            <a:r>
              <a:rPr lang="en-US" dirty="0"/>
              <a:t> overall but had a slightly lower ROAS (1.99) than Referral Program.</a:t>
            </a:r>
          </a:p>
          <a:p>
            <a:pPr>
              <a:buFont typeface="Arial" panose="020B0604020202020204" pitchFamily="34" charset="0"/>
              <a:buChar char="•"/>
            </a:pPr>
            <a:r>
              <a:rPr lang="en-US" b="1" dirty="0"/>
              <a:t>Membership Drive</a:t>
            </a:r>
            <a:r>
              <a:rPr lang="en-US" dirty="0"/>
              <a:t> ranked </a:t>
            </a:r>
            <a:r>
              <a:rPr lang="en-US" b="1" dirty="0"/>
              <a:t>2nd</a:t>
            </a:r>
            <a:r>
              <a:rPr lang="en-US" dirty="0"/>
              <a:t> with ROAS of 1.97, showing strong efficiency.</a:t>
            </a:r>
          </a:p>
          <a:p>
            <a:pPr>
              <a:buFont typeface="Arial" panose="020B0604020202020204" pitchFamily="34" charset="0"/>
              <a:buChar char="•"/>
            </a:pPr>
            <a:r>
              <a:rPr lang="en-US" b="1" dirty="0"/>
              <a:t>Category Promotion</a:t>
            </a:r>
            <a:r>
              <a:rPr lang="en-US" dirty="0"/>
              <a:t> had the lowest ROAS (1.94) among Top N campaigns, indicating scope for optimization.</a:t>
            </a:r>
          </a:p>
        </p:txBody>
      </p:sp>
      <p:sp>
        <p:nvSpPr>
          <p:cNvPr id="11" name="TextBox 10">
            <a:extLst>
              <a:ext uri="{FF2B5EF4-FFF2-40B4-BE49-F238E27FC236}">
                <a16:creationId xmlns:a16="http://schemas.microsoft.com/office/drawing/2014/main" id="{06619D0C-1001-4B24-B06A-E4678B478DB2}"/>
              </a:ext>
            </a:extLst>
          </p:cNvPr>
          <p:cNvSpPr txBox="1"/>
          <p:nvPr/>
        </p:nvSpPr>
        <p:spPr>
          <a:xfrm>
            <a:off x="2213113" y="881174"/>
            <a:ext cx="6096000" cy="392159"/>
          </a:xfrm>
          <a:prstGeom prst="rect">
            <a:avLst/>
          </a:prstGeom>
          <a:noFill/>
        </p:spPr>
        <p:txBody>
          <a:bodyPr wrap="square">
            <a:spAutoFit/>
          </a:bodyPr>
          <a:lstStyle/>
          <a:p>
            <a:pPr marL="0" lvl="0" indent="0" algn="l" rtl="0">
              <a:lnSpc>
                <a:spcPct val="115000"/>
              </a:lnSpc>
              <a:spcBef>
                <a:spcPts val="1200"/>
              </a:spcBef>
              <a:spcAft>
                <a:spcPts val="1200"/>
              </a:spcAft>
              <a:buClr>
                <a:schemeClr val="dk1"/>
              </a:buClr>
              <a:buSzPts val="1100"/>
              <a:buFont typeface="Arial"/>
              <a:buNone/>
            </a:pPr>
            <a:r>
              <a:rPr lang="en-US" sz="1800" b="1" dirty="0">
                <a:solidFill>
                  <a:schemeClr val="dk1"/>
                </a:solidFill>
              </a:rPr>
              <a:t>ROAS Return</a:t>
            </a:r>
          </a:p>
        </p:txBody>
      </p:sp>
    </p:spTree>
    <p:extLst>
      <p:ext uri="{BB962C8B-B14F-4D97-AF65-F5344CB8AC3E}">
        <p14:creationId xmlns:p14="http://schemas.microsoft.com/office/powerpoint/2010/main" val="2932590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92;g36f21e578b4_1_605">
            <a:extLst>
              <a:ext uri="{FF2B5EF4-FFF2-40B4-BE49-F238E27FC236}">
                <a16:creationId xmlns:a16="http://schemas.microsoft.com/office/drawing/2014/main" id="{8A6A9CE9-D3CC-4942-A301-9313A0E68C5E}"/>
              </a:ext>
            </a:extLst>
          </p:cNvPr>
          <p:cNvSpPr/>
          <p:nvPr/>
        </p:nvSpPr>
        <p:spPr>
          <a:xfrm>
            <a:off x="0" y="0"/>
            <a:ext cx="12192000" cy="2103755"/>
          </a:xfrm>
          <a:custGeom>
            <a:avLst/>
            <a:gdLst/>
            <a:ahLst/>
            <a:cxnLst/>
            <a:rect l="l" t="t" r="r" b="b"/>
            <a:pathLst>
              <a:path w="18288000" h="2103755" extrusionOk="0">
                <a:moveTo>
                  <a:pt x="18148854" y="1102750"/>
                </a:moveTo>
                <a:lnTo>
                  <a:pt x="18117926" y="1102750"/>
                </a:lnTo>
                <a:lnTo>
                  <a:pt x="18085067" y="1102397"/>
                </a:lnTo>
                <a:lnTo>
                  <a:pt x="18086469" y="1102397"/>
                </a:lnTo>
                <a:lnTo>
                  <a:pt x="18053317" y="1101697"/>
                </a:lnTo>
                <a:lnTo>
                  <a:pt x="18054280" y="1101697"/>
                </a:lnTo>
                <a:lnTo>
                  <a:pt x="18020275" y="1100645"/>
                </a:lnTo>
                <a:lnTo>
                  <a:pt x="18021149" y="1100645"/>
                </a:lnTo>
                <a:lnTo>
                  <a:pt x="17957361" y="1097784"/>
                </a:lnTo>
                <a:lnTo>
                  <a:pt x="17887873" y="1093525"/>
                </a:lnTo>
                <a:lnTo>
                  <a:pt x="17815665" y="1088017"/>
                </a:lnTo>
                <a:lnTo>
                  <a:pt x="17702399" y="1077480"/>
                </a:lnTo>
                <a:lnTo>
                  <a:pt x="17583385" y="1064309"/>
                </a:lnTo>
                <a:lnTo>
                  <a:pt x="17458847" y="1048611"/>
                </a:lnTo>
                <a:lnTo>
                  <a:pt x="17284587" y="1023930"/>
                </a:lnTo>
                <a:lnTo>
                  <a:pt x="17054311" y="987407"/>
                </a:lnTo>
                <a:lnTo>
                  <a:pt x="16710525" y="926569"/>
                </a:lnTo>
                <a:lnTo>
                  <a:pt x="16235988" y="833691"/>
                </a:lnTo>
                <a:lnTo>
                  <a:pt x="15497332" y="675857"/>
                </a:lnTo>
                <a:lnTo>
                  <a:pt x="12571570" y="0"/>
                </a:lnTo>
                <a:lnTo>
                  <a:pt x="18287999" y="0"/>
                </a:lnTo>
                <a:lnTo>
                  <a:pt x="18287999" y="1097470"/>
                </a:lnTo>
                <a:lnTo>
                  <a:pt x="18261711" y="1099237"/>
                </a:lnTo>
                <a:lnTo>
                  <a:pt x="18234644" y="1100645"/>
                </a:lnTo>
                <a:lnTo>
                  <a:pt x="18206806" y="1101697"/>
                </a:lnTo>
                <a:lnTo>
                  <a:pt x="18178207" y="1102397"/>
                </a:lnTo>
                <a:lnTo>
                  <a:pt x="18148854" y="1102750"/>
                </a:lnTo>
                <a:close/>
              </a:path>
              <a:path w="18288000" h="2103755" extrusionOk="0">
                <a:moveTo>
                  <a:pt x="0" y="2103596"/>
                </a:moveTo>
                <a:lnTo>
                  <a:pt x="0" y="0"/>
                </a:lnTo>
                <a:lnTo>
                  <a:pt x="6754272" y="0"/>
                </a:lnTo>
                <a:lnTo>
                  <a:pt x="6485191" y="178117"/>
                </a:lnTo>
                <a:lnTo>
                  <a:pt x="6360944" y="261082"/>
                </a:lnTo>
                <a:lnTo>
                  <a:pt x="6319554" y="288122"/>
                </a:lnTo>
                <a:lnTo>
                  <a:pt x="6278081" y="314777"/>
                </a:lnTo>
                <a:lnTo>
                  <a:pt x="6236468" y="341004"/>
                </a:lnTo>
                <a:lnTo>
                  <a:pt x="6194659" y="366756"/>
                </a:lnTo>
                <a:lnTo>
                  <a:pt x="6152596" y="391988"/>
                </a:lnTo>
                <a:lnTo>
                  <a:pt x="6110223" y="416655"/>
                </a:lnTo>
                <a:lnTo>
                  <a:pt x="6067482" y="440711"/>
                </a:lnTo>
                <a:lnTo>
                  <a:pt x="6024317" y="464112"/>
                </a:lnTo>
                <a:lnTo>
                  <a:pt x="5980670" y="486811"/>
                </a:lnTo>
                <a:lnTo>
                  <a:pt x="5972892" y="490675"/>
                </a:lnTo>
                <a:lnTo>
                  <a:pt x="2177238" y="490675"/>
                </a:lnTo>
                <a:lnTo>
                  <a:pt x="2132880" y="490945"/>
                </a:lnTo>
                <a:lnTo>
                  <a:pt x="2089695" y="491775"/>
                </a:lnTo>
                <a:lnTo>
                  <a:pt x="2045486" y="493230"/>
                </a:lnTo>
                <a:lnTo>
                  <a:pt x="2002473" y="495288"/>
                </a:lnTo>
                <a:lnTo>
                  <a:pt x="1959932" y="497985"/>
                </a:lnTo>
                <a:lnTo>
                  <a:pt x="1917873" y="501342"/>
                </a:lnTo>
                <a:lnTo>
                  <a:pt x="1876310" y="505381"/>
                </a:lnTo>
                <a:lnTo>
                  <a:pt x="1835253" y="510124"/>
                </a:lnTo>
                <a:lnTo>
                  <a:pt x="1794714" y="515591"/>
                </a:lnTo>
                <a:lnTo>
                  <a:pt x="1754705" y="521804"/>
                </a:lnTo>
                <a:lnTo>
                  <a:pt x="1715237" y="528785"/>
                </a:lnTo>
                <a:lnTo>
                  <a:pt x="1676323" y="536554"/>
                </a:lnTo>
                <a:lnTo>
                  <a:pt x="1637973" y="545134"/>
                </a:lnTo>
                <a:lnTo>
                  <a:pt x="1600199" y="554545"/>
                </a:lnTo>
                <a:lnTo>
                  <a:pt x="1555429" y="567432"/>
                </a:lnTo>
                <a:lnTo>
                  <a:pt x="1511303" y="582374"/>
                </a:lnTo>
                <a:lnTo>
                  <a:pt x="1467811" y="599292"/>
                </a:lnTo>
                <a:lnTo>
                  <a:pt x="1424942" y="618107"/>
                </a:lnTo>
                <a:lnTo>
                  <a:pt x="1382684" y="638738"/>
                </a:lnTo>
                <a:lnTo>
                  <a:pt x="1341026" y="661107"/>
                </a:lnTo>
                <a:lnTo>
                  <a:pt x="1299958" y="685134"/>
                </a:lnTo>
                <a:lnTo>
                  <a:pt x="1259468" y="710740"/>
                </a:lnTo>
                <a:lnTo>
                  <a:pt x="1219874" y="737621"/>
                </a:lnTo>
                <a:lnTo>
                  <a:pt x="1180176" y="766369"/>
                </a:lnTo>
                <a:lnTo>
                  <a:pt x="1141353" y="796233"/>
                </a:lnTo>
                <a:lnTo>
                  <a:pt x="1103064" y="827358"/>
                </a:lnTo>
                <a:lnTo>
                  <a:pt x="1065297" y="859664"/>
                </a:lnTo>
                <a:lnTo>
                  <a:pt x="1028041" y="893072"/>
                </a:lnTo>
                <a:lnTo>
                  <a:pt x="991286" y="927502"/>
                </a:lnTo>
                <a:lnTo>
                  <a:pt x="955020" y="962874"/>
                </a:lnTo>
                <a:lnTo>
                  <a:pt x="919231" y="999110"/>
                </a:lnTo>
                <a:lnTo>
                  <a:pt x="883910" y="1036130"/>
                </a:lnTo>
                <a:lnTo>
                  <a:pt x="849044" y="1073854"/>
                </a:lnTo>
                <a:lnTo>
                  <a:pt x="814622" y="1112203"/>
                </a:lnTo>
                <a:lnTo>
                  <a:pt x="780635" y="1151098"/>
                </a:lnTo>
                <a:lnTo>
                  <a:pt x="747069" y="1190458"/>
                </a:lnTo>
                <a:lnTo>
                  <a:pt x="713915" y="1230204"/>
                </a:lnTo>
                <a:lnTo>
                  <a:pt x="681160" y="1270258"/>
                </a:lnTo>
                <a:lnTo>
                  <a:pt x="648795" y="1310539"/>
                </a:lnTo>
                <a:lnTo>
                  <a:pt x="616808" y="1350968"/>
                </a:lnTo>
                <a:lnTo>
                  <a:pt x="585187" y="1391465"/>
                </a:lnTo>
                <a:lnTo>
                  <a:pt x="553922" y="1431952"/>
                </a:lnTo>
                <a:lnTo>
                  <a:pt x="492414" y="1512574"/>
                </a:lnTo>
                <a:lnTo>
                  <a:pt x="344088" y="1708375"/>
                </a:lnTo>
                <a:lnTo>
                  <a:pt x="315267" y="1745912"/>
                </a:lnTo>
                <a:lnTo>
                  <a:pt x="286702" y="1782724"/>
                </a:lnTo>
                <a:lnTo>
                  <a:pt x="258381" y="1818730"/>
                </a:lnTo>
                <a:lnTo>
                  <a:pt x="230293" y="1853850"/>
                </a:lnTo>
                <a:lnTo>
                  <a:pt x="202428" y="1888006"/>
                </a:lnTo>
                <a:lnTo>
                  <a:pt x="174773" y="1921118"/>
                </a:lnTo>
                <a:lnTo>
                  <a:pt x="147318" y="1953106"/>
                </a:lnTo>
                <a:lnTo>
                  <a:pt x="120052" y="1983891"/>
                </a:lnTo>
                <a:lnTo>
                  <a:pt x="92963" y="2013394"/>
                </a:lnTo>
                <a:lnTo>
                  <a:pt x="0" y="2103596"/>
                </a:lnTo>
                <a:close/>
              </a:path>
              <a:path w="18288000" h="2103755" extrusionOk="0">
                <a:moveTo>
                  <a:pt x="4810795" y="737621"/>
                </a:moveTo>
                <a:lnTo>
                  <a:pt x="4745747" y="737621"/>
                </a:lnTo>
                <a:lnTo>
                  <a:pt x="4694558" y="736961"/>
                </a:lnTo>
                <a:lnTo>
                  <a:pt x="4643211" y="735785"/>
                </a:lnTo>
                <a:lnTo>
                  <a:pt x="4540094" y="731967"/>
                </a:lnTo>
                <a:lnTo>
                  <a:pt x="4436488" y="726338"/>
                </a:lnTo>
                <a:lnTo>
                  <a:pt x="4332487" y="719070"/>
                </a:lnTo>
                <a:lnTo>
                  <a:pt x="4228183" y="710333"/>
                </a:lnTo>
                <a:lnTo>
                  <a:pt x="4071364" y="694849"/>
                </a:lnTo>
                <a:lnTo>
                  <a:pt x="3862082" y="670663"/>
                </a:lnTo>
                <a:lnTo>
                  <a:pt x="2936848" y="547065"/>
                </a:lnTo>
                <a:lnTo>
                  <a:pt x="2739353" y="524482"/>
                </a:lnTo>
                <a:lnTo>
                  <a:pt x="2594187" y="510582"/>
                </a:lnTo>
                <a:lnTo>
                  <a:pt x="2498992" y="503084"/>
                </a:lnTo>
                <a:lnTo>
                  <a:pt x="2405170" y="497200"/>
                </a:lnTo>
                <a:lnTo>
                  <a:pt x="2312815" y="493101"/>
                </a:lnTo>
                <a:lnTo>
                  <a:pt x="2267218" y="491775"/>
                </a:lnTo>
                <a:lnTo>
                  <a:pt x="2221227" y="490945"/>
                </a:lnTo>
                <a:lnTo>
                  <a:pt x="2177238" y="490675"/>
                </a:lnTo>
                <a:lnTo>
                  <a:pt x="5972892" y="490675"/>
                </a:lnTo>
                <a:lnTo>
                  <a:pt x="5936485" y="508763"/>
                </a:lnTo>
                <a:lnTo>
                  <a:pt x="5891705" y="529923"/>
                </a:lnTo>
                <a:lnTo>
                  <a:pt x="5846272" y="550246"/>
                </a:lnTo>
                <a:lnTo>
                  <a:pt x="5800130" y="569685"/>
                </a:lnTo>
                <a:lnTo>
                  <a:pt x="5753221" y="588197"/>
                </a:lnTo>
                <a:lnTo>
                  <a:pt x="5705489" y="605734"/>
                </a:lnTo>
                <a:lnTo>
                  <a:pt x="5656877" y="622253"/>
                </a:lnTo>
                <a:lnTo>
                  <a:pt x="5607327" y="637707"/>
                </a:lnTo>
                <a:lnTo>
                  <a:pt x="5556783" y="652051"/>
                </a:lnTo>
                <a:lnTo>
                  <a:pt x="5505188" y="665239"/>
                </a:lnTo>
                <a:lnTo>
                  <a:pt x="5452484" y="677227"/>
                </a:lnTo>
                <a:lnTo>
                  <a:pt x="5398615" y="687969"/>
                </a:lnTo>
                <a:lnTo>
                  <a:pt x="5343524" y="697420"/>
                </a:lnTo>
                <a:lnTo>
                  <a:pt x="5295128" y="704634"/>
                </a:lnTo>
                <a:lnTo>
                  <a:pt x="5246436" y="711073"/>
                </a:lnTo>
                <a:lnTo>
                  <a:pt x="5197458" y="716761"/>
                </a:lnTo>
                <a:lnTo>
                  <a:pt x="5148207" y="721717"/>
                </a:lnTo>
                <a:lnTo>
                  <a:pt x="5098694" y="725964"/>
                </a:lnTo>
                <a:lnTo>
                  <a:pt x="5048930" y="729522"/>
                </a:lnTo>
                <a:lnTo>
                  <a:pt x="4998928" y="732414"/>
                </a:lnTo>
                <a:lnTo>
                  <a:pt x="4948699" y="734661"/>
                </a:lnTo>
                <a:lnTo>
                  <a:pt x="4898255" y="736283"/>
                </a:lnTo>
                <a:lnTo>
                  <a:pt x="4847607" y="737303"/>
                </a:lnTo>
                <a:lnTo>
                  <a:pt x="4810795" y="737621"/>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dirty="0"/>
          </a:p>
        </p:txBody>
      </p:sp>
      <p:sp>
        <p:nvSpPr>
          <p:cNvPr id="5" name="Google Shape;493;g36f21e578b4_1_605">
            <a:extLst>
              <a:ext uri="{FF2B5EF4-FFF2-40B4-BE49-F238E27FC236}">
                <a16:creationId xmlns:a16="http://schemas.microsoft.com/office/drawing/2014/main" id="{EA7293D4-F242-4E71-BF10-4129B6733A85}"/>
              </a:ext>
            </a:extLst>
          </p:cNvPr>
          <p:cNvSpPr/>
          <p:nvPr/>
        </p:nvSpPr>
        <p:spPr>
          <a:xfrm>
            <a:off x="0" y="4380866"/>
            <a:ext cx="12192000" cy="2477134"/>
          </a:xfrm>
          <a:custGeom>
            <a:avLst/>
            <a:gdLst/>
            <a:ahLst/>
            <a:cxnLst/>
            <a:rect l="l" t="t" r="r" b="b"/>
            <a:pathLst>
              <a:path w="18288000" h="2477134" extrusionOk="0">
                <a:moveTo>
                  <a:pt x="5615273" y="2477071"/>
                </a:moveTo>
                <a:lnTo>
                  <a:pt x="0" y="2477071"/>
                </a:lnTo>
                <a:lnTo>
                  <a:pt x="0" y="1469231"/>
                </a:lnTo>
                <a:lnTo>
                  <a:pt x="54292" y="1453800"/>
                </a:lnTo>
                <a:lnTo>
                  <a:pt x="112519" y="1438654"/>
                </a:lnTo>
                <a:lnTo>
                  <a:pt x="227064" y="1410109"/>
                </a:lnTo>
                <a:lnTo>
                  <a:pt x="338609" y="1383991"/>
                </a:lnTo>
                <a:lnTo>
                  <a:pt x="446611" y="1360413"/>
                </a:lnTo>
                <a:lnTo>
                  <a:pt x="550523" y="1339490"/>
                </a:lnTo>
                <a:lnTo>
                  <a:pt x="649803" y="1321336"/>
                </a:lnTo>
                <a:lnTo>
                  <a:pt x="697535" y="1313333"/>
                </a:lnTo>
                <a:lnTo>
                  <a:pt x="743905" y="1306066"/>
                </a:lnTo>
                <a:lnTo>
                  <a:pt x="788844" y="1299548"/>
                </a:lnTo>
                <a:lnTo>
                  <a:pt x="832285" y="1293795"/>
                </a:lnTo>
                <a:lnTo>
                  <a:pt x="874160" y="1288819"/>
                </a:lnTo>
                <a:lnTo>
                  <a:pt x="914399" y="1284636"/>
                </a:lnTo>
                <a:lnTo>
                  <a:pt x="959567" y="1281042"/>
                </a:lnTo>
                <a:lnTo>
                  <a:pt x="1005786" y="1278810"/>
                </a:lnTo>
                <a:lnTo>
                  <a:pt x="1053034" y="1277908"/>
                </a:lnTo>
                <a:lnTo>
                  <a:pt x="1101288" y="1278305"/>
                </a:lnTo>
                <a:lnTo>
                  <a:pt x="1145998" y="1279816"/>
                </a:lnTo>
                <a:lnTo>
                  <a:pt x="1187934" y="1282116"/>
                </a:lnTo>
                <a:lnTo>
                  <a:pt x="1264315" y="1288222"/>
                </a:lnTo>
                <a:lnTo>
                  <a:pt x="1303268" y="1292247"/>
                </a:lnTo>
                <a:lnTo>
                  <a:pt x="1342715" y="1296900"/>
                </a:lnTo>
                <a:lnTo>
                  <a:pt x="1382649" y="1302168"/>
                </a:lnTo>
                <a:lnTo>
                  <a:pt x="1423058" y="1308036"/>
                </a:lnTo>
                <a:lnTo>
                  <a:pt x="1463933" y="1314490"/>
                </a:lnTo>
                <a:lnTo>
                  <a:pt x="1505265" y="1321515"/>
                </a:lnTo>
                <a:lnTo>
                  <a:pt x="1547044" y="1329096"/>
                </a:lnTo>
                <a:lnTo>
                  <a:pt x="1589260" y="1337221"/>
                </a:lnTo>
                <a:lnTo>
                  <a:pt x="1674966" y="1355039"/>
                </a:lnTo>
                <a:lnTo>
                  <a:pt x="1762305" y="1374855"/>
                </a:lnTo>
                <a:lnTo>
                  <a:pt x="1851201" y="1396554"/>
                </a:lnTo>
                <a:lnTo>
                  <a:pt x="1941576" y="1420019"/>
                </a:lnTo>
                <a:lnTo>
                  <a:pt x="2079745" y="1458279"/>
                </a:lnTo>
                <a:lnTo>
                  <a:pt x="2220808" y="1499868"/>
                </a:lnTo>
                <a:lnTo>
                  <a:pt x="2412946" y="1559828"/>
                </a:lnTo>
                <a:lnTo>
                  <a:pt x="2758605" y="1674567"/>
                </a:lnTo>
                <a:lnTo>
                  <a:pt x="3837273" y="2048593"/>
                </a:lnTo>
                <a:lnTo>
                  <a:pt x="4148104" y="2150466"/>
                </a:lnTo>
                <a:lnTo>
                  <a:pt x="4353985" y="2214175"/>
                </a:lnTo>
                <a:lnTo>
                  <a:pt x="4507255" y="2259095"/>
                </a:lnTo>
                <a:lnTo>
                  <a:pt x="4659256" y="2301129"/>
                </a:lnTo>
                <a:lnTo>
                  <a:pt x="4759758" y="2327358"/>
                </a:lnTo>
                <a:lnTo>
                  <a:pt x="4859503" y="2352017"/>
                </a:lnTo>
                <a:lnTo>
                  <a:pt x="4958416" y="2374990"/>
                </a:lnTo>
                <a:lnTo>
                  <a:pt x="5056418" y="2396164"/>
                </a:lnTo>
                <a:lnTo>
                  <a:pt x="5153432" y="2415423"/>
                </a:lnTo>
                <a:lnTo>
                  <a:pt x="5249383" y="2432651"/>
                </a:lnTo>
                <a:lnTo>
                  <a:pt x="5296934" y="2440468"/>
                </a:lnTo>
                <a:lnTo>
                  <a:pt x="5344191" y="2447734"/>
                </a:lnTo>
                <a:lnTo>
                  <a:pt x="5615273" y="2477071"/>
                </a:lnTo>
                <a:close/>
              </a:path>
              <a:path w="18288000" h="2477134" extrusionOk="0">
                <a:moveTo>
                  <a:pt x="1150527" y="1279969"/>
                </a:moveTo>
                <a:lnTo>
                  <a:pt x="1148788" y="1279969"/>
                </a:lnTo>
                <a:lnTo>
                  <a:pt x="1145998" y="1279816"/>
                </a:lnTo>
                <a:lnTo>
                  <a:pt x="1150527" y="1279969"/>
                </a:lnTo>
                <a:close/>
              </a:path>
              <a:path w="18288000" h="2477134" extrusionOk="0">
                <a:moveTo>
                  <a:pt x="18287999" y="1536700"/>
                </a:moveTo>
                <a:lnTo>
                  <a:pt x="15931493" y="1536700"/>
                </a:lnTo>
                <a:lnTo>
                  <a:pt x="15970812" y="1524000"/>
                </a:lnTo>
                <a:lnTo>
                  <a:pt x="16122659" y="1524000"/>
                </a:lnTo>
                <a:lnTo>
                  <a:pt x="16159220" y="1511300"/>
                </a:lnTo>
                <a:lnTo>
                  <a:pt x="16230599" y="1511300"/>
                </a:lnTo>
                <a:lnTo>
                  <a:pt x="16342251" y="1485900"/>
                </a:lnTo>
                <a:lnTo>
                  <a:pt x="16605696" y="1422400"/>
                </a:lnTo>
                <a:lnTo>
                  <a:pt x="16655800" y="1397000"/>
                </a:lnTo>
                <a:lnTo>
                  <a:pt x="16705074" y="1384300"/>
                </a:lnTo>
                <a:lnTo>
                  <a:pt x="16753530" y="1358900"/>
                </a:lnTo>
                <a:lnTo>
                  <a:pt x="16801181" y="1346200"/>
                </a:lnTo>
                <a:lnTo>
                  <a:pt x="16848040" y="1320800"/>
                </a:lnTo>
                <a:lnTo>
                  <a:pt x="16939436" y="1270000"/>
                </a:lnTo>
                <a:lnTo>
                  <a:pt x="17027823" y="1219200"/>
                </a:lnTo>
                <a:lnTo>
                  <a:pt x="17113305" y="1168400"/>
                </a:lnTo>
                <a:lnTo>
                  <a:pt x="17154990" y="1143000"/>
                </a:lnTo>
                <a:lnTo>
                  <a:pt x="17195987" y="1104900"/>
                </a:lnTo>
                <a:lnTo>
                  <a:pt x="17236311" y="1079500"/>
                </a:lnTo>
                <a:lnTo>
                  <a:pt x="17275974" y="1054100"/>
                </a:lnTo>
                <a:lnTo>
                  <a:pt x="17314989" y="1016000"/>
                </a:lnTo>
                <a:lnTo>
                  <a:pt x="17353370" y="990600"/>
                </a:lnTo>
                <a:lnTo>
                  <a:pt x="17391130" y="952500"/>
                </a:lnTo>
                <a:lnTo>
                  <a:pt x="17428281" y="927100"/>
                </a:lnTo>
                <a:lnTo>
                  <a:pt x="17464836" y="889000"/>
                </a:lnTo>
                <a:lnTo>
                  <a:pt x="17500810" y="850900"/>
                </a:lnTo>
                <a:lnTo>
                  <a:pt x="17536214" y="825500"/>
                </a:lnTo>
                <a:lnTo>
                  <a:pt x="17571063" y="787400"/>
                </a:lnTo>
                <a:lnTo>
                  <a:pt x="17605368" y="749300"/>
                </a:lnTo>
                <a:lnTo>
                  <a:pt x="17639144" y="723900"/>
                </a:lnTo>
                <a:lnTo>
                  <a:pt x="17672403" y="685800"/>
                </a:lnTo>
                <a:lnTo>
                  <a:pt x="17705159" y="647700"/>
                </a:lnTo>
                <a:lnTo>
                  <a:pt x="17737423" y="622300"/>
                </a:lnTo>
                <a:lnTo>
                  <a:pt x="17769211" y="584200"/>
                </a:lnTo>
                <a:lnTo>
                  <a:pt x="17800534" y="546100"/>
                </a:lnTo>
                <a:lnTo>
                  <a:pt x="17831406" y="520700"/>
                </a:lnTo>
                <a:lnTo>
                  <a:pt x="17861839" y="482600"/>
                </a:lnTo>
                <a:lnTo>
                  <a:pt x="17891848" y="444500"/>
                </a:lnTo>
                <a:lnTo>
                  <a:pt x="17921444" y="406400"/>
                </a:lnTo>
                <a:lnTo>
                  <a:pt x="17950642" y="381000"/>
                </a:lnTo>
                <a:lnTo>
                  <a:pt x="17979454" y="342900"/>
                </a:lnTo>
                <a:lnTo>
                  <a:pt x="18007893" y="317500"/>
                </a:lnTo>
                <a:lnTo>
                  <a:pt x="18063705" y="241300"/>
                </a:lnTo>
                <a:lnTo>
                  <a:pt x="18091104" y="215900"/>
                </a:lnTo>
                <a:lnTo>
                  <a:pt x="18118184" y="177800"/>
                </a:lnTo>
                <a:lnTo>
                  <a:pt x="18144955" y="152400"/>
                </a:lnTo>
                <a:lnTo>
                  <a:pt x="18171433" y="127000"/>
                </a:lnTo>
                <a:lnTo>
                  <a:pt x="18197630" y="88900"/>
                </a:lnTo>
                <a:lnTo>
                  <a:pt x="18223558" y="63500"/>
                </a:lnTo>
                <a:lnTo>
                  <a:pt x="18274664" y="12700"/>
                </a:lnTo>
                <a:lnTo>
                  <a:pt x="18287999" y="0"/>
                </a:lnTo>
                <a:lnTo>
                  <a:pt x="18287999" y="1536700"/>
                </a:lnTo>
                <a:close/>
              </a:path>
              <a:path w="18288000" h="2477134" extrusionOk="0">
                <a:moveTo>
                  <a:pt x="10747296" y="876300"/>
                </a:moveTo>
                <a:lnTo>
                  <a:pt x="10026108" y="876300"/>
                </a:lnTo>
                <a:lnTo>
                  <a:pt x="10067856" y="863600"/>
                </a:lnTo>
                <a:lnTo>
                  <a:pt x="10699200" y="863600"/>
                </a:lnTo>
                <a:lnTo>
                  <a:pt x="10747296" y="876300"/>
                </a:lnTo>
                <a:close/>
              </a:path>
              <a:path w="18288000" h="2477134" extrusionOk="0">
                <a:moveTo>
                  <a:pt x="10943128" y="889000"/>
                </a:moveTo>
                <a:lnTo>
                  <a:pt x="9888997" y="889000"/>
                </a:lnTo>
                <a:lnTo>
                  <a:pt x="9944099" y="876300"/>
                </a:lnTo>
                <a:lnTo>
                  <a:pt x="10893670" y="876300"/>
                </a:lnTo>
                <a:lnTo>
                  <a:pt x="10943128" y="889000"/>
                </a:lnTo>
                <a:close/>
              </a:path>
              <a:path w="18288000" h="2477134" extrusionOk="0">
                <a:moveTo>
                  <a:pt x="11093379" y="901700"/>
                </a:moveTo>
                <a:lnTo>
                  <a:pt x="9780693" y="901700"/>
                </a:lnTo>
                <a:lnTo>
                  <a:pt x="9834532" y="889000"/>
                </a:lnTo>
                <a:lnTo>
                  <a:pt x="11042991" y="889000"/>
                </a:lnTo>
                <a:lnTo>
                  <a:pt x="11093379" y="901700"/>
                </a:lnTo>
                <a:close/>
              </a:path>
              <a:path w="18288000" h="2477134" extrusionOk="0">
                <a:moveTo>
                  <a:pt x="11453800" y="939800"/>
                </a:moveTo>
                <a:lnTo>
                  <a:pt x="9571341" y="939800"/>
                </a:lnTo>
                <a:lnTo>
                  <a:pt x="9727466" y="901700"/>
                </a:lnTo>
                <a:lnTo>
                  <a:pt x="11144060" y="901700"/>
                </a:lnTo>
                <a:lnTo>
                  <a:pt x="11195024" y="914400"/>
                </a:lnTo>
                <a:lnTo>
                  <a:pt x="11297770" y="914400"/>
                </a:lnTo>
                <a:lnTo>
                  <a:pt x="11349534" y="927100"/>
                </a:lnTo>
                <a:lnTo>
                  <a:pt x="11401547" y="927100"/>
                </a:lnTo>
                <a:lnTo>
                  <a:pt x="11453800" y="939800"/>
                </a:lnTo>
                <a:close/>
              </a:path>
              <a:path w="18288000" h="2477134" extrusionOk="0">
                <a:moveTo>
                  <a:pt x="18287999" y="2476500"/>
                </a:moveTo>
                <a:lnTo>
                  <a:pt x="6021704" y="2476500"/>
                </a:lnTo>
                <a:lnTo>
                  <a:pt x="6217729" y="2451100"/>
                </a:lnTo>
                <a:lnTo>
                  <a:pt x="6263449" y="2438400"/>
                </a:lnTo>
                <a:lnTo>
                  <a:pt x="6308748" y="2438400"/>
                </a:lnTo>
                <a:lnTo>
                  <a:pt x="6442254" y="2400300"/>
                </a:lnTo>
                <a:lnTo>
                  <a:pt x="6486000" y="2400300"/>
                </a:lnTo>
                <a:lnTo>
                  <a:pt x="6657532" y="2349500"/>
                </a:lnTo>
                <a:lnTo>
                  <a:pt x="6699614" y="2324100"/>
                </a:lnTo>
                <a:lnTo>
                  <a:pt x="6824140" y="2286000"/>
                </a:lnTo>
                <a:lnTo>
                  <a:pt x="6865117" y="2260600"/>
                </a:lnTo>
                <a:lnTo>
                  <a:pt x="6946345" y="2235200"/>
                </a:lnTo>
                <a:lnTo>
                  <a:pt x="6986622" y="2209800"/>
                </a:lnTo>
                <a:lnTo>
                  <a:pt x="7026691" y="2197100"/>
                </a:lnTo>
                <a:lnTo>
                  <a:pt x="7066564" y="2171700"/>
                </a:lnTo>
                <a:lnTo>
                  <a:pt x="7106254" y="2159000"/>
                </a:lnTo>
                <a:lnTo>
                  <a:pt x="7185134" y="2108200"/>
                </a:lnTo>
                <a:lnTo>
                  <a:pt x="7224349" y="2095500"/>
                </a:lnTo>
                <a:lnTo>
                  <a:pt x="7263430" y="2070100"/>
                </a:lnTo>
                <a:lnTo>
                  <a:pt x="7302390" y="2057400"/>
                </a:lnTo>
                <a:lnTo>
                  <a:pt x="7418669" y="1981200"/>
                </a:lnTo>
                <a:lnTo>
                  <a:pt x="7457269" y="1968500"/>
                </a:lnTo>
                <a:lnTo>
                  <a:pt x="7649637" y="1841500"/>
                </a:lnTo>
                <a:lnTo>
                  <a:pt x="7688071" y="1828800"/>
                </a:lnTo>
                <a:lnTo>
                  <a:pt x="7958246" y="1651000"/>
                </a:lnTo>
                <a:lnTo>
                  <a:pt x="7997155" y="1638300"/>
                </a:lnTo>
                <a:lnTo>
                  <a:pt x="8273440" y="1460500"/>
                </a:lnTo>
                <a:lnTo>
                  <a:pt x="8313620" y="1447800"/>
                </a:lnTo>
                <a:lnTo>
                  <a:pt x="8476610" y="1346200"/>
                </a:lnTo>
                <a:lnTo>
                  <a:pt x="8517989" y="1333500"/>
                </a:lnTo>
                <a:lnTo>
                  <a:pt x="8601589" y="1282700"/>
                </a:lnTo>
                <a:lnTo>
                  <a:pt x="8643835" y="1270000"/>
                </a:lnTo>
                <a:lnTo>
                  <a:pt x="8729285" y="1219200"/>
                </a:lnTo>
                <a:lnTo>
                  <a:pt x="8772512" y="1206500"/>
                </a:lnTo>
                <a:lnTo>
                  <a:pt x="8816091" y="1181100"/>
                </a:lnTo>
                <a:lnTo>
                  <a:pt x="8860034" y="1168400"/>
                </a:lnTo>
                <a:lnTo>
                  <a:pt x="8904354" y="1143000"/>
                </a:lnTo>
                <a:lnTo>
                  <a:pt x="8949063" y="1130300"/>
                </a:lnTo>
                <a:lnTo>
                  <a:pt x="8994173" y="1104900"/>
                </a:lnTo>
                <a:lnTo>
                  <a:pt x="9085648" y="1079500"/>
                </a:lnTo>
                <a:lnTo>
                  <a:pt x="9132037" y="1054100"/>
                </a:lnTo>
                <a:lnTo>
                  <a:pt x="9273963" y="1016000"/>
                </a:lnTo>
                <a:lnTo>
                  <a:pt x="9322232" y="990600"/>
                </a:lnTo>
                <a:lnTo>
                  <a:pt x="9520443" y="939800"/>
                </a:lnTo>
                <a:lnTo>
                  <a:pt x="11506285" y="939800"/>
                </a:lnTo>
                <a:lnTo>
                  <a:pt x="11558993" y="952500"/>
                </a:lnTo>
                <a:lnTo>
                  <a:pt x="11611916" y="952500"/>
                </a:lnTo>
                <a:lnTo>
                  <a:pt x="11718368" y="977900"/>
                </a:lnTo>
                <a:lnTo>
                  <a:pt x="11771881" y="977900"/>
                </a:lnTo>
                <a:lnTo>
                  <a:pt x="11825573" y="990600"/>
                </a:lnTo>
                <a:lnTo>
                  <a:pt x="11879437" y="990600"/>
                </a:lnTo>
                <a:lnTo>
                  <a:pt x="11987640" y="1016000"/>
                </a:lnTo>
                <a:lnTo>
                  <a:pt x="12041963" y="1016000"/>
                </a:lnTo>
                <a:lnTo>
                  <a:pt x="12151009" y="1041400"/>
                </a:lnTo>
                <a:lnTo>
                  <a:pt x="12205714" y="1041400"/>
                </a:lnTo>
                <a:lnTo>
                  <a:pt x="12315444" y="1066800"/>
                </a:lnTo>
                <a:lnTo>
                  <a:pt x="12370452" y="1066800"/>
                </a:lnTo>
                <a:lnTo>
                  <a:pt x="12480711" y="1092200"/>
                </a:lnTo>
                <a:lnTo>
                  <a:pt x="12535944" y="1092200"/>
                </a:lnTo>
                <a:lnTo>
                  <a:pt x="12701954" y="1130300"/>
                </a:lnTo>
                <a:lnTo>
                  <a:pt x="12757365" y="1130300"/>
                </a:lnTo>
                <a:lnTo>
                  <a:pt x="12868247" y="1155700"/>
                </a:lnTo>
                <a:lnTo>
                  <a:pt x="12979151" y="1168400"/>
                </a:lnTo>
                <a:lnTo>
                  <a:pt x="13366476" y="1244600"/>
                </a:lnTo>
                <a:lnTo>
                  <a:pt x="13476614" y="1257300"/>
                </a:lnTo>
                <a:lnTo>
                  <a:pt x="13586391" y="1282700"/>
                </a:lnTo>
                <a:lnTo>
                  <a:pt x="13641122" y="1282700"/>
                </a:lnTo>
                <a:lnTo>
                  <a:pt x="13804581" y="1320800"/>
                </a:lnTo>
                <a:lnTo>
                  <a:pt x="13858793" y="1320800"/>
                </a:lnTo>
                <a:lnTo>
                  <a:pt x="13966756" y="1346200"/>
                </a:lnTo>
                <a:lnTo>
                  <a:pt x="14020489" y="1346200"/>
                </a:lnTo>
                <a:lnTo>
                  <a:pt x="14127413" y="1371600"/>
                </a:lnTo>
                <a:lnTo>
                  <a:pt x="14180587" y="1371600"/>
                </a:lnTo>
                <a:lnTo>
                  <a:pt x="14286316" y="1397000"/>
                </a:lnTo>
                <a:lnTo>
                  <a:pt x="14338853" y="1397000"/>
                </a:lnTo>
                <a:lnTo>
                  <a:pt x="14391161" y="1409700"/>
                </a:lnTo>
                <a:lnTo>
                  <a:pt x="14443230" y="1409700"/>
                </a:lnTo>
                <a:lnTo>
                  <a:pt x="14546618" y="1435100"/>
                </a:lnTo>
                <a:lnTo>
                  <a:pt x="14597920" y="1435100"/>
                </a:lnTo>
                <a:lnTo>
                  <a:pt x="14648949" y="1447800"/>
                </a:lnTo>
                <a:lnTo>
                  <a:pt x="14699696" y="1447800"/>
                </a:lnTo>
                <a:lnTo>
                  <a:pt x="14750152" y="1460500"/>
                </a:lnTo>
                <a:lnTo>
                  <a:pt x="14800309" y="1460500"/>
                </a:lnTo>
                <a:lnTo>
                  <a:pt x="14850158" y="1473200"/>
                </a:lnTo>
                <a:lnTo>
                  <a:pt x="14899690" y="1473200"/>
                </a:lnTo>
                <a:lnTo>
                  <a:pt x="14948897" y="1485900"/>
                </a:lnTo>
                <a:lnTo>
                  <a:pt x="15046299" y="1485900"/>
                </a:lnTo>
                <a:lnTo>
                  <a:pt x="15094477" y="1498600"/>
                </a:lnTo>
                <a:lnTo>
                  <a:pt x="15189744" y="1498600"/>
                </a:lnTo>
                <a:lnTo>
                  <a:pt x="15236815" y="1511300"/>
                </a:lnTo>
                <a:lnTo>
                  <a:pt x="15329790" y="1511300"/>
                </a:lnTo>
                <a:lnTo>
                  <a:pt x="15375677" y="1524000"/>
                </a:lnTo>
                <a:lnTo>
                  <a:pt x="15555009" y="1524000"/>
                </a:lnTo>
                <a:lnTo>
                  <a:pt x="15598746" y="1536700"/>
                </a:lnTo>
                <a:lnTo>
                  <a:pt x="18287999" y="1536700"/>
                </a:lnTo>
                <a:lnTo>
                  <a:pt x="18287999" y="2476500"/>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dirty="0"/>
          </a:p>
        </p:txBody>
      </p:sp>
      <p:sp>
        <p:nvSpPr>
          <p:cNvPr id="24" name="TextBox 23">
            <a:extLst>
              <a:ext uri="{FF2B5EF4-FFF2-40B4-BE49-F238E27FC236}">
                <a16:creationId xmlns:a16="http://schemas.microsoft.com/office/drawing/2014/main" id="{DD86D01F-BE87-47E0-8F9B-4D329FCED24B}"/>
              </a:ext>
            </a:extLst>
          </p:cNvPr>
          <p:cNvSpPr txBox="1"/>
          <p:nvPr/>
        </p:nvSpPr>
        <p:spPr>
          <a:xfrm>
            <a:off x="885370" y="759489"/>
            <a:ext cx="2801257" cy="584775"/>
          </a:xfrm>
          <a:prstGeom prst="rect">
            <a:avLst/>
          </a:prstGeom>
          <a:noFill/>
        </p:spPr>
        <p:txBody>
          <a:bodyPr wrap="square" rtlCol="0">
            <a:spAutoFit/>
          </a:bodyPr>
          <a:lstStyle/>
          <a:p>
            <a:r>
              <a:rPr lang="en-US" sz="3200" b="1" u="sng" dirty="0"/>
              <a:t>Objectives</a:t>
            </a:r>
            <a:r>
              <a:rPr lang="en-US" sz="3200" b="1" dirty="0"/>
              <a:t>:</a:t>
            </a:r>
            <a:r>
              <a:rPr lang="en-US" sz="2000" dirty="0"/>
              <a:t> </a:t>
            </a:r>
            <a:endParaRPr lang="en-IN" sz="2000" dirty="0"/>
          </a:p>
        </p:txBody>
      </p:sp>
      <p:sp>
        <p:nvSpPr>
          <p:cNvPr id="25" name="TextBox 24">
            <a:extLst>
              <a:ext uri="{FF2B5EF4-FFF2-40B4-BE49-F238E27FC236}">
                <a16:creationId xmlns:a16="http://schemas.microsoft.com/office/drawing/2014/main" id="{F17303A8-BB18-4CA5-9BBF-D175A0AB6BEC}"/>
              </a:ext>
            </a:extLst>
          </p:cNvPr>
          <p:cNvSpPr txBox="1"/>
          <p:nvPr/>
        </p:nvSpPr>
        <p:spPr>
          <a:xfrm>
            <a:off x="1190170" y="1874728"/>
            <a:ext cx="7300687" cy="2246769"/>
          </a:xfrm>
          <a:prstGeom prst="rect">
            <a:avLst/>
          </a:prstGeom>
          <a:noFill/>
        </p:spPr>
        <p:txBody>
          <a:bodyPr wrap="square" rtlCol="0">
            <a:spAutoFit/>
          </a:bodyPr>
          <a:lstStyle/>
          <a:p>
            <a:r>
              <a:rPr lang="en-US" sz="2000" dirty="0"/>
              <a:t>The objective of this project is to analyze Blinkit’s sales data using Power BI to uncover key business insights. By designing interactive dashboards and meaningful visualizations, the project aims to help understand customer purchase behavior, product-wise sales performance, regional order trends, and overall business growth. This will assist in making informed, data-driven decisions and improving operational efficiency.</a:t>
            </a:r>
            <a:endParaRPr lang="en-IN" sz="2000" dirty="0"/>
          </a:p>
        </p:txBody>
      </p:sp>
      <p:pic>
        <p:nvPicPr>
          <p:cNvPr id="26" name="Picture 25">
            <a:extLst>
              <a:ext uri="{FF2B5EF4-FFF2-40B4-BE49-F238E27FC236}">
                <a16:creationId xmlns:a16="http://schemas.microsoft.com/office/drawing/2014/main" id="{0D77D150-94AC-45E5-9CF3-891318B64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5458" y="1687492"/>
            <a:ext cx="5386747" cy="5386747"/>
          </a:xfrm>
          <a:prstGeom prst="rect">
            <a:avLst/>
          </a:prstGeom>
        </p:spPr>
      </p:pic>
    </p:spTree>
    <p:extLst>
      <p:ext uri="{BB962C8B-B14F-4D97-AF65-F5344CB8AC3E}">
        <p14:creationId xmlns:p14="http://schemas.microsoft.com/office/powerpoint/2010/main" val="935004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BF1C972F-5987-492B-B11B-D88FF40E3121}"/>
              </a:ext>
            </a:extLst>
          </p:cNvPr>
          <p:cNvSpPr/>
          <p:nvPr/>
        </p:nvSpPr>
        <p:spPr>
          <a:xfrm>
            <a:off x="132521" y="149087"/>
            <a:ext cx="1749287" cy="6559826"/>
          </a:xfrm>
          <a:prstGeom prst="round2SameRect">
            <a:avLst>
              <a:gd name="adj1" fmla="val 29546"/>
              <a:gd name="adj2" fmla="val 2424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0951F15-123C-4157-98FB-86B293FFE043}"/>
              </a:ext>
            </a:extLst>
          </p:cNvPr>
          <p:cNvSpPr txBox="1"/>
          <p:nvPr/>
        </p:nvSpPr>
        <p:spPr>
          <a:xfrm>
            <a:off x="251791" y="715617"/>
            <a:ext cx="1470992" cy="723275"/>
          </a:xfrm>
          <a:prstGeom prst="rect">
            <a:avLst/>
          </a:prstGeom>
          <a:noFill/>
        </p:spPr>
        <p:txBody>
          <a:bodyPr wrap="square" rtlCol="0">
            <a:spAutoFit/>
          </a:bodyPr>
          <a:lstStyle/>
          <a:p>
            <a:r>
              <a:rPr lang="en-IN" sz="3200" b="0" i="0" dirty="0">
                <a:solidFill>
                  <a:srgbClr val="252423"/>
                </a:solidFill>
                <a:effectLst/>
                <a:latin typeface="Segoe UI Bold" panose="020B0802040204020203" pitchFamily="34" charset="0"/>
              </a:rPr>
              <a:t>blink</a:t>
            </a:r>
            <a:r>
              <a:rPr lang="en-IN" sz="3200" b="0" i="0" dirty="0">
                <a:solidFill>
                  <a:srgbClr val="359100"/>
                </a:solidFill>
                <a:effectLst/>
                <a:latin typeface="Segoe UI Bold" panose="020B0802040204020203" pitchFamily="34" charset="0"/>
              </a:rPr>
              <a:t>it</a:t>
            </a:r>
            <a:endParaRPr lang="en-IN" dirty="0"/>
          </a:p>
          <a:p>
            <a:r>
              <a:rPr lang="en-IN" sz="900" b="1" i="0" dirty="0">
                <a:solidFill>
                  <a:srgbClr val="252423"/>
                </a:solidFill>
                <a:effectLst/>
                <a:latin typeface="Segoe UI" panose="020B0502040204020203" pitchFamily="34" charset="0"/>
              </a:rPr>
              <a:t>India's Last Minute App</a:t>
            </a:r>
            <a:endParaRPr lang="en-IN" sz="900" dirty="0"/>
          </a:p>
        </p:txBody>
      </p:sp>
      <p:pic>
        <p:nvPicPr>
          <p:cNvPr id="6" name="Picture 5">
            <a:extLst>
              <a:ext uri="{FF2B5EF4-FFF2-40B4-BE49-F238E27FC236}">
                <a16:creationId xmlns:a16="http://schemas.microsoft.com/office/drawing/2014/main" id="{4A5ADD91-32EE-462A-AEBB-BEE5BFE55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3" y="3027201"/>
            <a:ext cx="675806" cy="675806"/>
          </a:xfrm>
          <a:prstGeom prst="rect">
            <a:avLst/>
          </a:prstGeom>
        </p:spPr>
      </p:pic>
      <p:pic>
        <p:nvPicPr>
          <p:cNvPr id="7" name="Picture 6">
            <a:extLst>
              <a:ext uri="{FF2B5EF4-FFF2-40B4-BE49-F238E27FC236}">
                <a16:creationId xmlns:a16="http://schemas.microsoft.com/office/drawing/2014/main" id="{1EF0A4E0-EF39-4ACE-9453-843B014D8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1" y="3830799"/>
            <a:ext cx="848241" cy="848241"/>
          </a:xfrm>
          <a:prstGeom prst="rect">
            <a:avLst/>
          </a:prstGeom>
        </p:spPr>
      </p:pic>
      <p:pic>
        <p:nvPicPr>
          <p:cNvPr id="8" name="Picture 7">
            <a:extLst>
              <a:ext uri="{FF2B5EF4-FFF2-40B4-BE49-F238E27FC236}">
                <a16:creationId xmlns:a16="http://schemas.microsoft.com/office/drawing/2014/main" id="{FC7D2CB6-0DDA-4392-ADA1-201B42AE9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 y="4806832"/>
            <a:ext cx="848242" cy="848242"/>
          </a:xfrm>
          <a:prstGeom prst="rect">
            <a:avLst/>
          </a:prstGeom>
        </p:spPr>
      </p:pic>
      <p:pic>
        <p:nvPicPr>
          <p:cNvPr id="3" name="Picture 2">
            <a:extLst>
              <a:ext uri="{FF2B5EF4-FFF2-40B4-BE49-F238E27FC236}">
                <a16:creationId xmlns:a16="http://schemas.microsoft.com/office/drawing/2014/main" id="{23816F23-F384-4830-9FEE-0234DD636214}"/>
              </a:ext>
            </a:extLst>
          </p:cNvPr>
          <p:cNvPicPr>
            <a:picLocks noChangeAspect="1"/>
          </p:cNvPicPr>
          <p:nvPr/>
        </p:nvPicPr>
        <p:blipFill>
          <a:blip r:embed="rId5"/>
          <a:stretch>
            <a:fillRect/>
          </a:stretch>
        </p:blipFill>
        <p:spPr>
          <a:xfrm>
            <a:off x="2192207" y="2450279"/>
            <a:ext cx="3460873" cy="2242934"/>
          </a:xfrm>
          <a:prstGeom prst="rect">
            <a:avLst/>
          </a:prstGeom>
        </p:spPr>
      </p:pic>
      <p:sp>
        <p:nvSpPr>
          <p:cNvPr id="9" name="TextBox 8">
            <a:extLst>
              <a:ext uri="{FF2B5EF4-FFF2-40B4-BE49-F238E27FC236}">
                <a16:creationId xmlns:a16="http://schemas.microsoft.com/office/drawing/2014/main" id="{6C3B6D78-A677-4C26-8C06-28358BC0C85D}"/>
              </a:ext>
            </a:extLst>
          </p:cNvPr>
          <p:cNvSpPr txBox="1"/>
          <p:nvPr/>
        </p:nvSpPr>
        <p:spPr>
          <a:xfrm>
            <a:off x="5963479" y="1080567"/>
            <a:ext cx="6096000" cy="5078313"/>
          </a:xfrm>
          <a:prstGeom prst="rect">
            <a:avLst/>
          </a:prstGeom>
          <a:noFill/>
        </p:spPr>
        <p:txBody>
          <a:bodyPr wrap="square">
            <a:spAutoFit/>
          </a:bodyPr>
          <a:lstStyle/>
          <a:p>
            <a:r>
              <a:rPr lang="en-US" b="1" dirty="0"/>
              <a:t>Purpose:</a:t>
            </a:r>
            <a:br>
              <a:rPr lang="en-US" dirty="0"/>
            </a:br>
            <a:r>
              <a:rPr lang="en-US" dirty="0"/>
              <a:t>This visual displays the </a:t>
            </a:r>
            <a:r>
              <a:rPr lang="en-US" b="1" dirty="0"/>
              <a:t>sum of order IDs</a:t>
            </a:r>
            <a:r>
              <a:rPr lang="en-US" dirty="0"/>
              <a:t> segmented by </a:t>
            </a:r>
            <a:r>
              <a:rPr lang="en-US" b="1" dirty="0"/>
              <a:t>month, customer segment, and </a:t>
            </a:r>
            <a:r>
              <a:rPr lang="en-US" b="1" dirty="0" err="1"/>
              <a:t>pincode</a:t>
            </a:r>
            <a:r>
              <a:rPr lang="en-US" dirty="0"/>
              <a:t>. It helps identify which customer segments are placing orders in specific </a:t>
            </a:r>
            <a:r>
              <a:rPr lang="en-US" dirty="0" err="1"/>
              <a:t>pincodes</a:t>
            </a:r>
            <a:r>
              <a:rPr lang="en-US" dirty="0"/>
              <a:t> over time.</a:t>
            </a:r>
          </a:p>
          <a:p>
            <a:r>
              <a:rPr lang="en-US" b="1" dirty="0"/>
              <a:t>Visual Description:</a:t>
            </a:r>
            <a:endParaRPr lang="en-US" dirty="0"/>
          </a:p>
          <a:p>
            <a:pPr>
              <a:buFont typeface="Arial" panose="020B0604020202020204" pitchFamily="34" charset="0"/>
              <a:buChar char="•"/>
            </a:pPr>
            <a:r>
              <a:rPr lang="en-US" dirty="0"/>
              <a:t>The chart is split by </a:t>
            </a:r>
            <a:r>
              <a:rPr lang="en-US" b="1" dirty="0" err="1"/>
              <a:t>pincode</a:t>
            </a:r>
            <a:r>
              <a:rPr lang="en-US" dirty="0"/>
              <a:t> (100051, 100457, 100521, 100658).</a:t>
            </a:r>
          </a:p>
          <a:p>
            <a:pPr>
              <a:buFont typeface="Arial" panose="020B0604020202020204" pitchFamily="34" charset="0"/>
              <a:buChar char="•"/>
            </a:pPr>
            <a:r>
              <a:rPr lang="en-US" dirty="0"/>
              <a:t>The </a:t>
            </a:r>
            <a:r>
              <a:rPr lang="en-US" b="1" dirty="0"/>
              <a:t>x-axis</a:t>
            </a:r>
            <a:r>
              <a:rPr lang="en-US" dirty="0"/>
              <a:t> shows months from </a:t>
            </a:r>
            <a:r>
              <a:rPr lang="en-US" b="1" dirty="0"/>
              <a:t>January to May</a:t>
            </a:r>
            <a:r>
              <a:rPr lang="en-US" dirty="0"/>
              <a:t>.</a:t>
            </a:r>
          </a:p>
          <a:p>
            <a:r>
              <a:rPr lang="en-US" b="1" dirty="0"/>
              <a:t>Insight:</a:t>
            </a:r>
            <a:endParaRPr lang="en-US" dirty="0"/>
          </a:p>
          <a:p>
            <a:pPr>
              <a:buFont typeface="Arial" panose="020B0604020202020204" pitchFamily="34" charset="0"/>
              <a:buChar char="•"/>
            </a:pPr>
            <a:r>
              <a:rPr lang="en-US" dirty="0"/>
              <a:t>Orders are concentrated in only a few customer segments for specific </a:t>
            </a:r>
            <a:r>
              <a:rPr lang="en-US" dirty="0" err="1"/>
              <a:t>pincodes</a:t>
            </a:r>
            <a:r>
              <a:rPr lang="en-US" dirty="0"/>
              <a:t>.</a:t>
            </a:r>
          </a:p>
          <a:p>
            <a:pPr>
              <a:buFont typeface="Arial" panose="020B0604020202020204" pitchFamily="34" charset="0"/>
              <a:buChar char="•"/>
            </a:pPr>
            <a:r>
              <a:rPr lang="en-US" dirty="0" err="1"/>
              <a:t>Pincode</a:t>
            </a:r>
            <a:r>
              <a:rPr lang="en-US" dirty="0"/>
              <a:t> </a:t>
            </a:r>
            <a:r>
              <a:rPr lang="en-US" b="1" dirty="0"/>
              <a:t>100457</a:t>
            </a:r>
            <a:r>
              <a:rPr lang="en-US" dirty="0"/>
              <a:t> shows </a:t>
            </a:r>
            <a:r>
              <a:rPr lang="en-US" b="1" dirty="0"/>
              <a:t>Premium</a:t>
            </a:r>
            <a:r>
              <a:rPr lang="en-US" dirty="0"/>
              <a:t> customer activity in March.</a:t>
            </a:r>
          </a:p>
          <a:p>
            <a:pPr>
              <a:buFont typeface="Arial" panose="020B0604020202020204" pitchFamily="34" charset="0"/>
              <a:buChar char="•"/>
            </a:pPr>
            <a:r>
              <a:rPr lang="en-US" dirty="0" err="1"/>
              <a:t>Pincode</a:t>
            </a:r>
            <a:r>
              <a:rPr lang="en-US" dirty="0"/>
              <a:t> </a:t>
            </a:r>
            <a:r>
              <a:rPr lang="en-US" b="1" dirty="0"/>
              <a:t>100658</a:t>
            </a:r>
            <a:r>
              <a:rPr lang="en-US" dirty="0"/>
              <a:t> shows </a:t>
            </a:r>
            <a:r>
              <a:rPr lang="en-US" b="1" dirty="0"/>
              <a:t>Inactive</a:t>
            </a:r>
            <a:r>
              <a:rPr lang="en-US" dirty="0"/>
              <a:t> customers placing orders in April.</a:t>
            </a:r>
          </a:p>
          <a:p>
            <a:pPr>
              <a:buFont typeface="Arial" panose="020B0604020202020204" pitchFamily="34" charset="0"/>
              <a:buChar char="•"/>
            </a:pPr>
            <a:r>
              <a:rPr lang="en-US" dirty="0" err="1"/>
              <a:t>Pincode</a:t>
            </a:r>
            <a:r>
              <a:rPr lang="en-US" dirty="0"/>
              <a:t> </a:t>
            </a:r>
            <a:r>
              <a:rPr lang="en-US" b="1" dirty="0"/>
              <a:t>100051</a:t>
            </a:r>
            <a:r>
              <a:rPr lang="en-US" dirty="0"/>
              <a:t> and </a:t>
            </a:r>
            <a:r>
              <a:rPr lang="en-US" b="1" dirty="0"/>
              <a:t>100521</a:t>
            </a:r>
            <a:r>
              <a:rPr lang="en-US" dirty="0"/>
              <a:t> have minimal visible customer activity, suggesting potential markets for engagement or targeted promotions.</a:t>
            </a:r>
          </a:p>
        </p:txBody>
      </p:sp>
      <p:sp>
        <p:nvSpPr>
          <p:cNvPr id="11" name="TextBox 10">
            <a:extLst>
              <a:ext uri="{FF2B5EF4-FFF2-40B4-BE49-F238E27FC236}">
                <a16:creationId xmlns:a16="http://schemas.microsoft.com/office/drawing/2014/main" id="{730C2F62-0971-4AA3-87C2-B3D22B1EF802}"/>
              </a:ext>
            </a:extLst>
          </p:cNvPr>
          <p:cNvSpPr txBox="1"/>
          <p:nvPr/>
        </p:nvSpPr>
        <p:spPr>
          <a:xfrm>
            <a:off x="2192207" y="881174"/>
            <a:ext cx="6096000" cy="392159"/>
          </a:xfrm>
          <a:prstGeom prst="rect">
            <a:avLst/>
          </a:prstGeom>
          <a:noFill/>
        </p:spPr>
        <p:txBody>
          <a:bodyPr wrap="square">
            <a:spAutoFit/>
          </a:bodyPr>
          <a:lstStyle/>
          <a:p>
            <a:pPr marL="0" lvl="0" indent="0" algn="l" rtl="0">
              <a:lnSpc>
                <a:spcPct val="115000"/>
              </a:lnSpc>
              <a:spcBef>
                <a:spcPts val="1200"/>
              </a:spcBef>
              <a:spcAft>
                <a:spcPts val="1200"/>
              </a:spcAft>
              <a:buClr>
                <a:schemeClr val="dk1"/>
              </a:buClr>
              <a:buSzPts val="1100"/>
              <a:buFont typeface="Arial"/>
              <a:buNone/>
            </a:pPr>
            <a:r>
              <a:rPr lang="en-US" sz="1800" b="1" dirty="0">
                <a:solidFill>
                  <a:schemeClr val="dk1"/>
                </a:solidFill>
              </a:rPr>
              <a:t>Sum of orders</a:t>
            </a:r>
          </a:p>
        </p:txBody>
      </p:sp>
    </p:spTree>
    <p:extLst>
      <p:ext uri="{BB962C8B-B14F-4D97-AF65-F5344CB8AC3E}">
        <p14:creationId xmlns:p14="http://schemas.microsoft.com/office/powerpoint/2010/main" val="804701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92;g36f21e578b4_1_605">
            <a:extLst>
              <a:ext uri="{FF2B5EF4-FFF2-40B4-BE49-F238E27FC236}">
                <a16:creationId xmlns:a16="http://schemas.microsoft.com/office/drawing/2014/main" id="{00E80D52-3C97-4409-A4F1-8F8007DF1123}"/>
              </a:ext>
            </a:extLst>
          </p:cNvPr>
          <p:cNvSpPr/>
          <p:nvPr/>
        </p:nvSpPr>
        <p:spPr>
          <a:xfrm>
            <a:off x="0" y="0"/>
            <a:ext cx="12192000" cy="2103755"/>
          </a:xfrm>
          <a:custGeom>
            <a:avLst/>
            <a:gdLst/>
            <a:ahLst/>
            <a:cxnLst/>
            <a:rect l="l" t="t" r="r" b="b"/>
            <a:pathLst>
              <a:path w="18288000" h="2103755" extrusionOk="0">
                <a:moveTo>
                  <a:pt x="18148854" y="1102750"/>
                </a:moveTo>
                <a:lnTo>
                  <a:pt x="18117926" y="1102750"/>
                </a:lnTo>
                <a:lnTo>
                  <a:pt x="18085067" y="1102397"/>
                </a:lnTo>
                <a:lnTo>
                  <a:pt x="18086469" y="1102397"/>
                </a:lnTo>
                <a:lnTo>
                  <a:pt x="18053317" y="1101697"/>
                </a:lnTo>
                <a:lnTo>
                  <a:pt x="18054280" y="1101697"/>
                </a:lnTo>
                <a:lnTo>
                  <a:pt x="18020275" y="1100645"/>
                </a:lnTo>
                <a:lnTo>
                  <a:pt x="18021149" y="1100645"/>
                </a:lnTo>
                <a:lnTo>
                  <a:pt x="17957361" y="1097784"/>
                </a:lnTo>
                <a:lnTo>
                  <a:pt x="17887873" y="1093525"/>
                </a:lnTo>
                <a:lnTo>
                  <a:pt x="17815665" y="1088017"/>
                </a:lnTo>
                <a:lnTo>
                  <a:pt x="17702399" y="1077480"/>
                </a:lnTo>
                <a:lnTo>
                  <a:pt x="17583385" y="1064309"/>
                </a:lnTo>
                <a:lnTo>
                  <a:pt x="17458847" y="1048611"/>
                </a:lnTo>
                <a:lnTo>
                  <a:pt x="17284587" y="1023930"/>
                </a:lnTo>
                <a:lnTo>
                  <a:pt x="17054311" y="987407"/>
                </a:lnTo>
                <a:lnTo>
                  <a:pt x="16710525" y="926569"/>
                </a:lnTo>
                <a:lnTo>
                  <a:pt x="16235988" y="833691"/>
                </a:lnTo>
                <a:lnTo>
                  <a:pt x="15497332" y="675857"/>
                </a:lnTo>
                <a:lnTo>
                  <a:pt x="12571570" y="0"/>
                </a:lnTo>
                <a:lnTo>
                  <a:pt x="18287999" y="0"/>
                </a:lnTo>
                <a:lnTo>
                  <a:pt x="18287999" y="1097470"/>
                </a:lnTo>
                <a:lnTo>
                  <a:pt x="18261711" y="1099237"/>
                </a:lnTo>
                <a:lnTo>
                  <a:pt x="18234644" y="1100645"/>
                </a:lnTo>
                <a:lnTo>
                  <a:pt x="18206806" y="1101697"/>
                </a:lnTo>
                <a:lnTo>
                  <a:pt x="18178207" y="1102397"/>
                </a:lnTo>
                <a:lnTo>
                  <a:pt x="18148854" y="1102750"/>
                </a:lnTo>
                <a:close/>
              </a:path>
              <a:path w="18288000" h="2103755" extrusionOk="0">
                <a:moveTo>
                  <a:pt x="0" y="2103596"/>
                </a:moveTo>
                <a:lnTo>
                  <a:pt x="0" y="0"/>
                </a:lnTo>
                <a:lnTo>
                  <a:pt x="6754272" y="0"/>
                </a:lnTo>
                <a:lnTo>
                  <a:pt x="6485191" y="178117"/>
                </a:lnTo>
                <a:lnTo>
                  <a:pt x="6360944" y="261082"/>
                </a:lnTo>
                <a:lnTo>
                  <a:pt x="6319554" y="288122"/>
                </a:lnTo>
                <a:lnTo>
                  <a:pt x="6278081" y="314777"/>
                </a:lnTo>
                <a:lnTo>
                  <a:pt x="6236468" y="341004"/>
                </a:lnTo>
                <a:lnTo>
                  <a:pt x="6194659" y="366756"/>
                </a:lnTo>
                <a:lnTo>
                  <a:pt x="6152596" y="391988"/>
                </a:lnTo>
                <a:lnTo>
                  <a:pt x="6110223" y="416655"/>
                </a:lnTo>
                <a:lnTo>
                  <a:pt x="6067482" y="440711"/>
                </a:lnTo>
                <a:lnTo>
                  <a:pt x="6024317" y="464112"/>
                </a:lnTo>
                <a:lnTo>
                  <a:pt x="5980670" y="486811"/>
                </a:lnTo>
                <a:lnTo>
                  <a:pt x="5972892" y="490675"/>
                </a:lnTo>
                <a:lnTo>
                  <a:pt x="2177238" y="490675"/>
                </a:lnTo>
                <a:lnTo>
                  <a:pt x="2132880" y="490945"/>
                </a:lnTo>
                <a:lnTo>
                  <a:pt x="2089695" y="491775"/>
                </a:lnTo>
                <a:lnTo>
                  <a:pt x="2045486" y="493230"/>
                </a:lnTo>
                <a:lnTo>
                  <a:pt x="2002473" y="495288"/>
                </a:lnTo>
                <a:lnTo>
                  <a:pt x="1959932" y="497985"/>
                </a:lnTo>
                <a:lnTo>
                  <a:pt x="1917873" y="501342"/>
                </a:lnTo>
                <a:lnTo>
                  <a:pt x="1876310" y="505381"/>
                </a:lnTo>
                <a:lnTo>
                  <a:pt x="1835253" y="510124"/>
                </a:lnTo>
                <a:lnTo>
                  <a:pt x="1794714" y="515591"/>
                </a:lnTo>
                <a:lnTo>
                  <a:pt x="1754705" y="521804"/>
                </a:lnTo>
                <a:lnTo>
                  <a:pt x="1715237" y="528785"/>
                </a:lnTo>
                <a:lnTo>
                  <a:pt x="1676323" y="536554"/>
                </a:lnTo>
                <a:lnTo>
                  <a:pt x="1637973" y="545134"/>
                </a:lnTo>
                <a:lnTo>
                  <a:pt x="1600199" y="554545"/>
                </a:lnTo>
                <a:lnTo>
                  <a:pt x="1555429" y="567432"/>
                </a:lnTo>
                <a:lnTo>
                  <a:pt x="1511303" y="582374"/>
                </a:lnTo>
                <a:lnTo>
                  <a:pt x="1467811" y="599292"/>
                </a:lnTo>
                <a:lnTo>
                  <a:pt x="1424942" y="618107"/>
                </a:lnTo>
                <a:lnTo>
                  <a:pt x="1382684" y="638738"/>
                </a:lnTo>
                <a:lnTo>
                  <a:pt x="1341026" y="661107"/>
                </a:lnTo>
                <a:lnTo>
                  <a:pt x="1299958" y="685134"/>
                </a:lnTo>
                <a:lnTo>
                  <a:pt x="1259468" y="710740"/>
                </a:lnTo>
                <a:lnTo>
                  <a:pt x="1219874" y="737621"/>
                </a:lnTo>
                <a:lnTo>
                  <a:pt x="1180176" y="766369"/>
                </a:lnTo>
                <a:lnTo>
                  <a:pt x="1141353" y="796233"/>
                </a:lnTo>
                <a:lnTo>
                  <a:pt x="1103064" y="827358"/>
                </a:lnTo>
                <a:lnTo>
                  <a:pt x="1065297" y="859664"/>
                </a:lnTo>
                <a:lnTo>
                  <a:pt x="1028041" y="893072"/>
                </a:lnTo>
                <a:lnTo>
                  <a:pt x="991286" y="927502"/>
                </a:lnTo>
                <a:lnTo>
                  <a:pt x="955020" y="962874"/>
                </a:lnTo>
                <a:lnTo>
                  <a:pt x="919231" y="999110"/>
                </a:lnTo>
                <a:lnTo>
                  <a:pt x="883910" y="1036130"/>
                </a:lnTo>
                <a:lnTo>
                  <a:pt x="849044" y="1073854"/>
                </a:lnTo>
                <a:lnTo>
                  <a:pt x="814622" y="1112203"/>
                </a:lnTo>
                <a:lnTo>
                  <a:pt x="780635" y="1151098"/>
                </a:lnTo>
                <a:lnTo>
                  <a:pt x="747069" y="1190458"/>
                </a:lnTo>
                <a:lnTo>
                  <a:pt x="713915" y="1230204"/>
                </a:lnTo>
                <a:lnTo>
                  <a:pt x="681160" y="1270258"/>
                </a:lnTo>
                <a:lnTo>
                  <a:pt x="648795" y="1310539"/>
                </a:lnTo>
                <a:lnTo>
                  <a:pt x="616808" y="1350968"/>
                </a:lnTo>
                <a:lnTo>
                  <a:pt x="585187" y="1391465"/>
                </a:lnTo>
                <a:lnTo>
                  <a:pt x="553922" y="1431952"/>
                </a:lnTo>
                <a:lnTo>
                  <a:pt x="492414" y="1512574"/>
                </a:lnTo>
                <a:lnTo>
                  <a:pt x="344088" y="1708375"/>
                </a:lnTo>
                <a:lnTo>
                  <a:pt x="315267" y="1745912"/>
                </a:lnTo>
                <a:lnTo>
                  <a:pt x="286702" y="1782724"/>
                </a:lnTo>
                <a:lnTo>
                  <a:pt x="258381" y="1818730"/>
                </a:lnTo>
                <a:lnTo>
                  <a:pt x="230293" y="1853850"/>
                </a:lnTo>
                <a:lnTo>
                  <a:pt x="202428" y="1888006"/>
                </a:lnTo>
                <a:lnTo>
                  <a:pt x="174773" y="1921118"/>
                </a:lnTo>
                <a:lnTo>
                  <a:pt x="147318" y="1953106"/>
                </a:lnTo>
                <a:lnTo>
                  <a:pt x="120052" y="1983891"/>
                </a:lnTo>
                <a:lnTo>
                  <a:pt x="92963" y="2013394"/>
                </a:lnTo>
                <a:lnTo>
                  <a:pt x="0" y="2103596"/>
                </a:lnTo>
                <a:close/>
              </a:path>
              <a:path w="18288000" h="2103755" extrusionOk="0">
                <a:moveTo>
                  <a:pt x="4810795" y="737621"/>
                </a:moveTo>
                <a:lnTo>
                  <a:pt x="4745747" y="737621"/>
                </a:lnTo>
                <a:lnTo>
                  <a:pt x="4694558" y="736961"/>
                </a:lnTo>
                <a:lnTo>
                  <a:pt x="4643211" y="735785"/>
                </a:lnTo>
                <a:lnTo>
                  <a:pt x="4540094" y="731967"/>
                </a:lnTo>
                <a:lnTo>
                  <a:pt x="4436488" y="726338"/>
                </a:lnTo>
                <a:lnTo>
                  <a:pt x="4332487" y="719070"/>
                </a:lnTo>
                <a:lnTo>
                  <a:pt x="4228183" y="710333"/>
                </a:lnTo>
                <a:lnTo>
                  <a:pt x="4071364" y="694849"/>
                </a:lnTo>
                <a:lnTo>
                  <a:pt x="3862082" y="670663"/>
                </a:lnTo>
                <a:lnTo>
                  <a:pt x="2936848" y="547065"/>
                </a:lnTo>
                <a:lnTo>
                  <a:pt x="2739353" y="524482"/>
                </a:lnTo>
                <a:lnTo>
                  <a:pt x="2594187" y="510582"/>
                </a:lnTo>
                <a:lnTo>
                  <a:pt x="2498992" y="503084"/>
                </a:lnTo>
                <a:lnTo>
                  <a:pt x="2405170" y="497200"/>
                </a:lnTo>
                <a:lnTo>
                  <a:pt x="2312815" y="493101"/>
                </a:lnTo>
                <a:lnTo>
                  <a:pt x="2267218" y="491775"/>
                </a:lnTo>
                <a:lnTo>
                  <a:pt x="2221227" y="490945"/>
                </a:lnTo>
                <a:lnTo>
                  <a:pt x="2177238" y="490675"/>
                </a:lnTo>
                <a:lnTo>
                  <a:pt x="5972892" y="490675"/>
                </a:lnTo>
                <a:lnTo>
                  <a:pt x="5936485" y="508763"/>
                </a:lnTo>
                <a:lnTo>
                  <a:pt x="5891705" y="529923"/>
                </a:lnTo>
                <a:lnTo>
                  <a:pt x="5846272" y="550246"/>
                </a:lnTo>
                <a:lnTo>
                  <a:pt x="5800130" y="569685"/>
                </a:lnTo>
                <a:lnTo>
                  <a:pt x="5753221" y="588197"/>
                </a:lnTo>
                <a:lnTo>
                  <a:pt x="5705489" y="605734"/>
                </a:lnTo>
                <a:lnTo>
                  <a:pt x="5656877" y="622253"/>
                </a:lnTo>
                <a:lnTo>
                  <a:pt x="5607327" y="637707"/>
                </a:lnTo>
                <a:lnTo>
                  <a:pt x="5556783" y="652051"/>
                </a:lnTo>
                <a:lnTo>
                  <a:pt x="5505188" y="665239"/>
                </a:lnTo>
                <a:lnTo>
                  <a:pt x="5452484" y="677227"/>
                </a:lnTo>
                <a:lnTo>
                  <a:pt x="5398615" y="687969"/>
                </a:lnTo>
                <a:lnTo>
                  <a:pt x="5343524" y="697420"/>
                </a:lnTo>
                <a:lnTo>
                  <a:pt x="5295128" y="704634"/>
                </a:lnTo>
                <a:lnTo>
                  <a:pt x="5246436" y="711073"/>
                </a:lnTo>
                <a:lnTo>
                  <a:pt x="5197458" y="716761"/>
                </a:lnTo>
                <a:lnTo>
                  <a:pt x="5148207" y="721717"/>
                </a:lnTo>
                <a:lnTo>
                  <a:pt x="5098694" y="725964"/>
                </a:lnTo>
                <a:lnTo>
                  <a:pt x="5048930" y="729522"/>
                </a:lnTo>
                <a:lnTo>
                  <a:pt x="4998928" y="732414"/>
                </a:lnTo>
                <a:lnTo>
                  <a:pt x="4948699" y="734661"/>
                </a:lnTo>
                <a:lnTo>
                  <a:pt x="4898255" y="736283"/>
                </a:lnTo>
                <a:lnTo>
                  <a:pt x="4847607" y="737303"/>
                </a:lnTo>
                <a:lnTo>
                  <a:pt x="4810795" y="737621"/>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dirty="0"/>
          </a:p>
        </p:txBody>
      </p:sp>
      <p:sp>
        <p:nvSpPr>
          <p:cNvPr id="5" name="Google Shape;493;g36f21e578b4_1_605">
            <a:extLst>
              <a:ext uri="{FF2B5EF4-FFF2-40B4-BE49-F238E27FC236}">
                <a16:creationId xmlns:a16="http://schemas.microsoft.com/office/drawing/2014/main" id="{087CD47E-E973-4E88-A29B-199BBB9F6772}"/>
              </a:ext>
            </a:extLst>
          </p:cNvPr>
          <p:cNvSpPr/>
          <p:nvPr/>
        </p:nvSpPr>
        <p:spPr>
          <a:xfrm>
            <a:off x="0" y="4380866"/>
            <a:ext cx="12192000" cy="2477134"/>
          </a:xfrm>
          <a:custGeom>
            <a:avLst/>
            <a:gdLst/>
            <a:ahLst/>
            <a:cxnLst/>
            <a:rect l="l" t="t" r="r" b="b"/>
            <a:pathLst>
              <a:path w="18288000" h="2477134" extrusionOk="0">
                <a:moveTo>
                  <a:pt x="5615273" y="2477071"/>
                </a:moveTo>
                <a:lnTo>
                  <a:pt x="0" y="2477071"/>
                </a:lnTo>
                <a:lnTo>
                  <a:pt x="0" y="1469231"/>
                </a:lnTo>
                <a:lnTo>
                  <a:pt x="54292" y="1453800"/>
                </a:lnTo>
                <a:lnTo>
                  <a:pt x="112519" y="1438654"/>
                </a:lnTo>
                <a:lnTo>
                  <a:pt x="227064" y="1410109"/>
                </a:lnTo>
                <a:lnTo>
                  <a:pt x="338609" y="1383991"/>
                </a:lnTo>
                <a:lnTo>
                  <a:pt x="446611" y="1360413"/>
                </a:lnTo>
                <a:lnTo>
                  <a:pt x="550523" y="1339490"/>
                </a:lnTo>
                <a:lnTo>
                  <a:pt x="649803" y="1321336"/>
                </a:lnTo>
                <a:lnTo>
                  <a:pt x="697535" y="1313333"/>
                </a:lnTo>
                <a:lnTo>
                  <a:pt x="743905" y="1306066"/>
                </a:lnTo>
                <a:lnTo>
                  <a:pt x="788844" y="1299548"/>
                </a:lnTo>
                <a:lnTo>
                  <a:pt x="832285" y="1293795"/>
                </a:lnTo>
                <a:lnTo>
                  <a:pt x="874160" y="1288819"/>
                </a:lnTo>
                <a:lnTo>
                  <a:pt x="914399" y="1284636"/>
                </a:lnTo>
                <a:lnTo>
                  <a:pt x="959567" y="1281042"/>
                </a:lnTo>
                <a:lnTo>
                  <a:pt x="1005786" y="1278810"/>
                </a:lnTo>
                <a:lnTo>
                  <a:pt x="1053034" y="1277908"/>
                </a:lnTo>
                <a:lnTo>
                  <a:pt x="1101288" y="1278305"/>
                </a:lnTo>
                <a:lnTo>
                  <a:pt x="1145998" y="1279816"/>
                </a:lnTo>
                <a:lnTo>
                  <a:pt x="1187934" y="1282116"/>
                </a:lnTo>
                <a:lnTo>
                  <a:pt x="1264315" y="1288222"/>
                </a:lnTo>
                <a:lnTo>
                  <a:pt x="1303268" y="1292247"/>
                </a:lnTo>
                <a:lnTo>
                  <a:pt x="1342715" y="1296900"/>
                </a:lnTo>
                <a:lnTo>
                  <a:pt x="1382649" y="1302168"/>
                </a:lnTo>
                <a:lnTo>
                  <a:pt x="1423058" y="1308036"/>
                </a:lnTo>
                <a:lnTo>
                  <a:pt x="1463933" y="1314490"/>
                </a:lnTo>
                <a:lnTo>
                  <a:pt x="1505265" y="1321515"/>
                </a:lnTo>
                <a:lnTo>
                  <a:pt x="1547044" y="1329096"/>
                </a:lnTo>
                <a:lnTo>
                  <a:pt x="1589260" y="1337221"/>
                </a:lnTo>
                <a:lnTo>
                  <a:pt x="1674966" y="1355039"/>
                </a:lnTo>
                <a:lnTo>
                  <a:pt x="1762305" y="1374855"/>
                </a:lnTo>
                <a:lnTo>
                  <a:pt x="1851201" y="1396554"/>
                </a:lnTo>
                <a:lnTo>
                  <a:pt x="1941576" y="1420019"/>
                </a:lnTo>
                <a:lnTo>
                  <a:pt x="2079745" y="1458279"/>
                </a:lnTo>
                <a:lnTo>
                  <a:pt x="2220808" y="1499868"/>
                </a:lnTo>
                <a:lnTo>
                  <a:pt x="2412946" y="1559828"/>
                </a:lnTo>
                <a:lnTo>
                  <a:pt x="2758605" y="1674567"/>
                </a:lnTo>
                <a:lnTo>
                  <a:pt x="3837273" y="2048593"/>
                </a:lnTo>
                <a:lnTo>
                  <a:pt x="4148104" y="2150466"/>
                </a:lnTo>
                <a:lnTo>
                  <a:pt x="4353985" y="2214175"/>
                </a:lnTo>
                <a:lnTo>
                  <a:pt x="4507255" y="2259095"/>
                </a:lnTo>
                <a:lnTo>
                  <a:pt x="4659256" y="2301129"/>
                </a:lnTo>
                <a:lnTo>
                  <a:pt x="4759758" y="2327358"/>
                </a:lnTo>
                <a:lnTo>
                  <a:pt x="4859503" y="2352017"/>
                </a:lnTo>
                <a:lnTo>
                  <a:pt x="4958416" y="2374990"/>
                </a:lnTo>
                <a:lnTo>
                  <a:pt x="5056418" y="2396164"/>
                </a:lnTo>
                <a:lnTo>
                  <a:pt x="5153432" y="2415423"/>
                </a:lnTo>
                <a:lnTo>
                  <a:pt x="5249383" y="2432651"/>
                </a:lnTo>
                <a:lnTo>
                  <a:pt x="5296934" y="2440468"/>
                </a:lnTo>
                <a:lnTo>
                  <a:pt x="5344191" y="2447734"/>
                </a:lnTo>
                <a:lnTo>
                  <a:pt x="5615273" y="2477071"/>
                </a:lnTo>
                <a:close/>
              </a:path>
              <a:path w="18288000" h="2477134" extrusionOk="0">
                <a:moveTo>
                  <a:pt x="1150527" y="1279969"/>
                </a:moveTo>
                <a:lnTo>
                  <a:pt x="1148788" y="1279969"/>
                </a:lnTo>
                <a:lnTo>
                  <a:pt x="1145998" y="1279816"/>
                </a:lnTo>
                <a:lnTo>
                  <a:pt x="1150527" y="1279969"/>
                </a:lnTo>
                <a:close/>
              </a:path>
              <a:path w="18288000" h="2477134" extrusionOk="0">
                <a:moveTo>
                  <a:pt x="18287999" y="1536700"/>
                </a:moveTo>
                <a:lnTo>
                  <a:pt x="15931493" y="1536700"/>
                </a:lnTo>
                <a:lnTo>
                  <a:pt x="15970812" y="1524000"/>
                </a:lnTo>
                <a:lnTo>
                  <a:pt x="16122659" y="1524000"/>
                </a:lnTo>
                <a:lnTo>
                  <a:pt x="16159220" y="1511300"/>
                </a:lnTo>
                <a:lnTo>
                  <a:pt x="16230599" y="1511300"/>
                </a:lnTo>
                <a:lnTo>
                  <a:pt x="16342251" y="1485900"/>
                </a:lnTo>
                <a:lnTo>
                  <a:pt x="16605696" y="1422400"/>
                </a:lnTo>
                <a:lnTo>
                  <a:pt x="16655800" y="1397000"/>
                </a:lnTo>
                <a:lnTo>
                  <a:pt x="16705074" y="1384300"/>
                </a:lnTo>
                <a:lnTo>
                  <a:pt x="16753530" y="1358900"/>
                </a:lnTo>
                <a:lnTo>
                  <a:pt x="16801181" y="1346200"/>
                </a:lnTo>
                <a:lnTo>
                  <a:pt x="16848040" y="1320800"/>
                </a:lnTo>
                <a:lnTo>
                  <a:pt x="16939436" y="1270000"/>
                </a:lnTo>
                <a:lnTo>
                  <a:pt x="17027823" y="1219200"/>
                </a:lnTo>
                <a:lnTo>
                  <a:pt x="17113305" y="1168400"/>
                </a:lnTo>
                <a:lnTo>
                  <a:pt x="17154990" y="1143000"/>
                </a:lnTo>
                <a:lnTo>
                  <a:pt x="17195987" y="1104900"/>
                </a:lnTo>
                <a:lnTo>
                  <a:pt x="17236311" y="1079500"/>
                </a:lnTo>
                <a:lnTo>
                  <a:pt x="17275974" y="1054100"/>
                </a:lnTo>
                <a:lnTo>
                  <a:pt x="17314989" y="1016000"/>
                </a:lnTo>
                <a:lnTo>
                  <a:pt x="17353370" y="990600"/>
                </a:lnTo>
                <a:lnTo>
                  <a:pt x="17391130" y="952500"/>
                </a:lnTo>
                <a:lnTo>
                  <a:pt x="17428281" y="927100"/>
                </a:lnTo>
                <a:lnTo>
                  <a:pt x="17464836" y="889000"/>
                </a:lnTo>
                <a:lnTo>
                  <a:pt x="17500810" y="850900"/>
                </a:lnTo>
                <a:lnTo>
                  <a:pt x="17536214" y="825500"/>
                </a:lnTo>
                <a:lnTo>
                  <a:pt x="17571063" y="787400"/>
                </a:lnTo>
                <a:lnTo>
                  <a:pt x="17605368" y="749300"/>
                </a:lnTo>
                <a:lnTo>
                  <a:pt x="17639144" y="723900"/>
                </a:lnTo>
                <a:lnTo>
                  <a:pt x="17672403" y="685800"/>
                </a:lnTo>
                <a:lnTo>
                  <a:pt x="17705159" y="647700"/>
                </a:lnTo>
                <a:lnTo>
                  <a:pt x="17737423" y="622300"/>
                </a:lnTo>
                <a:lnTo>
                  <a:pt x="17769211" y="584200"/>
                </a:lnTo>
                <a:lnTo>
                  <a:pt x="17800534" y="546100"/>
                </a:lnTo>
                <a:lnTo>
                  <a:pt x="17831406" y="520700"/>
                </a:lnTo>
                <a:lnTo>
                  <a:pt x="17861839" y="482600"/>
                </a:lnTo>
                <a:lnTo>
                  <a:pt x="17891848" y="444500"/>
                </a:lnTo>
                <a:lnTo>
                  <a:pt x="17921444" y="406400"/>
                </a:lnTo>
                <a:lnTo>
                  <a:pt x="17950642" y="381000"/>
                </a:lnTo>
                <a:lnTo>
                  <a:pt x="17979454" y="342900"/>
                </a:lnTo>
                <a:lnTo>
                  <a:pt x="18007893" y="317500"/>
                </a:lnTo>
                <a:lnTo>
                  <a:pt x="18063705" y="241300"/>
                </a:lnTo>
                <a:lnTo>
                  <a:pt x="18091104" y="215900"/>
                </a:lnTo>
                <a:lnTo>
                  <a:pt x="18118184" y="177800"/>
                </a:lnTo>
                <a:lnTo>
                  <a:pt x="18144955" y="152400"/>
                </a:lnTo>
                <a:lnTo>
                  <a:pt x="18171433" y="127000"/>
                </a:lnTo>
                <a:lnTo>
                  <a:pt x="18197630" y="88900"/>
                </a:lnTo>
                <a:lnTo>
                  <a:pt x="18223558" y="63500"/>
                </a:lnTo>
                <a:lnTo>
                  <a:pt x="18274664" y="12700"/>
                </a:lnTo>
                <a:lnTo>
                  <a:pt x="18287999" y="0"/>
                </a:lnTo>
                <a:lnTo>
                  <a:pt x="18287999" y="1536700"/>
                </a:lnTo>
                <a:close/>
              </a:path>
              <a:path w="18288000" h="2477134" extrusionOk="0">
                <a:moveTo>
                  <a:pt x="10747296" y="876300"/>
                </a:moveTo>
                <a:lnTo>
                  <a:pt x="10026108" y="876300"/>
                </a:lnTo>
                <a:lnTo>
                  <a:pt x="10067856" y="863600"/>
                </a:lnTo>
                <a:lnTo>
                  <a:pt x="10699200" y="863600"/>
                </a:lnTo>
                <a:lnTo>
                  <a:pt x="10747296" y="876300"/>
                </a:lnTo>
                <a:close/>
              </a:path>
              <a:path w="18288000" h="2477134" extrusionOk="0">
                <a:moveTo>
                  <a:pt x="10943128" y="889000"/>
                </a:moveTo>
                <a:lnTo>
                  <a:pt x="9888997" y="889000"/>
                </a:lnTo>
                <a:lnTo>
                  <a:pt x="9944099" y="876300"/>
                </a:lnTo>
                <a:lnTo>
                  <a:pt x="10893670" y="876300"/>
                </a:lnTo>
                <a:lnTo>
                  <a:pt x="10943128" y="889000"/>
                </a:lnTo>
                <a:close/>
              </a:path>
              <a:path w="18288000" h="2477134" extrusionOk="0">
                <a:moveTo>
                  <a:pt x="11093379" y="901700"/>
                </a:moveTo>
                <a:lnTo>
                  <a:pt x="9780693" y="901700"/>
                </a:lnTo>
                <a:lnTo>
                  <a:pt x="9834532" y="889000"/>
                </a:lnTo>
                <a:lnTo>
                  <a:pt x="11042991" y="889000"/>
                </a:lnTo>
                <a:lnTo>
                  <a:pt x="11093379" y="901700"/>
                </a:lnTo>
                <a:close/>
              </a:path>
              <a:path w="18288000" h="2477134" extrusionOk="0">
                <a:moveTo>
                  <a:pt x="11453800" y="939800"/>
                </a:moveTo>
                <a:lnTo>
                  <a:pt x="9571341" y="939800"/>
                </a:lnTo>
                <a:lnTo>
                  <a:pt x="9727466" y="901700"/>
                </a:lnTo>
                <a:lnTo>
                  <a:pt x="11144060" y="901700"/>
                </a:lnTo>
                <a:lnTo>
                  <a:pt x="11195024" y="914400"/>
                </a:lnTo>
                <a:lnTo>
                  <a:pt x="11297770" y="914400"/>
                </a:lnTo>
                <a:lnTo>
                  <a:pt x="11349534" y="927100"/>
                </a:lnTo>
                <a:lnTo>
                  <a:pt x="11401547" y="927100"/>
                </a:lnTo>
                <a:lnTo>
                  <a:pt x="11453800" y="939800"/>
                </a:lnTo>
                <a:close/>
              </a:path>
              <a:path w="18288000" h="2477134" extrusionOk="0">
                <a:moveTo>
                  <a:pt x="18287999" y="2476500"/>
                </a:moveTo>
                <a:lnTo>
                  <a:pt x="6021704" y="2476500"/>
                </a:lnTo>
                <a:lnTo>
                  <a:pt x="6217729" y="2451100"/>
                </a:lnTo>
                <a:lnTo>
                  <a:pt x="6263449" y="2438400"/>
                </a:lnTo>
                <a:lnTo>
                  <a:pt x="6308748" y="2438400"/>
                </a:lnTo>
                <a:lnTo>
                  <a:pt x="6442254" y="2400300"/>
                </a:lnTo>
                <a:lnTo>
                  <a:pt x="6486000" y="2400300"/>
                </a:lnTo>
                <a:lnTo>
                  <a:pt x="6657532" y="2349500"/>
                </a:lnTo>
                <a:lnTo>
                  <a:pt x="6699614" y="2324100"/>
                </a:lnTo>
                <a:lnTo>
                  <a:pt x="6824140" y="2286000"/>
                </a:lnTo>
                <a:lnTo>
                  <a:pt x="6865117" y="2260600"/>
                </a:lnTo>
                <a:lnTo>
                  <a:pt x="6946345" y="2235200"/>
                </a:lnTo>
                <a:lnTo>
                  <a:pt x="6986622" y="2209800"/>
                </a:lnTo>
                <a:lnTo>
                  <a:pt x="7026691" y="2197100"/>
                </a:lnTo>
                <a:lnTo>
                  <a:pt x="7066564" y="2171700"/>
                </a:lnTo>
                <a:lnTo>
                  <a:pt x="7106254" y="2159000"/>
                </a:lnTo>
                <a:lnTo>
                  <a:pt x="7185134" y="2108200"/>
                </a:lnTo>
                <a:lnTo>
                  <a:pt x="7224349" y="2095500"/>
                </a:lnTo>
                <a:lnTo>
                  <a:pt x="7263430" y="2070100"/>
                </a:lnTo>
                <a:lnTo>
                  <a:pt x="7302390" y="2057400"/>
                </a:lnTo>
                <a:lnTo>
                  <a:pt x="7418669" y="1981200"/>
                </a:lnTo>
                <a:lnTo>
                  <a:pt x="7457269" y="1968500"/>
                </a:lnTo>
                <a:lnTo>
                  <a:pt x="7649637" y="1841500"/>
                </a:lnTo>
                <a:lnTo>
                  <a:pt x="7688071" y="1828800"/>
                </a:lnTo>
                <a:lnTo>
                  <a:pt x="7958246" y="1651000"/>
                </a:lnTo>
                <a:lnTo>
                  <a:pt x="7997155" y="1638300"/>
                </a:lnTo>
                <a:lnTo>
                  <a:pt x="8273440" y="1460500"/>
                </a:lnTo>
                <a:lnTo>
                  <a:pt x="8313620" y="1447800"/>
                </a:lnTo>
                <a:lnTo>
                  <a:pt x="8476610" y="1346200"/>
                </a:lnTo>
                <a:lnTo>
                  <a:pt x="8517989" y="1333500"/>
                </a:lnTo>
                <a:lnTo>
                  <a:pt x="8601589" y="1282700"/>
                </a:lnTo>
                <a:lnTo>
                  <a:pt x="8643835" y="1270000"/>
                </a:lnTo>
                <a:lnTo>
                  <a:pt x="8729285" y="1219200"/>
                </a:lnTo>
                <a:lnTo>
                  <a:pt x="8772512" y="1206500"/>
                </a:lnTo>
                <a:lnTo>
                  <a:pt x="8816091" y="1181100"/>
                </a:lnTo>
                <a:lnTo>
                  <a:pt x="8860034" y="1168400"/>
                </a:lnTo>
                <a:lnTo>
                  <a:pt x="8904354" y="1143000"/>
                </a:lnTo>
                <a:lnTo>
                  <a:pt x="8949063" y="1130300"/>
                </a:lnTo>
                <a:lnTo>
                  <a:pt x="8994173" y="1104900"/>
                </a:lnTo>
                <a:lnTo>
                  <a:pt x="9085648" y="1079500"/>
                </a:lnTo>
                <a:lnTo>
                  <a:pt x="9132037" y="1054100"/>
                </a:lnTo>
                <a:lnTo>
                  <a:pt x="9273963" y="1016000"/>
                </a:lnTo>
                <a:lnTo>
                  <a:pt x="9322232" y="990600"/>
                </a:lnTo>
                <a:lnTo>
                  <a:pt x="9520443" y="939800"/>
                </a:lnTo>
                <a:lnTo>
                  <a:pt x="11506285" y="939800"/>
                </a:lnTo>
                <a:lnTo>
                  <a:pt x="11558993" y="952500"/>
                </a:lnTo>
                <a:lnTo>
                  <a:pt x="11611916" y="952500"/>
                </a:lnTo>
                <a:lnTo>
                  <a:pt x="11718368" y="977900"/>
                </a:lnTo>
                <a:lnTo>
                  <a:pt x="11771881" y="977900"/>
                </a:lnTo>
                <a:lnTo>
                  <a:pt x="11825573" y="990600"/>
                </a:lnTo>
                <a:lnTo>
                  <a:pt x="11879437" y="990600"/>
                </a:lnTo>
                <a:lnTo>
                  <a:pt x="11987640" y="1016000"/>
                </a:lnTo>
                <a:lnTo>
                  <a:pt x="12041963" y="1016000"/>
                </a:lnTo>
                <a:lnTo>
                  <a:pt x="12151009" y="1041400"/>
                </a:lnTo>
                <a:lnTo>
                  <a:pt x="12205714" y="1041400"/>
                </a:lnTo>
                <a:lnTo>
                  <a:pt x="12315444" y="1066800"/>
                </a:lnTo>
                <a:lnTo>
                  <a:pt x="12370452" y="1066800"/>
                </a:lnTo>
                <a:lnTo>
                  <a:pt x="12480711" y="1092200"/>
                </a:lnTo>
                <a:lnTo>
                  <a:pt x="12535944" y="1092200"/>
                </a:lnTo>
                <a:lnTo>
                  <a:pt x="12701954" y="1130300"/>
                </a:lnTo>
                <a:lnTo>
                  <a:pt x="12757365" y="1130300"/>
                </a:lnTo>
                <a:lnTo>
                  <a:pt x="12868247" y="1155700"/>
                </a:lnTo>
                <a:lnTo>
                  <a:pt x="12979151" y="1168400"/>
                </a:lnTo>
                <a:lnTo>
                  <a:pt x="13366476" y="1244600"/>
                </a:lnTo>
                <a:lnTo>
                  <a:pt x="13476614" y="1257300"/>
                </a:lnTo>
                <a:lnTo>
                  <a:pt x="13586391" y="1282700"/>
                </a:lnTo>
                <a:lnTo>
                  <a:pt x="13641122" y="1282700"/>
                </a:lnTo>
                <a:lnTo>
                  <a:pt x="13804581" y="1320800"/>
                </a:lnTo>
                <a:lnTo>
                  <a:pt x="13858793" y="1320800"/>
                </a:lnTo>
                <a:lnTo>
                  <a:pt x="13966756" y="1346200"/>
                </a:lnTo>
                <a:lnTo>
                  <a:pt x="14020489" y="1346200"/>
                </a:lnTo>
                <a:lnTo>
                  <a:pt x="14127413" y="1371600"/>
                </a:lnTo>
                <a:lnTo>
                  <a:pt x="14180587" y="1371600"/>
                </a:lnTo>
                <a:lnTo>
                  <a:pt x="14286316" y="1397000"/>
                </a:lnTo>
                <a:lnTo>
                  <a:pt x="14338853" y="1397000"/>
                </a:lnTo>
                <a:lnTo>
                  <a:pt x="14391161" y="1409700"/>
                </a:lnTo>
                <a:lnTo>
                  <a:pt x="14443230" y="1409700"/>
                </a:lnTo>
                <a:lnTo>
                  <a:pt x="14546618" y="1435100"/>
                </a:lnTo>
                <a:lnTo>
                  <a:pt x="14597920" y="1435100"/>
                </a:lnTo>
                <a:lnTo>
                  <a:pt x="14648949" y="1447800"/>
                </a:lnTo>
                <a:lnTo>
                  <a:pt x="14699696" y="1447800"/>
                </a:lnTo>
                <a:lnTo>
                  <a:pt x="14750152" y="1460500"/>
                </a:lnTo>
                <a:lnTo>
                  <a:pt x="14800309" y="1460500"/>
                </a:lnTo>
                <a:lnTo>
                  <a:pt x="14850158" y="1473200"/>
                </a:lnTo>
                <a:lnTo>
                  <a:pt x="14899690" y="1473200"/>
                </a:lnTo>
                <a:lnTo>
                  <a:pt x="14948897" y="1485900"/>
                </a:lnTo>
                <a:lnTo>
                  <a:pt x="15046299" y="1485900"/>
                </a:lnTo>
                <a:lnTo>
                  <a:pt x="15094477" y="1498600"/>
                </a:lnTo>
                <a:lnTo>
                  <a:pt x="15189744" y="1498600"/>
                </a:lnTo>
                <a:lnTo>
                  <a:pt x="15236815" y="1511300"/>
                </a:lnTo>
                <a:lnTo>
                  <a:pt x="15329790" y="1511300"/>
                </a:lnTo>
                <a:lnTo>
                  <a:pt x="15375677" y="1524000"/>
                </a:lnTo>
                <a:lnTo>
                  <a:pt x="15555009" y="1524000"/>
                </a:lnTo>
                <a:lnTo>
                  <a:pt x="15598746" y="1536700"/>
                </a:lnTo>
                <a:lnTo>
                  <a:pt x="18287999" y="1536700"/>
                </a:lnTo>
                <a:lnTo>
                  <a:pt x="18287999" y="2476500"/>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dirty="0"/>
          </a:p>
        </p:txBody>
      </p:sp>
      <p:pic>
        <p:nvPicPr>
          <p:cNvPr id="6" name="Picture 5">
            <a:extLst>
              <a:ext uri="{FF2B5EF4-FFF2-40B4-BE49-F238E27FC236}">
                <a16:creationId xmlns:a16="http://schemas.microsoft.com/office/drawing/2014/main" id="{5DC73B9F-63A4-496A-AA01-B0B3BAA93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3" y="1687492"/>
            <a:ext cx="5386747" cy="5386747"/>
          </a:xfrm>
          <a:prstGeom prst="rect">
            <a:avLst/>
          </a:prstGeom>
        </p:spPr>
      </p:pic>
      <p:sp>
        <p:nvSpPr>
          <p:cNvPr id="10" name="TextBox 9">
            <a:extLst>
              <a:ext uri="{FF2B5EF4-FFF2-40B4-BE49-F238E27FC236}">
                <a16:creationId xmlns:a16="http://schemas.microsoft.com/office/drawing/2014/main" id="{9DE66382-13D6-49AB-B30C-07096BA89AAB}"/>
              </a:ext>
            </a:extLst>
          </p:cNvPr>
          <p:cNvSpPr txBox="1"/>
          <p:nvPr/>
        </p:nvSpPr>
        <p:spPr>
          <a:xfrm>
            <a:off x="2640495" y="2103755"/>
            <a:ext cx="6288156" cy="1569660"/>
          </a:xfrm>
          <a:prstGeom prst="rect">
            <a:avLst/>
          </a:prstGeom>
          <a:noFill/>
        </p:spPr>
        <p:txBody>
          <a:bodyPr wrap="square">
            <a:spAutoFit/>
          </a:bodyPr>
          <a:lstStyle/>
          <a:p>
            <a:r>
              <a:rPr lang="en-US" sz="9600" dirty="0">
                <a:solidFill>
                  <a:srgbClr val="252525"/>
                </a:solidFill>
              </a:rPr>
              <a:t>Thank </a:t>
            </a:r>
            <a:r>
              <a:rPr lang="en-US" sz="9600" dirty="0">
                <a:solidFill>
                  <a:srgbClr val="0C821F"/>
                </a:solidFill>
              </a:rPr>
              <a:t>You!</a:t>
            </a:r>
            <a:endParaRPr lang="en-IN" dirty="0"/>
          </a:p>
        </p:txBody>
      </p:sp>
    </p:spTree>
    <p:extLst>
      <p:ext uri="{BB962C8B-B14F-4D97-AF65-F5344CB8AC3E}">
        <p14:creationId xmlns:p14="http://schemas.microsoft.com/office/powerpoint/2010/main" val="3351117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492;g36f21e578b4_1_605">
            <a:extLst>
              <a:ext uri="{FF2B5EF4-FFF2-40B4-BE49-F238E27FC236}">
                <a16:creationId xmlns:a16="http://schemas.microsoft.com/office/drawing/2014/main" id="{FF761D8B-F59F-4ADE-B967-3AD2658A4706}"/>
              </a:ext>
            </a:extLst>
          </p:cNvPr>
          <p:cNvSpPr/>
          <p:nvPr/>
        </p:nvSpPr>
        <p:spPr>
          <a:xfrm>
            <a:off x="0" y="0"/>
            <a:ext cx="12192000" cy="2103755"/>
          </a:xfrm>
          <a:custGeom>
            <a:avLst/>
            <a:gdLst/>
            <a:ahLst/>
            <a:cxnLst/>
            <a:rect l="l" t="t" r="r" b="b"/>
            <a:pathLst>
              <a:path w="18288000" h="2103755" extrusionOk="0">
                <a:moveTo>
                  <a:pt x="18148854" y="1102750"/>
                </a:moveTo>
                <a:lnTo>
                  <a:pt x="18117926" y="1102750"/>
                </a:lnTo>
                <a:lnTo>
                  <a:pt x="18085067" y="1102397"/>
                </a:lnTo>
                <a:lnTo>
                  <a:pt x="18086469" y="1102397"/>
                </a:lnTo>
                <a:lnTo>
                  <a:pt x="18053317" y="1101697"/>
                </a:lnTo>
                <a:lnTo>
                  <a:pt x="18054280" y="1101697"/>
                </a:lnTo>
                <a:lnTo>
                  <a:pt x="18020275" y="1100645"/>
                </a:lnTo>
                <a:lnTo>
                  <a:pt x="18021149" y="1100645"/>
                </a:lnTo>
                <a:lnTo>
                  <a:pt x="17957361" y="1097784"/>
                </a:lnTo>
                <a:lnTo>
                  <a:pt x="17887873" y="1093525"/>
                </a:lnTo>
                <a:lnTo>
                  <a:pt x="17815665" y="1088017"/>
                </a:lnTo>
                <a:lnTo>
                  <a:pt x="17702399" y="1077480"/>
                </a:lnTo>
                <a:lnTo>
                  <a:pt x="17583385" y="1064309"/>
                </a:lnTo>
                <a:lnTo>
                  <a:pt x="17458847" y="1048611"/>
                </a:lnTo>
                <a:lnTo>
                  <a:pt x="17284587" y="1023930"/>
                </a:lnTo>
                <a:lnTo>
                  <a:pt x="17054311" y="987407"/>
                </a:lnTo>
                <a:lnTo>
                  <a:pt x="16710525" y="926569"/>
                </a:lnTo>
                <a:lnTo>
                  <a:pt x="16235988" y="833691"/>
                </a:lnTo>
                <a:lnTo>
                  <a:pt x="15497332" y="675857"/>
                </a:lnTo>
                <a:lnTo>
                  <a:pt x="12571570" y="0"/>
                </a:lnTo>
                <a:lnTo>
                  <a:pt x="18287999" y="0"/>
                </a:lnTo>
                <a:lnTo>
                  <a:pt x="18287999" y="1097470"/>
                </a:lnTo>
                <a:lnTo>
                  <a:pt x="18261711" y="1099237"/>
                </a:lnTo>
                <a:lnTo>
                  <a:pt x="18234644" y="1100645"/>
                </a:lnTo>
                <a:lnTo>
                  <a:pt x="18206806" y="1101697"/>
                </a:lnTo>
                <a:lnTo>
                  <a:pt x="18178207" y="1102397"/>
                </a:lnTo>
                <a:lnTo>
                  <a:pt x="18148854" y="1102750"/>
                </a:lnTo>
                <a:close/>
              </a:path>
              <a:path w="18288000" h="2103755" extrusionOk="0">
                <a:moveTo>
                  <a:pt x="0" y="2103596"/>
                </a:moveTo>
                <a:lnTo>
                  <a:pt x="0" y="0"/>
                </a:lnTo>
                <a:lnTo>
                  <a:pt x="6754272" y="0"/>
                </a:lnTo>
                <a:lnTo>
                  <a:pt x="6485191" y="178117"/>
                </a:lnTo>
                <a:lnTo>
                  <a:pt x="6360944" y="261082"/>
                </a:lnTo>
                <a:lnTo>
                  <a:pt x="6319554" y="288122"/>
                </a:lnTo>
                <a:lnTo>
                  <a:pt x="6278081" y="314777"/>
                </a:lnTo>
                <a:lnTo>
                  <a:pt x="6236468" y="341004"/>
                </a:lnTo>
                <a:lnTo>
                  <a:pt x="6194659" y="366756"/>
                </a:lnTo>
                <a:lnTo>
                  <a:pt x="6152596" y="391988"/>
                </a:lnTo>
                <a:lnTo>
                  <a:pt x="6110223" y="416655"/>
                </a:lnTo>
                <a:lnTo>
                  <a:pt x="6067482" y="440711"/>
                </a:lnTo>
                <a:lnTo>
                  <a:pt x="6024317" y="464112"/>
                </a:lnTo>
                <a:lnTo>
                  <a:pt x="5980670" y="486811"/>
                </a:lnTo>
                <a:lnTo>
                  <a:pt x="5972892" y="490675"/>
                </a:lnTo>
                <a:lnTo>
                  <a:pt x="2177238" y="490675"/>
                </a:lnTo>
                <a:lnTo>
                  <a:pt x="2132880" y="490945"/>
                </a:lnTo>
                <a:lnTo>
                  <a:pt x="2089695" y="491775"/>
                </a:lnTo>
                <a:lnTo>
                  <a:pt x="2045486" y="493230"/>
                </a:lnTo>
                <a:lnTo>
                  <a:pt x="2002473" y="495288"/>
                </a:lnTo>
                <a:lnTo>
                  <a:pt x="1959932" y="497985"/>
                </a:lnTo>
                <a:lnTo>
                  <a:pt x="1917873" y="501342"/>
                </a:lnTo>
                <a:lnTo>
                  <a:pt x="1876310" y="505381"/>
                </a:lnTo>
                <a:lnTo>
                  <a:pt x="1835253" y="510124"/>
                </a:lnTo>
                <a:lnTo>
                  <a:pt x="1794714" y="515591"/>
                </a:lnTo>
                <a:lnTo>
                  <a:pt x="1754705" y="521804"/>
                </a:lnTo>
                <a:lnTo>
                  <a:pt x="1715237" y="528785"/>
                </a:lnTo>
                <a:lnTo>
                  <a:pt x="1676323" y="536554"/>
                </a:lnTo>
                <a:lnTo>
                  <a:pt x="1637973" y="545134"/>
                </a:lnTo>
                <a:lnTo>
                  <a:pt x="1600199" y="554545"/>
                </a:lnTo>
                <a:lnTo>
                  <a:pt x="1555429" y="567432"/>
                </a:lnTo>
                <a:lnTo>
                  <a:pt x="1511303" y="582374"/>
                </a:lnTo>
                <a:lnTo>
                  <a:pt x="1467811" y="599292"/>
                </a:lnTo>
                <a:lnTo>
                  <a:pt x="1424942" y="618107"/>
                </a:lnTo>
                <a:lnTo>
                  <a:pt x="1382684" y="638738"/>
                </a:lnTo>
                <a:lnTo>
                  <a:pt x="1341026" y="661107"/>
                </a:lnTo>
                <a:lnTo>
                  <a:pt x="1299958" y="685134"/>
                </a:lnTo>
                <a:lnTo>
                  <a:pt x="1259468" y="710740"/>
                </a:lnTo>
                <a:lnTo>
                  <a:pt x="1219874" y="737621"/>
                </a:lnTo>
                <a:lnTo>
                  <a:pt x="1180176" y="766369"/>
                </a:lnTo>
                <a:lnTo>
                  <a:pt x="1141353" y="796233"/>
                </a:lnTo>
                <a:lnTo>
                  <a:pt x="1103064" y="827358"/>
                </a:lnTo>
                <a:lnTo>
                  <a:pt x="1065297" y="859664"/>
                </a:lnTo>
                <a:lnTo>
                  <a:pt x="1028041" y="893072"/>
                </a:lnTo>
                <a:lnTo>
                  <a:pt x="991286" y="927502"/>
                </a:lnTo>
                <a:lnTo>
                  <a:pt x="955020" y="962874"/>
                </a:lnTo>
                <a:lnTo>
                  <a:pt x="919231" y="999110"/>
                </a:lnTo>
                <a:lnTo>
                  <a:pt x="883910" y="1036130"/>
                </a:lnTo>
                <a:lnTo>
                  <a:pt x="849044" y="1073854"/>
                </a:lnTo>
                <a:lnTo>
                  <a:pt x="814622" y="1112203"/>
                </a:lnTo>
                <a:lnTo>
                  <a:pt x="780635" y="1151098"/>
                </a:lnTo>
                <a:lnTo>
                  <a:pt x="747069" y="1190458"/>
                </a:lnTo>
                <a:lnTo>
                  <a:pt x="713915" y="1230204"/>
                </a:lnTo>
                <a:lnTo>
                  <a:pt x="681160" y="1270258"/>
                </a:lnTo>
                <a:lnTo>
                  <a:pt x="648795" y="1310539"/>
                </a:lnTo>
                <a:lnTo>
                  <a:pt x="616808" y="1350968"/>
                </a:lnTo>
                <a:lnTo>
                  <a:pt x="585187" y="1391465"/>
                </a:lnTo>
                <a:lnTo>
                  <a:pt x="553922" y="1431952"/>
                </a:lnTo>
                <a:lnTo>
                  <a:pt x="492414" y="1512574"/>
                </a:lnTo>
                <a:lnTo>
                  <a:pt x="344088" y="1708375"/>
                </a:lnTo>
                <a:lnTo>
                  <a:pt x="315267" y="1745912"/>
                </a:lnTo>
                <a:lnTo>
                  <a:pt x="286702" y="1782724"/>
                </a:lnTo>
                <a:lnTo>
                  <a:pt x="258381" y="1818730"/>
                </a:lnTo>
                <a:lnTo>
                  <a:pt x="230293" y="1853850"/>
                </a:lnTo>
                <a:lnTo>
                  <a:pt x="202428" y="1888006"/>
                </a:lnTo>
                <a:lnTo>
                  <a:pt x="174773" y="1921118"/>
                </a:lnTo>
                <a:lnTo>
                  <a:pt x="147318" y="1953106"/>
                </a:lnTo>
                <a:lnTo>
                  <a:pt x="120052" y="1983891"/>
                </a:lnTo>
                <a:lnTo>
                  <a:pt x="92963" y="2013394"/>
                </a:lnTo>
                <a:lnTo>
                  <a:pt x="0" y="2103596"/>
                </a:lnTo>
                <a:close/>
              </a:path>
              <a:path w="18288000" h="2103755" extrusionOk="0">
                <a:moveTo>
                  <a:pt x="4810795" y="737621"/>
                </a:moveTo>
                <a:lnTo>
                  <a:pt x="4745747" y="737621"/>
                </a:lnTo>
                <a:lnTo>
                  <a:pt x="4694558" y="736961"/>
                </a:lnTo>
                <a:lnTo>
                  <a:pt x="4643211" y="735785"/>
                </a:lnTo>
                <a:lnTo>
                  <a:pt x="4540094" y="731967"/>
                </a:lnTo>
                <a:lnTo>
                  <a:pt x="4436488" y="726338"/>
                </a:lnTo>
                <a:lnTo>
                  <a:pt x="4332487" y="719070"/>
                </a:lnTo>
                <a:lnTo>
                  <a:pt x="4228183" y="710333"/>
                </a:lnTo>
                <a:lnTo>
                  <a:pt x="4071364" y="694849"/>
                </a:lnTo>
                <a:lnTo>
                  <a:pt x="3862082" y="670663"/>
                </a:lnTo>
                <a:lnTo>
                  <a:pt x="2936848" y="547065"/>
                </a:lnTo>
                <a:lnTo>
                  <a:pt x="2739353" y="524482"/>
                </a:lnTo>
                <a:lnTo>
                  <a:pt x="2594187" y="510582"/>
                </a:lnTo>
                <a:lnTo>
                  <a:pt x="2498992" y="503084"/>
                </a:lnTo>
                <a:lnTo>
                  <a:pt x="2405170" y="497200"/>
                </a:lnTo>
                <a:lnTo>
                  <a:pt x="2312815" y="493101"/>
                </a:lnTo>
                <a:lnTo>
                  <a:pt x="2267218" y="491775"/>
                </a:lnTo>
                <a:lnTo>
                  <a:pt x="2221227" y="490945"/>
                </a:lnTo>
                <a:lnTo>
                  <a:pt x="2177238" y="490675"/>
                </a:lnTo>
                <a:lnTo>
                  <a:pt x="5972892" y="490675"/>
                </a:lnTo>
                <a:lnTo>
                  <a:pt x="5936485" y="508763"/>
                </a:lnTo>
                <a:lnTo>
                  <a:pt x="5891705" y="529923"/>
                </a:lnTo>
                <a:lnTo>
                  <a:pt x="5846272" y="550246"/>
                </a:lnTo>
                <a:lnTo>
                  <a:pt x="5800130" y="569685"/>
                </a:lnTo>
                <a:lnTo>
                  <a:pt x="5753221" y="588197"/>
                </a:lnTo>
                <a:lnTo>
                  <a:pt x="5705489" y="605734"/>
                </a:lnTo>
                <a:lnTo>
                  <a:pt x="5656877" y="622253"/>
                </a:lnTo>
                <a:lnTo>
                  <a:pt x="5607327" y="637707"/>
                </a:lnTo>
                <a:lnTo>
                  <a:pt x="5556783" y="652051"/>
                </a:lnTo>
                <a:lnTo>
                  <a:pt x="5505188" y="665239"/>
                </a:lnTo>
                <a:lnTo>
                  <a:pt x="5452484" y="677227"/>
                </a:lnTo>
                <a:lnTo>
                  <a:pt x="5398615" y="687969"/>
                </a:lnTo>
                <a:lnTo>
                  <a:pt x="5343524" y="697420"/>
                </a:lnTo>
                <a:lnTo>
                  <a:pt x="5295128" y="704634"/>
                </a:lnTo>
                <a:lnTo>
                  <a:pt x="5246436" y="711073"/>
                </a:lnTo>
                <a:lnTo>
                  <a:pt x="5197458" y="716761"/>
                </a:lnTo>
                <a:lnTo>
                  <a:pt x="5148207" y="721717"/>
                </a:lnTo>
                <a:lnTo>
                  <a:pt x="5098694" y="725964"/>
                </a:lnTo>
                <a:lnTo>
                  <a:pt x="5048930" y="729522"/>
                </a:lnTo>
                <a:lnTo>
                  <a:pt x="4998928" y="732414"/>
                </a:lnTo>
                <a:lnTo>
                  <a:pt x="4948699" y="734661"/>
                </a:lnTo>
                <a:lnTo>
                  <a:pt x="4898255" y="736283"/>
                </a:lnTo>
                <a:lnTo>
                  <a:pt x="4847607" y="737303"/>
                </a:lnTo>
                <a:lnTo>
                  <a:pt x="4810795" y="737621"/>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dirty="0"/>
          </a:p>
        </p:txBody>
      </p:sp>
      <p:sp>
        <p:nvSpPr>
          <p:cNvPr id="10" name="Google Shape;493;g36f21e578b4_1_605">
            <a:extLst>
              <a:ext uri="{FF2B5EF4-FFF2-40B4-BE49-F238E27FC236}">
                <a16:creationId xmlns:a16="http://schemas.microsoft.com/office/drawing/2014/main" id="{E3E26281-9F4E-496C-A3CA-851EC318F683}"/>
              </a:ext>
            </a:extLst>
          </p:cNvPr>
          <p:cNvSpPr/>
          <p:nvPr/>
        </p:nvSpPr>
        <p:spPr>
          <a:xfrm>
            <a:off x="0" y="4380866"/>
            <a:ext cx="12192000" cy="2477134"/>
          </a:xfrm>
          <a:custGeom>
            <a:avLst/>
            <a:gdLst/>
            <a:ahLst/>
            <a:cxnLst/>
            <a:rect l="l" t="t" r="r" b="b"/>
            <a:pathLst>
              <a:path w="18288000" h="2477134" extrusionOk="0">
                <a:moveTo>
                  <a:pt x="5615273" y="2477071"/>
                </a:moveTo>
                <a:lnTo>
                  <a:pt x="0" y="2477071"/>
                </a:lnTo>
                <a:lnTo>
                  <a:pt x="0" y="1469231"/>
                </a:lnTo>
                <a:lnTo>
                  <a:pt x="54292" y="1453800"/>
                </a:lnTo>
                <a:lnTo>
                  <a:pt x="112519" y="1438654"/>
                </a:lnTo>
                <a:lnTo>
                  <a:pt x="227064" y="1410109"/>
                </a:lnTo>
                <a:lnTo>
                  <a:pt x="338609" y="1383991"/>
                </a:lnTo>
                <a:lnTo>
                  <a:pt x="446611" y="1360413"/>
                </a:lnTo>
                <a:lnTo>
                  <a:pt x="550523" y="1339490"/>
                </a:lnTo>
                <a:lnTo>
                  <a:pt x="649803" y="1321336"/>
                </a:lnTo>
                <a:lnTo>
                  <a:pt x="697535" y="1313333"/>
                </a:lnTo>
                <a:lnTo>
                  <a:pt x="743905" y="1306066"/>
                </a:lnTo>
                <a:lnTo>
                  <a:pt x="788844" y="1299548"/>
                </a:lnTo>
                <a:lnTo>
                  <a:pt x="832285" y="1293795"/>
                </a:lnTo>
                <a:lnTo>
                  <a:pt x="874160" y="1288819"/>
                </a:lnTo>
                <a:lnTo>
                  <a:pt x="914399" y="1284636"/>
                </a:lnTo>
                <a:lnTo>
                  <a:pt x="959567" y="1281042"/>
                </a:lnTo>
                <a:lnTo>
                  <a:pt x="1005786" y="1278810"/>
                </a:lnTo>
                <a:lnTo>
                  <a:pt x="1053034" y="1277908"/>
                </a:lnTo>
                <a:lnTo>
                  <a:pt x="1101288" y="1278305"/>
                </a:lnTo>
                <a:lnTo>
                  <a:pt x="1145998" y="1279816"/>
                </a:lnTo>
                <a:lnTo>
                  <a:pt x="1187934" y="1282116"/>
                </a:lnTo>
                <a:lnTo>
                  <a:pt x="1264315" y="1288222"/>
                </a:lnTo>
                <a:lnTo>
                  <a:pt x="1303268" y="1292247"/>
                </a:lnTo>
                <a:lnTo>
                  <a:pt x="1342715" y="1296900"/>
                </a:lnTo>
                <a:lnTo>
                  <a:pt x="1382649" y="1302168"/>
                </a:lnTo>
                <a:lnTo>
                  <a:pt x="1423058" y="1308036"/>
                </a:lnTo>
                <a:lnTo>
                  <a:pt x="1463933" y="1314490"/>
                </a:lnTo>
                <a:lnTo>
                  <a:pt x="1505265" y="1321515"/>
                </a:lnTo>
                <a:lnTo>
                  <a:pt x="1547044" y="1329096"/>
                </a:lnTo>
                <a:lnTo>
                  <a:pt x="1589260" y="1337221"/>
                </a:lnTo>
                <a:lnTo>
                  <a:pt x="1674966" y="1355039"/>
                </a:lnTo>
                <a:lnTo>
                  <a:pt x="1762305" y="1374855"/>
                </a:lnTo>
                <a:lnTo>
                  <a:pt x="1851201" y="1396554"/>
                </a:lnTo>
                <a:lnTo>
                  <a:pt x="1941576" y="1420019"/>
                </a:lnTo>
                <a:lnTo>
                  <a:pt x="2079745" y="1458279"/>
                </a:lnTo>
                <a:lnTo>
                  <a:pt x="2220808" y="1499868"/>
                </a:lnTo>
                <a:lnTo>
                  <a:pt x="2412946" y="1559828"/>
                </a:lnTo>
                <a:lnTo>
                  <a:pt x="2758605" y="1674567"/>
                </a:lnTo>
                <a:lnTo>
                  <a:pt x="3837273" y="2048593"/>
                </a:lnTo>
                <a:lnTo>
                  <a:pt x="4148104" y="2150466"/>
                </a:lnTo>
                <a:lnTo>
                  <a:pt x="4353985" y="2214175"/>
                </a:lnTo>
                <a:lnTo>
                  <a:pt x="4507255" y="2259095"/>
                </a:lnTo>
                <a:lnTo>
                  <a:pt x="4659256" y="2301129"/>
                </a:lnTo>
                <a:lnTo>
                  <a:pt x="4759758" y="2327358"/>
                </a:lnTo>
                <a:lnTo>
                  <a:pt x="4859503" y="2352017"/>
                </a:lnTo>
                <a:lnTo>
                  <a:pt x="4958416" y="2374990"/>
                </a:lnTo>
                <a:lnTo>
                  <a:pt x="5056418" y="2396164"/>
                </a:lnTo>
                <a:lnTo>
                  <a:pt x="5153432" y="2415423"/>
                </a:lnTo>
                <a:lnTo>
                  <a:pt x="5249383" y="2432651"/>
                </a:lnTo>
                <a:lnTo>
                  <a:pt x="5296934" y="2440468"/>
                </a:lnTo>
                <a:lnTo>
                  <a:pt x="5344191" y="2447734"/>
                </a:lnTo>
                <a:lnTo>
                  <a:pt x="5615273" y="2477071"/>
                </a:lnTo>
                <a:close/>
              </a:path>
              <a:path w="18288000" h="2477134" extrusionOk="0">
                <a:moveTo>
                  <a:pt x="1150527" y="1279969"/>
                </a:moveTo>
                <a:lnTo>
                  <a:pt x="1148788" y="1279969"/>
                </a:lnTo>
                <a:lnTo>
                  <a:pt x="1145998" y="1279816"/>
                </a:lnTo>
                <a:lnTo>
                  <a:pt x="1150527" y="1279969"/>
                </a:lnTo>
                <a:close/>
              </a:path>
              <a:path w="18288000" h="2477134" extrusionOk="0">
                <a:moveTo>
                  <a:pt x="18287999" y="1536700"/>
                </a:moveTo>
                <a:lnTo>
                  <a:pt x="15931493" y="1536700"/>
                </a:lnTo>
                <a:lnTo>
                  <a:pt x="15970812" y="1524000"/>
                </a:lnTo>
                <a:lnTo>
                  <a:pt x="16122659" y="1524000"/>
                </a:lnTo>
                <a:lnTo>
                  <a:pt x="16159220" y="1511300"/>
                </a:lnTo>
                <a:lnTo>
                  <a:pt x="16230599" y="1511300"/>
                </a:lnTo>
                <a:lnTo>
                  <a:pt x="16342251" y="1485900"/>
                </a:lnTo>
                <a:lnTo>
                  <a:pt x="16605696" y="1422400"/>
                </a:lnTo>
                <a:lnTo>
                  <a:pt x="16655800" y="1397000"/>
                </a:lnTo>
                <a:lnTo>
                  <a:pt x="16705074" y="1384300"/>
                </a:lnTo>
                <a:lnTo>
                  <a:pt x="16753530" y="1358900"/>
                </a:lnTo>
                <a:lnTo>
                  <a:pt x="16801181" y="1346200"/>
                </a:lnTo>
                <a:lnTo>
                  <a:pt x="16848040" y="1320800"/>
                </a:lnTo>
                <a:lnTo>
                  <a:pt x="16939436" y="1270000"/>
                </a:lnTo>
                <a:lnTo>
                  <a:pt x="17027823" y="1219200"/>
                </a:lnTo>
                <a:lnTo>
                  <a:pt x="17113305" y="1168400"/>
                </a:lnTo>
                <a:lnTo>
                  <a:pt x="17154990" y="1143000"/>
                </a:lnTo>
                <a:lnTo>
                  <a:pt x="17195987" y="1104900"/>
                </a:lnTo>
                <a:lnTo>
                  <a:pt x="17236311" y="1079500"/>
                </a:lnTo>
                <a:lnTo>
                  <a:pt x="17275974" y="1054100"/>
                </a:lnTo>
                <a:lnTo>
                  <a:pt x="17314989" y="1016000"/>
                </a:lnTo>
                <a:lnTo>
                  <a:pt x="17353370" y="990600"/>
                </a:lnTo>
                <a:lnTo>
                  <a:pt x="17391130" y="952500"/>
                </a:lnTo>
                <a:lnTo>
                  <a:pt x="17428281" y="927100"/>
                </a:lnTo>
                <a:lnTo>
                  <a:pt x="17464836" y="889000"/>
                </a:lnTo>
                <a:lnTo>
                  <a:pt x="17500810" y="850900"/>
                </a:lnTo>
                <a:lnTo>
                  <a:pt x="17536214" y="825500"/>
                </a:lnTo>
                <a:lnTo>
                  <a:pt x="17571063" y="787400"/>
                </a:lnTo>
                <a:lnTo>
                  <a:pt x="17605368" y="749300"/>
                </a:lnTo>
                <a:lnTo>
                  <a:pt x="17639144" y="723900"/>
                </a:lnTo>
                <a:lnTo>
                  <a:pt x="17672403" y="685800"/>
                </a:lnTo>
                <a:lnTo>
                  <a:pt x="17705159" y="647700"/>
                </a:lnTo>
                <a:lnTo>
                  <a:pt x="17737423" y="622300"/>
                </a:lnTo>
                <a:lnTo>
                  <a:pt x="17769211" y="584200"/>
                </a:lnTo>
                <a:lnTo>
                  <a:pt x="17800534" y="546100"/>
                </a:lnTo>
                <a:lnTo>
                  <a:pt x="17831406" y="520700"/>
                </a:lnTo>
                <a:lnTo>
                  <a:pt x="17861839" y="482600"/>
                </a:lnTo>
                <a:lnTo>
                  <a:pt x="17891848" y="444500"/>
                </a:lnTo>
                <a:lnTo>
                  <a:pt x="17921444" y="406400"/>
                </a:lnTo>
                <a:lnTo>
                  <a:pt x="17950642" y="381000"/>
                </a:lnTo>
                <a:lnTo>
                  <a:pt x="17979454" y="342900"/>
                </a:lnTo>
                <a:lnTo>
                  <a:pt x="18007893" y="317500"/>
                </a:lnTo>
                <a:lnTo>
                  <a:pt x="18063705" y="241300"/>
                </a:lnTo>
                <a:lnTo>
                  <a:pt x="18091104" y="215900"/>
                </a:lnTo>
                <a:lnTo>
                  <a:pt x="18118184" y="177800"/>
                </a:lnTo>
                <a:lnTo>
                  <a:pt x="18144955" y="152400"/>
                </a:lnTo>
                <a:lnTo>
                  <a:pt x="18171433" y="127000"/>
                </a:lnTo>
                <a:lnTo>
                  <a:pt x="18197630" y="88900"/>
                </a:lnTo>
                <a:lnTo>
                  <a:pt x="18223558" y="63500"/>
                </a:lnTo>
                <a:lnTo>
                  <a:pt x="18274664" y="12700"/>
                </a:lnTo>
                <a:lnTo>
                  <a:pt x="18287999" y="0"/>
                </a:lnTo>
                <a:lnTo>
                  <a:pt x="18287999" y="1536700"/>
                </a:lnTo>
                <a:close/>
              </a:path>
              <a:path w="18288000" h="2477134" extrusionOk="0">
                <a:moveTo>
                  <a:pt x="10747296" y="876300"/>
                </a:moveTo>
                <a:lnTo>
                  <a:pt x="10026108" y="876300"/>
                </a:lnTo>
                <a:lnTo>
                  <a:pt x="10067856" y="863600"/>
                </a:lnTo>
                <a:lnTo>
                  <a:pt x="10699200" y="863600"/>
                </a:lnTo>
                <a:lnTo>
                  <a:pt x="10747296" y="876300"/>
                </a:lnTo>
                <a:close/>
              </a:path>
              <a:path w="18288000" h="2477134" extrusionOk="0">
                <a:moveTo>
                  <a:pt x="10943128" y="889000"/>
                </a:moveTo>
                <a:lnTo>
                  <a:pt x="9888997" y="889000"/>
                </a:lnTo>
                <a:lnTo>
                  <a:pt x="9944099" y="876300"/>
                </a:lnTo>
                <a:lnTo>
                  <a:pt x="10893670" y="876300"/>
                </a:lnTo>
                <a:lnTo>
                  <a:pt x="10943128" y="889000"/>
                </a:lnTo>
                <a:close/>
              </a:path>
              <a:path w="18288000" h="2477134" extrusionOk="0">
                <a:moveTo>
                  <a:pt x="11093379" y="901700"/>
                </a:moveTo>
                <a:lnTo>
                  <a:pt x="9780693" y="901700"/>
                </a:lnTo>
                <a:lnTo>
                  <a:pt x="9834532" y="889000"/>
                </a:lnTo>
                <a:lnTo>
                  <a:pt x="11042991" y="889000"/>
                </a:lnTo>
                <a:lnTo>
                  <a:pt x="11093379" y="901700"/>
                </a:lnTo>
                <a:close/>
              </a:path>
              <a:path w="18288000" h="2477134" extrusionOk="0">
                <a:moveTo>
                  <a:pt x="11453800" y="939800"/>
                </a:moveTo>
                <a:lnTo>
                  <a:pt x="9571341" y="939800"/>
                </a:lnTo>
                <a:lnTo>
                  <a:pt x="9727466" y="901700"/>
                </a:lnTo>
                <a:lnTo>
                  <a:pt x="11144060" y="901700"/>
                </a:lnTo>
                <a:lnTo>
                  <a:pt x="11195024" y="914400"/>
                </a:lnTo>
                <a:lnTo>
                  <a:pt x="11297770" y="914400"/>
                </a:lnTo>
                <a:lnTo>
                  <a:pt x="11349534" y="927100"/>
                </a:lnTo>
                <a:lnTo>
                  <a:pt x="11401547" y="927100"/>
                </a:lnTo>
                <a:lnTo>
                  <a:pt x="11453800" y="939800"/>
                </a:lnTo>
                <a:close/>
              </a:path>
              <a:path w="18288000" h="2477134" extrusionOk="0">
                <a:moveTo>
                  <a:pt x="18287999" y="2476500"/>
                </a:moveTo>
                <a:lnTo>
                  <a:pt x="6021704" y="2476500"/>
                </a:lnTo>
                <a:lnTo>
                  <a:pt x="6217729" y="2451100"/>
                </a:lnTo>
                <a:lnTo>
                  <a:pt x="6263449" y="2438400"/>
                </a:lnTo>
                <a:lnTo>
                  <a:pt x="6308748" y="2438400"/>
                </a:lnTo>
                <a:lnTo>
                  <a:pt x="6442254" y="2400300"/>
                </a:lnTo>
                <a:lnTo>
                  <a:pt x="6486000" y="2400300"/>
                </a:lnTo>
                <a:lnTo>
                  <a:pt x="6657532" y="2349500"/>
                </a:lnTo>
                <a:lnTo>
                  <a:pt x="6699614" y="2324100"/>
                </a:lnTo>
                <a:lnTo>
                  <a:pt x="6824140" y="2286000"/>
                </a:lnTo>
                <a:lnTo>
                  <a:pt x="6865117" y="2260600"/>
                </a:lnTo>
                <a:lnTo>
                  <a:pt x="6946345" y="2235200"/>
                </a:lnTo>
                <a:lnTo>
                  <a:pt x="6986622" y="2209800"/>
                </a:lnTo>
                <a:lnTo>
                  <a:pt x="7026691" y="2197100"/>
                </a:lnTo>
                <a:lnTo>
                  <a:pt x="7066564" y="2171700"/>
                </a:lnTo>
                <a:lnTo>
                  <a:pt x="7106254" y="2159000"/>
                </a:lnTo>
                <a:lnTo>
                  <a:pt x="7185134" y="2108200"/>
                </a:lnTo>
                <a:lnTo>
                  <a:pt x="7224349" y="2095500"/>
                </a:lnTo>
                <a:lnTo>
                  <a:pt x="7263430" y="2070100"/>
                </a:lnTo>
                <a:lnTo>
                  <a:pt x="7302390" y="2057400"/>
                </a:lnTo>
                <a:lnTo>
                  <a:pt x="7418669" y="1981200"/>
                </a:lnTo>
                <a:lnTo>
                  <a:pt x="7457269" y="1968500"/>
                </a:lnTo>
                <a:lnTo>
                  <a:pt x="7649637" y="1841500"/>
                </a:lnTo>
                <a:lnTo>
                  <a:pt x="7688071" y="1828800"/>
                </a:lnTo>
                <a:lnTo>
                  <a:pt x="7958246" y="1651000"/>
                </a:lnTo>
                <a:lnTo>
                  <a:pt x="7997155" y="1638300"/>
                </a:lnTo>
                <a:lnTo>
                  <a:pt x="8273440" y="1460500"/>
                </a:lnTo>
                <a:lnTo>
                  <a:pt x="8313620" y="1447800"/>
                </a:lnTo>
                <a:lnTo>
                  <a:pt x="8476610" y="1346200"/>
                </a:lnTo>
                <a:lnTo>
                  <a:pt x="8517989" y="1333500"/>
                </a:lnTo>
                <a:lnTo>
                  <a:pt x="8601589" y="1282700"/>
                </a:lnTo>
                <a:lnTo>
                  <a:pt x="8643835" y="1270000"/>
                </a:lnTo>
                <a:lnTo>
                  <a:pt x="8729285" y="1219200"/>
                </a:lnTo>
                <a:lnTo>
                  <a:pt x="8772512" y="1206500"/>
                </a:lnTo>
                <a:lnTo>
                  <a:pt x="8816091" y="1181100"/>
                </a:lnTo>
                <a:lnTo>
                  <a:pt x="8860034" y="1168400"/>
                </a:lnTo>
                <a:lnTo>
                  <a:pt x="8904354" y="1143000"/>
                </a:lnTo>
                <a:lnTo>
                  <a:pt x="8949063" y="1130300"/>
                </a:lnTo>
                <a:lnTo>
                  <a:pt x="8994173" y="1104900"/>
                </a:lnTo>
                <a:lnTo>
                  <a:pt x="9085648" y="1079500"/>
                </a:lnTo>
                <a:lnTo>
                  <a:pt x="9132037" y="1054100"/>
                </a:lnTo>
                <a:lnTo>
                  <a:pt x="9273963" y="1016000"/>
                </a:lnTo>
                <a:lnTo>
                  <a:pt x="9322232" y="990600"/>
                </a:lnTo>
                <a:lnTo>
                  <a:pt x="9520443" y="939800"/>
                </a:lnTo>
                <a:lnTo>
                  <a:pt x="11506285" y="939800"/>
                </a:lnTo>
                <a:lnTo>
                  <a:pt x="11558993" y="952500"/>
                </a:lnTo>
                <a:lnTo>
                  <a:pt x="11611916" y="952500"/>
                </a:lnTo>
                <a:lnTo>
                  <a:pt x="11718368" y="977900"/>
                </a:lnTo>
                <a:lnTo>
                  <a:pt x="11771881" y="977900"/>
                </a:lnTo>
                <a:lnTo>
                  <a:pt x="11825573" y="990600"/>
                </a:lnTo>
                <a:lnTo>
                  <a:pt x="11879437" y="990600"/>
                </a:lnTo>
                <a:lnTo>
                  <a:pt x="11987640" y="1016000"/>
                </a:lnTo>
                <a:lnTo>
                  <a:pt x="12041963" y="1016000"/>
                </a:lnTo>
                <a:lnTo>
                  <a:pt x="12151009" y="1041400"/>
                </a:lnTo>
                <a:lnTo>
                  <a:pt x="12205714" y="1041400"/>
                </a:lnTo>
                <a:lnTo>
                  <a:pt x="12315444" y="1066800"/>
                </a:lnTo>
                <a:lnTo>
                  <a:pt x="12370452" y="1066800"/>
                </a:lnTo>
                <a:lnTo>
                  <a:pt x="12480711" y="1092200"/>
                </a:lnTo>
                <a:lnTo>
                  <a:pt x="12535944" y="1092200"/>
                </a:lnTo>
                <a:lnTo>
                  <a:pt x="12701954" y="1130300"/>
                </a:lnTo>
                <a:lnTo>
                  <a:pt x="12757365" y="1130300"/>
                </a:lnTo>
                <a:lnTo>
                  <a:pt x="12868247" y="1155700"/>
                </a:lnTo>
                <a:lnTo>
                  <a:pt x="12979151" y="1168400"/>
                </a:lnTo>
                <a:lnTo>
                  <a:pt x="13366476" y="1244600"/>
                </a:lnTo>
                <a:lnTo>
                  <a:pt x="13476614" y="1257300"/>
                </a:lnTo>
                <a:lnTo>
                  <a:pt x="13586391" y="1282700"/>
                </a:lnTo>
                <a:lnTo>
                  <a:pt x="13641122" y="1282700"/>
                </a:lnTo>
                <a:lnTo>
                  <a:pt x="13804581" y="1320800"/>
                </a:lnTo>
                <a:lnTo>
                  <a:pt x="13858793" y="1320800"/>
                </a:lnTo>
                <a:lnTo>
                  <a:pt x="13966756" y="1346200"/>
                </a:lnTo>
                <a:lnTo>
                  <a:pt x="14020489" y="1346200"/>
                </a:lnTo>
                <a:lnTo>
                  <a:pt x="14127413" y="1371600"/>
                </a:lnTo>
                <a:lnTo>
                  <a:pt x="14180587" y="1371600"/>
                </a:lnTo>
                <a:lnTo>
                  <a:pt x="14286316" y="1397000"/>
                </a:lnTo>
                <a:lnTo>
                  <a:pt x="14338853" y="1397000"/>
                </a:lnTo>
                <a:lnTo>
                  <a:pt x="14391161" y="1409700"/>
                </a:lnTo>
                <a:lnTo>
                  <a:pt x="14443230" y="1409700"/>
                </a:lnTo>
                <a:lnTo>
                  <a:pt x="14546618" y="1435100"/>
                </a:lnTo>
                <a:lnTo>
                  <a:pt x="14597920" y="1435100"/>
                </a:lnTo>
                <a:lnTo>
                  <a:pt x="14648949" y="1447800"/>
                </a:lnTo>
                <a:lnTo>
                  <a:pt x="14699696" y="1447800"/>
                </a:lnTo>
                <a:lnTo>
                  <a:pt x="14750152" y="1460500"/>
                </a:lnTo>
                <a:lnTo>
                  <a:pt x="14800309" y="1460500"/>
                </a:lnTo>
                <a:lnTo>
                  <a:pt x="14850158" y="1473200"/>
                </a:lnTo>
                <a:lnTo>
                  <a:pt x="14899690" y="1473200"/>
                </a:lnTo>
                <a:lnTo>
                  <a:pt x="14948897" y="1485900"/>
                </a:lnTo>
                <a:lnTo>
                  <a:pt x="15046299" y="1485900"/>
                </a:lnTo>
                <a:lnTo>
                  <a:pt x="15094477" y="1498600"/>
                </a:lnTo>
                <a:lnTo>
                  <a:pt x="15189744" y="1498600"/>
                </a:lnTo>
                <a:lnTo>
                  <a:pt x="15236815" y="1511300"/>
                </a:lnTo>
                <a:lnTo>
                  <a:pt x="15329790" y="1511300"/>
                </a:lnTo>
                <a:lnTo>
                  <a:pt x="15375677" y="1524000"/>
                </a:lnTo>
                <a:lnTo>
                  <a:pt x="15555009" y="1524000"/>
                </a:lnTo>
                <a:lnTo>
                  <a:pt x="15598746" y="1536700"/>
                </a:lnTo>
                <a:lnTo>
                  <a:pt x="18287999" y="1536700"/>
                </a:lnTo>
                <a:lnTo>
                  <a:pt x="18287999" y="2476500"/>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dirty="0"/>
          </a:p>
        </p:txBody>
      </p:sp>
      <p:sp>
        <p:nvSpPr>
          <p:cNvPr id="14" name="TextBox 13">
            <a:extLst>
              <a:ext uri="{FF2B5EF4-FFF2-40B4-BE49-F238E27FC236}">
                <a16:creationId xmlns:a16="http://schemas.microsoft.com/office/drawing/2014/main" id="{57B4C16D-78EF-4C69-855E-C6A88B371473}"/>
              </a:ext>
            </a:extLst>
          </p:cNvPr>
          <p:cNvSpPr txBox="1"/>
          <p:nvPr/>
        </p:nvSpPr>
        <p:spPr>
          <a:xfrm>
            <a:off x="798287" y="686970"/>
            <a:ext cx="6096000" cy="584775"/>
          </a:xfrm>
          <a:prstGeom prst="rect">
            <a:avLst/>
          </a:prstGeom>
          <a:noFill/>
        </p:spPr>
        <p:txBody>
          <a:bodyPr wrap="square">
            <a:spAutoFit/>
          </a:bodyPr>
          <a:lstStyle/>
          <a:p>
            <a:r>
              <a:rPr lang="en-US" sz="3200" b="1" u="sng" dirty="0">
                <a:solidFill>
                  <a:srgbClr val="0D0D0D"/>
                </a:solidFill>
              </a:rPr>
              <a:t>Tools Used:</a:t>
            </a:r>
            <a:endParaRPr lang="en-IN" sz="3200" b="1" u="sng" dirty="0"/>
          </a:p>
        </p:txBody>
      </p:sp>
      <p:sp>
        <p:nvSpPr>
          <p:cNvPr id="5" name="TextBox 4">
            <a:extLst>
              <a:ext uri="{FF2B5EF4-FFF2-40B4-BE49-F238E27FC236}">
                <a16:creationId xmlns:a16="http://schemas.microsoft.com/office/drawing/2014/main" id="{9766071E-E336-49E4-95AE-FC1146445C23}"/>
              </a:ext>
            </a:extLst>
          </p:cNvPr>
          <p:cNvSpPr txBox="1"/>
          <p:nvPr/>
        </p:nvSpPr>
        <p:spPr>
          <a:xfrm>
            <a:off x="1169375" y="1334712"/>
            <a:ext cx="8708571" cy="175432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Power BI</a:t>
            </a:r>
            <a:r>
              <a:rPr kumimoji="0" lang="en-US" altLang="en-US" b="0" i="0" u="none" strike="noStrike" cap="none" normalizeH="0" baseline="0" dirty="0">
                <a:ln>
                  <a:noFill/>
                </a:ln>
                <a:solidFill>
                  <a:schemeClr val="tx1"/>
                </a:solidFill>
                <a:effectLst/>
                <a:latin typeface="Arial" panose="020B0604020202020204" pitchFamily="34" charset="0"/>
              </a:rPr>
              <a:t> – For data visualization and creating interactive dashboards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Microsoft Excel</a:t>
            </a:r>
            <a:r>
              <a:rPr kumimoji="0" lang="en-US" altLang="en-US" sz="1800" b="0" i="0" u="none" strike="noStrike" cap="none" normalizeH="0" baseline="0" dirty="0">
                <a:ln>
                  <a:noFill/>
                </a:ln>
                <a:solidFill>
                  <a:schemeClr val="tx1"/>
                </a:solidFill>
                <a:effectLst/>
                <a:latin typeface="Arial" panose="020B0604020202020204" pitchFamily="34" charset="0"/>
              </a:rPr>
              <a:t> – For initial data cleaning and formatting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DAX (Data Analysis Expressions)</a:t>
            </a:r>
            <a:r>
              <a:rPr kumimoji="0" lang="en-US" altLang="en-US" sz="1800" b="0" i="0" u="none" strike="noStrike" cap="none" normalizeH="0" baseline="0" dirty="0">
                <a:ln>
                  <a:noFill/>
                </a:ln>
                <a:solidFill>
                  <a:schemeClr val="tx1"/>
                </a:solidFill>
                <a:effectLst/>
                <a:latin typeface="Arial" panose="020B0604020202020204" pitchFamily="34" charset="0"/>
              </a:rPr>
              <a:t> – For writing custom measures and calculations in Power BI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Power Query Editor</a:t>
            </a:r>
            <a:r>
              <a:rPr kumimoji="0" lang="en-US" altLang="en-US" sz="1800" b="0" i="0" u="none" strike="noStrike" cap="none" normalizeH="0" baseline="0" dirty="0">
                <a:ln>
                  <a:noFill/>
                </a:ln>
                <a:solidFill>
                  <a:schemeClr val="tx1"/>
                </a:solidFill>
                <a:effectLst/>
                <a:latin typeface="Arial" panose="020B0604020202020204" pitchFamily="34" charset="0"/>
              </a:rPr>
              <a:t> – For data transformation and preprocessing within Power BI</a:t>
            </a:r>
          </a:p>
          <a:p>
            <a:endParaRPr lang="en-IN" dirty="0"/>
          </a:p>
        </p:txBody>
      </p:sp>
      <p:pic>
        <p:nvPicPr>
          <p:cNvPr id="18" name="Picture 17">
            <a:extLst>
              <a:ext uri="{FF2B5EF4-FFF2-40B4-BE49-F238E27FC236}">
                <a16:creationId xmlns:a16="http://schemas.microsoft.com/office/drawing/2014/main" id="{DC8AD859-2A19-4C4C-AA9A-D96F62729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3" y="1687492"/>
            <a:ext cx="5386747" cy="5386747"/>
          </a:xfrm>
          <a:prstGeom prst="rect">
            <a:avLst/>
          </a:prstGeom>
        </p:spPr>
      </p:pic>
    </p:spTree>
    <p:extLst>
      <p:ext uri="{BB962C8B-B14F-4D97-AF65-F5344CB8AC3E}">
        <p14:creationId xmlns:p14="http://schemas.microsoft.com/office/powerpoint/2010/main" val="194185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92;g36f21e578b4_1_605">
            <a:extLst>
              <a:ext uri="{FF2B5EF4-FFF2-40B4-BE49-F238E27FC236}">
                <a16:creationId xmlns:a16="http://schemas.microsoft.com/office/drawing/2014/main" id="{00E80D52-3C97-4409-A4F1-8F8007DF1123}"/>
              </a:ext>
            </a:extLst>
          </p:cNvPr>
          <p:cNvSpPr/>
          <p:nvPr/>
        </p:nvSpPr>
        <p:spPr>
          <a:xfrm>
            <a:off x="0" y="0"/>
            <a:ext cx="12192000" cy="2103755"/>
          </a:xfrm>
          <a:custGeom>
            <a:avLst/>
            <a:gdLst/>
            <a:ahLst/>
            <a:cxnLst/>
            <a:rect l="l" t="t" r="r" b="b"/>
            <a:pathLst>
              <a:path w="18288000" h="2103755" extrusionOk="0">
                <a:moveTo>
                  <a:pt x="18148854" y="1102750"/>
                </a:moveTo>
                <a:lnTo>
                  <a:pt x="18117926" y="1102750"/>
                </a:lnTo>
                <a:lnTo>
                  <a:pt x="18085067" y="1102397"/>
                </a:lnTo>
                <a:lnTo>
                  <a:pt x="18086469" y="1102397"/>
                </a:lnTo>
                <a:lnTo>
                  <a:pt x="18053317" y="1101697"/>
                </a:lnTo>
                <a:lnTo>
                  <a:pt x="18054280" y="1101697"/>
                </a:lnTo>
                <a:lnTo>
                  <a:pt x="18020275" y="1100645"/>
                </a:lnTo>
                <a:lnTo>
                  <a:pt x="18021149" y="1100645"/>
                </a:lnTo>
                <a:lnTo>
                  <a:pt x="17957361" y="1097784"/>
                </a:lnTo>
                <a:lnTo>
                  <a:pt x="17887873" y="1093525"/>
                </a:lnTo>
                <a:lnTo>
                  <a:pt x="17815665" y="1088017"/>
                </a:lnTo>
                <a:lnTo>
                  <a:pt x="17702399" y="1077480"/>
                </a:lnTo>
                <a:lnTo>
                  <a:pt x="17583385" y="1064309"/>
                </a:lnTo>
                <a:lnTo>
                  <a:pt x="17458847" y="1048611"/>
                </a:lnTo>
                <a:lnTo>
                  <a:pt x="17284587" y="1023930"/>
                </a:lnTo>
                <a:lnTo>
                  <a:pt x="17054311" y="987407"/>
                </a:lnTo>
                <a:lnTo>
                  <a:pt x="16710525" y="926569"/>
                </a:lnTo>
                <a:lnTo>
                  <a:pt x="16235988" y="833691"/>
                </a:lnTo>
                <a:lnTo>
                  <a:pt x="15497332" y="675857"/>
                </a:lnTo>
                <a:lnTo>
                  <a:pt x="12571570" y="0"/>
                </a:lnTo>
                <a:lnTo>
                  <a:pt x="18287999" y="0"/>
                </a:lnTo>
                <a:lnTo>
                  <a:pt x="18287999" y="1097470"/>
                </a:lnTo>
                <a:lnTo>
                  <a:pt x="18261711" y="1099237"/>
                </a:lnTo>
                <a:lnTo>
                  <a:pt x="18234644" y="1100645"/>
                </a:lnTo>
                <a:lnTo>
                  <a:pt x="18206806" y="1101697"/>
                </a:lnTo>
                <a:lnTo>
                  <a:pt x="18178207" y="1102397"/>
                </a:lnTo>
                <a:lnTo>
                  <a:pt x="18148854" y="1102750"/>
                </a:lnTo>
                <a:close/>
              </a:path>
              <a:path w="18288000" h="2103755" extrusionOk="0">
                <a:moveTo>
                  <a:pt x="0" y="2103596"/>
                </a:moveTo>
                <a:lnTo>
                  <a:pt x="0" y="0"/>
                </a:lnTo>
                <a:lnTo>
                  <a:pt x="6754272" y="0"/>
                </a:lnTo>
                <a:lnTo>
                  <a:pt x="6485191" y="178117"/>
                </a:lnTo>
                <a:lnTo>
                  <a:pt x="6360944" y="261082"/>
                </a:lnTo>
                <a:lnTo>
                  <a:pt x="6319554" y="288122"/>
                </a:lnTo>
                <a:lnTo>
                  <a:pt x="6278081" y="314777"/>
                </a:lnTo>
                <a:lnTo>
                  <a:pt x="6236468" y="341004"/>
                </a:lnTo>
                <a:lnTo>
                  <a:pt x="6194659" y="366756"/>
                </a:lnTo>
                <a:lnTo>
                  <a:pt x="6152596" y="391988"/>
                </a:lnTo>
                <a:lnTo>
                  <a:pt x="6110223" y="416655"/>
                </a:lnTo>
                <a:lnTo>
                  <a:pt x="6067482" y="440711"/>
                </a:lnTo>
                <a:lnTo>
                  <a:pt x="6024317" y="464112"/>
                </a:lnTo>
                <a:lnTo>
                  <a:pt x="5980670" y="486811"/>
                </a:lnTo>
                <a:lnTo>
                  <a:pt x="5972892" y="490675"/>
                </a:lnTo>
                <a:lnTo>
                  <a:pt x="2177238" y="490675"/>
                </a:lnTo>
                <a:lnTo>
                  <a:pt x="2132880" y="490945"/>
                </a:lnTo>
                <a:lnTo>
                  <a:pt x="2089695" y="491775"/>
                </a:lnTo>
                <a:lnTo>
                  <a:pt x="2045486" y="493230"/>
                </a:lnTo>
                <a:lnTo>
                  <a:pt x="2002473" y="495288"/>
                </a:lnTo>
                <a:lnTo>
                  <a:pt x="1959932" y="497985"/>
                </a:lnTo>
                <a:lnTo>
                  <a:pt x="1917873" y="501342"/>
                </a:lnTo>
                <a:lnTo>
                  <a:pt x="1876310" y="505381"/>
                </a:lnTo>
                <a:lnTo>
                  <a:pt x="1835253" y="510124"/>
                </a:lnTo>
                <a:lnTo>
                  <a:pt x="1794714" y="515591"/>
                </a:lnTo>
                <a:lnTo>
                  <a:pt x="1754705" y="521804"/>
                </a:lnTo>
                <a:lnTo>
                  <a:pt x="1715237" y="528785"/>
                </a:lnTo>
                <a:lnTo>
                  <a:pt x="1676323" y="536554"/>
                </a:lnTo>
                <a:lnTo>
                  <a:pt x="1637973" y="545134"/>
                </a:lnTo>
                <a:lnTo>
                  <a:pt x="1600199" y="554545"/>
                </a:lnTo>
                <a:lnTo>
                  <a:pt x="1555429" y="567432"/>
                </a:lnTo>
                <a:lnTo>
                  <a:pt x="1511303" y="582374"/>
                </a:lnTo>
                <a:lnTo>
                  <a:pt x="1467811" y="599292"/>
                </a:lnTo>
                <a:lnTo>
                  <a:pt x="1424942" y="618107"/>
                </a:lnTo>
                <a:lnTo>
                  <a:pt x="1382684" y="638738"/>
                </a:lnTo>
                <a:lnTo>
                  <a:pt x="1341026" y="661107"/>
                </a:lnTo>
                <a:lnTo>
                  <a:pt x="1299958" y="685134"/>
                </a:lnTo>
                <a:lnTo>
                  <a:pt x="1259468" y="710740"/>
                </a:lnTo>
                <a:lnTo>
                  <a:pt x="1219874" y="737621"/>
                </a:lnTo>
                <a:lnTo>
                  <a:pt x="1180176" y="766369"/>
                </a:lnTo>
                <a:lnTo>
                  <a:pt x="1141353" y="796233"/>
                </a:lnTo>
                <a:lnTo>
                  <a:pt x="1103064" y="827358"/>
                </a:lnTo>
                <a:lnTo>
                  <a:pt x="1065297" y="859664"/>
                </a:lnTo>
                <a:lnTo>
                  <a:pt x="1028041" y="893072"/>
                </a:lnTo>
                <a:lnTo>
                  <a:pt x="991286" y="927502"/>
                </a:lnTo>
                <a:lnTo>
                  <a:pt x="955020" y="962874"/>
                </a:lnTo>
                <a:lnTo>
                  <a:pt x="919231" y="999110"/>
                </a:lnTo>
                <a:lnTo>
                  <a:pt x="883910" y="1036130"/>
                </a:lnTo>
                <a:lnTo>
                  <a:pt x="849044" y="1073854"/>
                </a:lnTo>
                <a:lnTo>
                  <a:pt x="814622" y="1112203"/>
                </a:lnTo>
                <a:lnTo>
                  <a:pt x="780635" y="1151098"/>
                </a:lnTo>
                <a:lnTo>
                  <a:pt x="747069" y="1190458"/>
                </a:lnTo>
                <a:lnTo>
                  <a:pt x="713915" y="1230204"/>
                </a:lnTo>
                <a:lnTo>
                  <a:pt x="681160" y="1270258"/>
                </a:lnTo>
                <a:lnTo>
                  <a:pt x="648795" y="1310539"/>
                </a:lnTo>
                <a:lnTo>
                  <a:pt x="616808" y="1350968"/>
                </a:lnTo>
                <a:lnTo>
                  <a:pt x="585187" y="1391465"/>
                </a:lnTo>
                <a:lnTo>
                  <a:pt x="553922" y="1431952"/>
                </a:lnTo>
                <a:lnTo>
                  <a:pt x="492414" y="1512574"/>
                </a:lnTo>
                <a:lnTo>
                  <a:pt x="344088" y="1708375"/>
                </a:lnTo>
                <a:lnTo>
                  <a:pt x="315267" y="1745912"/>
                </a:lnTo>
                <a:lnTo>
                  <a:pt x="286702" y="1782724"/>
                </a:lnTo>
                <a:lnTo>
                  <a:pt x="258381" y="1818730"/>
                </a:lnTo>
                <a:lnTo>
                  <a:pt x="230293" y="1853850"/>
                </a:lnTo>
                <a:lnTo>
                  <a:pt x="202428" y="1888006"/>
                </a:lnTo>
                <a:lnTo>
                  <a:pt x="174773" y="1921118"/>
                </a:lnTo>
                <a:lnTo>
                  <a:pt x="147318" y="1953106"/>
                </a:lnTo>
                <a:lnTo>
                  <a:pt x="120052" y="1983891"/>
                </a:lnTo>
                <a:lnTo>
                  <a:pt x="92963" y="2013394"/>
                </a:lnTo>
                <a:lnTo>
                  <a:pt x="0" y="2103596"/>
                </a:lnTo>
                <a:close/>
              </a:path>
              <a:path w="18288000" h="2103755" extrusionOk="0">
                <a:moveTo>
                  <a:pt x="4810795" y="737621"/>
                </a:moveTo>
                <a:lnTo>
                  <a:pt x="4745747" y="737621"/>
                </a:lnTo>
                <a:lnTo>
                  <a:pt x="4694558" y="736961"/>
                </a:lnTo>
                <a:lnTo>
                  <a:pt x="4643211" y="735785"/>
                </a:lnTo>
                <a:lnTo>
                  <a:pt x="4540094" y="731967"/>
                </a:lnTo>
                <a:lnTo>
                  <a:pt x="4436488" y="726338"/>
                </a:lnTo>
                <a:lnTo>
                  <a:pt x="4332487" y="719070"/>
                </a:lnTo>
                <a:lnTo>
                  <a:pt x="4228183" y="710333"/>
                </a:lnTo>
                <a:lnTo>
                  <a:pt x="4071364" y="694849"/>
                </a:lnTo>
                <a:lnTo>
                  <a:pt x="3862082" y="670663"/>
                </a:lnTo>
                <a:lnTo>
                  <a:pt x="2936848" y="547065"/>
                </a:lnTo>
                <a:lnTo>
                  <a:pt x="2739353" y="524482"/>
                </a:lnTo>
                <a:lnTo>
                  <a:pt x="2594187" y="510582"/>
                </a:lnTo>
                <a:lnTo>
                  <a:pt x="2498992" y="503084"/>
                </a:lnTo>
                <a:lnTo>
                  <a:pt x="2405170" y="497200"/>
                </a:lnTo>
                <a:lnTo>
                  <a:pt x="2312815" y="493101"/>
                </a:lnTo>
                <a:lnTo>
                  <a:pt x="2267218" y="491775"/>
                </a:lnTo>
                <a:lnTo>
                  <a:pt x="2221227" y="490945"/>
                </a:lnTo>
                <a:lnTo>
                  <a:pt x="2177238" y="490675"/>
                </a:lnTo>
                <a:lnTo>
                  <a:pt x="5972892" y="490675"/>
                </a:lnTo>
                <a:lnTo>
                  <a:pt x="5936485" y="508763"/>
                </a:lnTo>
                <a:lnTo>
                  <a:pt x="5891705" y="529923"/>
                </a:lnTo>
                <a:lnTo>
                  <a:pt x="5846272" y="550246"/>
                </a:lnTo>
                <a:lnTo>
                  <a:pt x="5800130" y="569685"/>
                </a:lnTo>
                <a:lnTo>
                  <a:pt x="5753221" y="588197"/>
                </a:lnTo>
                <a:lnTo>
                  <a:pt x="5705489" y="605734"/>
                </a:lnTo>
                <a:lnTo>
                  <a:pt x="5656877" y="622253"/>
                </a:lnTo>
                <a:lnTo>
                  <a:pt x="5607327" y="637707"/>
                </a:lnTo>
                <a:lnTo>
                  <a:pt x="5556783" y="652051"/>
                </a:lnTo>
                <a:lnTo>
                  <a:pt x="5505188" y="665239"/>
                </a:lnTo>
                <a:lnTo>
                  <a:pt x="5452484" y="677227"/>
                </a:lnTo>
                <a:lnTo>
                  <a:pt x="5398615" y="687969"/>
                </a:lnTo>
                <a:lnTo>
                  <a:pt x="5343524" y="697420"/>
                </a:lnTo>
                <a:lnTo>
                  <a:pt x="5295128" y="704634"/>
                </a:lnTo>
                <a:lnTo>
                  <a:pt x="5246436" y="711073"/>
                </a:lnTo>
                <a:lnTo>
                  <a:pt x="5197458" y="716761"/>
                </a:lnTo>
                <a:lnTo>
                  <a:pt x="5148207" y="721717"/>
                </a:lnTo>
                <a:lnTo>
                  <a:pt x="5098694" y="725964"/>
                </a:lnTo>
                <a:lnTo>
                  <a:pt x="5048930" y="729522"/>
                </a:lnTo>
                <a:lnTo>
                  <a:pt x="4998928" y="732414"/>
                </a:lnTo>
                <a:lnTo>
                  <a:pt x="4948699" y="734661"/>
                </a:lnTo>
                <a:lnTo>
                  <a:pt x="4898255" y="736283"/>
                </a:lnTo>
                <a:lnTo>
                  <a:pt x="4847607" y="737303"/>
                </a:lnTo>
                <a:lnTo>
                  <a:pt x="4810795" y="737621"/>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dirty="0"/>
          </a:p>
        </p:txBody>
      </p:sp>
      <p:sp>
        <p:nvSpPr>
          <p:cNvPr id="5" name="Google Shape;493;g36f21e578b4_1_605">
            <a:extLst>
              <a:ext uri="{FF2B5EF4-FFF2-40B4-BE49-F238E27FC236}">
                <a16:creationId xmlns:a16="http://schemas.microsoft.com/office/drawing/2014/main" id="{087CD47E-E973-4E88-A29B-199BBB9F6772}"/>
              </a:ext>
            </a:extLst>
          </p:cNvPr>
          <p:cNvSpPr/>
          <p:nvPr/>
        </p:nvSpPr>
        <p:spPr>
          <a:xfrm>
            <a:off x="0" y="4380866"/>
            <a:ext cx="12192000" cy="2477134"/>
          </a:xfrm>
          <a:custGeom>
            <a:avLst/>
            <a:gdLst/>
            <a:ahLst/>
            <a:cxnLst/>
            <a:rect l="l" t="t" r="r" b="b"/>
            <a:pathLst>
              <a:path w="18288000" h="2477134" extrusionOk="0">
                <a:moveTo>
                  <a:pt x="5615273" y="2477071"/>
                </a:moveTo>
                <a:lnTo>
                  <a:pt x="0" y="2477071"/>
                </a:lnTo>
                <a:lnTo>
                  <a:pt x="0" y="1469231"/>
                </a:lnTo>
                <a:lnTo>
                  <a:pt x="54292" y="1453800"/>
                </a:lnTo>
                <a:lnTo>
                  <a:pt x="112519" y="1438654"/>
                </a:lnTo>
                <a:lnTo>
                  <a:pt x="227064" y="1410109"/>
                </a:lnTo>
                <a:lnTo>
                  <a:pt x="338609" y="1383991"/>
                </a:lnTo>
                <a:lnTo>
                  <a:pt x="446611" y="1360413"/>
                </a:lnTo>
                <a:lnTo>
                  <a:pt x="550523" y="1339490"/>
                </a:lnTo>
                <a:lnTo>
                  <a:pt x="649803" y="1321336"/>
                </a:lnTo>
                <a:lnTo>
                  <a:pt x="697535" y="1313333"/>
                </a:lnTo>
                <a:lnTo>
                  <a:pt x="743905" y="1306066"/>
                </a:lnTo>
                <a:lnTo>
                  <a:pt x="788844" y="1299548"/>
                </a:lnTo>
                <a:lnTo>
                  <a:pt x="832285" y="1293795"/>
                </a:lnTo>
                <a:lnTo>
                  <a:pt x="874160" y="1288819"/>
                </a:lnTo>
                <a:lnTo>
                  <a:pt x="914399" y="1284636"/>
                </a:lnTo>
                <a:lnTo>
                  <a:pt x="959567" y="1281042"/>
                </a:lnTo>
                <a:lnTo>
                  <a:pt x="1005786" y="1278810"/>
                </a:lnTo>
                <a:lnTo>
                  <a:pt x="1053034" y="1277908"/>
                </a:lnTo>
                <a:lnTo>
                  <a:pt x="1101288" y="1278305"/>
                </a:lnTo>
                <a:lnTo>
                  <a:pt x="1145998" y="1279816"/>
                </a:lnTo>
                <a:lnTo>
                  <a:pt x="1187934" y="1282116"/>
                </a:lnTo>
                <a:lnTo>
                  <a:pt x="1264315" y="1288222"/>
                </a:lnTo>
                <a:lnTo>
                  <a:pt x="1303268" y="1292247"/>
                </a:lnTo>
                <a:lnTo>
                  <a:pt x="1342715" y="1296900"/>
                </a:lnTo>
                <a:lnTo>
                  <a:pt x="1382649" y="1302168"/>
                </a:lnTo>
                <a:lnTo>
                  <a:pt x="1423058" y="1308036"/>
                </a:lnTo>
                <a:lnTo>
                  <a:pt x="1463933" y="1314490"/>
                </a:lnTo>
                <a:lnTo>
                  <a:pt x="1505265" y="1321515"/>
                </a:lnTo>
                <a:lnTo>
                  <a:pt x="1547044" y="1329096"/>
                </a:lnTo>
                <a:lnTo>
                  <a:pt x="1589260" y="1337221"/>
                </a:lnTo>
                <a:lnTo>
                  <a:pt x="1674966" y="1355039"/>
                </a:lnTo>
                <a:lnTo>
                  <a:pt x="1762305" y="1374855"/>
                </a:lnTo>
                <a:lnTo>
                  <a:pt x="1851201" y="1396554"/>
                </a:lnTo>
                <a:lnTo>
                  <a:pt x="1941576" y="1420019"/>
                </a:lnTo>
                <a:lnTo>
                  <a:pt x="2079745" y="1458279"/>
                </a:lnTo>
                <a:lnTo>
                  <a:pt x="2220808" y="1499868"/>
                </a:lnTo>
                <a:lnTo>
                  <a:pt x="2412946" y="1559828"/>
                </a:lnTo>
                <a:lnTo>
                  <a:pt x="2758605" y="1674567"/>
                </a:lnTo>
                <a:lnTo>
                  <a:pt x="3837273" y="2048593"/>
                </a:lnTo>
                <a:lnTo>
                  <a:pt x="4148104" y="2150466"/>
                </a:lnTo>
                <a:lnTo>
                  <a:pt x="4353985" y="2214175"/>
                </a:lnTo>
                <a:lnTo>
                  <a:pt x="4507255" y="2259095"/>
                </a:lnTo>
                <a:lnTo>
                  <a:pt x="4659256" y="2301129"/>
                </a:lnTo>
                <a:lnTo>
                  <a:pt x="4759758" y="2327358"/>
                </a:lnTo>
                <a:lnTo>
                  <a:pt x="4859503" y="2352017"/>
                </a:lnTo>
                <a:lnTo>
                  <a:pt x="4958416" y="2374990"/>
                </a:lnTo>
                <a:lnTo>
                  <a:pt x="5056418" y="2396164"/>
                </a:lnTo>
                <a:lnTo>
                  <a:pt x="5153432" y="2415423"/>
                </a:lnTo>
                <a:lnTo>
                  <a:pt x="5249383" y="2432651"/>
                </a:lnTo>
                <a:lnTo>
                  <a:pt x="5296934" y="2440468"/>
                </a:lnTo>
                <a:lnTo>
                  <a:pt x="5344191" y="2447734"/>
                </a:lnTo>
                <a:lnTo>
                  <a:pt x="5615273" y="2477071"/>
                </a:lnTo>
                <a:close/>
              </a:path>
              <a:path w="18288000" h="2477134" extrusionOk="0">
                <a:moveTo>
                  <a:pt x="1150527" y="1279969"/>
                </a:moveTo>
                <a:lnTo>
                  <a:pt x="1148788" y="1279969"/>
                </a:lnTo>
                <a:lnTo>
                  <a:pt x="1145998" y="1279816"/>
                </a:lnTo>
                <a:lnTo>
                  <a:pt x="1150527" y="1279969"/>
                </a:lnTo>
                <a:close/>
              </a:path>
              <a:path w="18288000" h="2477134" extrusionOk="0">
                <a:moveTo>
                  <a:pt x="18287999" y="1536700"/>
                </a:moveTo>
                <a:lnTo>
                  <a:pt x="15931493" y="1536700"/>
                </a:lnTo>
                <a:lnTo>
                  <a:pt x="15970812" y="1524000"/>
                </a:lnTo>
                <a:lnTo>
                  <a:pt x="16122659" y="1524000"/>
                </a:lnTo>
                <a:lnTo>
                  <a:pt x="16159220" y="1511300"/>
                </a:lnTo>
                <a:lnTo>
                  <a:pt x="16230599" y="1511300"/>
                </a:lnTo>
                <a:lnTo>
                  <a:pt x="16342251" y="1485900"/>
                </a:lnTo>
                <a:lnTo>
                  <a:pt x="16605696" y="1422400"/>
                </a:lnTo>
                <a:lnTo>
                  <a:pt x="16655800" y="1397000"/>
                </a:lnTo>
                <a:lnTo>
                  <a:pt x="16705074" y="1384300"/>
                </a:lnTo>
                <a:lnTo>
                  <a:pt x="16753530" y="1358900"/>
                </a:lnTo>
                <a:lnTo>
                  <a:pt x="16801181" y="1346200"/>
                </a:lnTo>
                <a:lnTo>
                  <a:pt x="16848040" y="1320800"/>
                </a:lnTo>
                <a:lnTo>
                  <a:pt x="16939436" y="1270000"/>
                </a:lnTo>
                <a:lnTo>
                  <a:pt x="17027823" y="1219200"/>
                </a:lnTo>
                <a:lnTo>
                  <a:pt x="17113305" y="1168400"/>
                </a:lnTo>
                <a:lnTo>
                  <a:pt x="17154990" y="1143000"/>
                </a:lnTo>
                <a:lnTo>
                  <a:pt x="17195987" y="1104900"/>
                </a:lnTo>
                <a:lnTo>
                  <a:pt x="17236311" y="1079500"/>
                </a:lnTo>
                <a:lnTo>
                  <a:pt x="17275974" y="1054100"/>
                </a:lnTo>
                <a:lnTo>
                  <a:pt x="17314989" y="1016000"/>
                </a:lnTo>
                <a:lnTo>
                  <a:pt x="17353370" y="990600"/>
                </a:lnTo>
                <a:lnTo>
                  <a:pt x="17391130" y="952500"/>
                </a:lnTo>
                <a:lnTo>
                  <a:pt x="17428281" y="927100"/>
                </a:lnTo>
                <a:lnTo>
                  <a:pt x="17464836" y="889000"/>
                </a:lnTo>
                <a:lnTo>
                  <a:pt x="17500810" y="850900"/>
                </a:lnTo>
                <a:lnTo>
                  <a:pt x="17536214" y="825500"/>
                </a:lnTo>
                <a:lnTo>
                  <a:pt x="17571063" y="787400"/>
                </a:lnTo>
                <a:lnTo>
                  <a:pt x="17605368" y="749300"/>
                </a:lnTo>
                <a:lnTo>
                  <a:pt x="17639144" y="723900"/>
                </a:lnTo>
                <a:lnTo>
                  <a:pt x="17672403" y="685800"/>
                </a:lnTo>
                <a:lnTo>
                  <a:pt x="17705159" y="647700"/>
                </a:lnTo>
                <a:lnTo>
                  <a:pt x="17737423" y="622300"/>
                </a:lnTo>
                <a:lnTo>
                  <a:pt x="17769211" y="584200"/>
                </a:lnTo>
                <a:lnTo>
                  <a:pt x="17800534" y="546100"/>
                </a:lnTo>
                <a:lnTo>
                  <a:pt x="17831406" y="520700"/>
                </a:lnTo>
                <a:lnTo>
                  <a:pt x="17861839" y="482600"/>
                </a:lnTo>
                <a:lnTo>
                  <a:pt x="17891848" y="444500"/>
                </a:lnTo>
                <a:lnTo>
                  <a:pt x="17921444" y="406400"/>
                </a:lnTo>
                <a:lnTo>
                  <a:pt x="17950642" y="381000"/>
                </a:lnTo>
                <a:lnTo>
                  <a:pt x="17979454" y="342900"/>
                </a:lnTo>
                <a:lnTo>
                  <a:pt x="18007893" y="317500"/>
                </a:lnTo>
                <a:lnTo>
                  <a:pt x="18063705" y="241300"/>
                </a:lnTo>
                <a:lnTo>
                  <a:pt x="18091104" y="215900"/>
                </a:lnTo>
                <a:lnTo>
                  <a:pt x="18118184" y="177800"/>
                </a:lnTo>
                <a:lnTo>
                  <a:pt x="18144955" y="152400"/>
                </a:lnTo>
                <a:lnTo>
                  <a:pt x="18171433" y="127000"/>
                </a:lnTo>
                <a:lnTo>
                  <a:pt x="18197630" y="88900"/>
                </a:lnTo>
                <a:lnTo>
                  <a:pt x="18223558" y="63500"/>
                </a:lnTo>
                <a:lnTo>
                  <a:pt x="18274664" y="12700"/>
                </a:lnTo>
                <a:lnTo>
                  <a:pt x="18287999" y="0"/>
                </a:lnTo>
                <a:lnTo>
                  <a:pt x="18287999" y="1536700"/>
                </a:lnTo>
                <a:close/>
              </a:path>
              <a:path w="18288000" h="2477134" extrusionOk="0">
                <a:moveTo>
                  <a:pt x="10747296" y="876300"/>
                </a:moveTo>
                <a:lnTo>
                  <a:pt x="10026108" y="876300"/>
                </a:lnTo>
                <a:lnTo>
                  <a:pt x="10067856" y="863600"/>
                </a:lnTo>
                <a:lnTo>
                  <a:pt x="10699200" y="863600"/>
                </a:lnTo>
                <a:lnTo>
                  <a:pt x="10747296" y="876300"/>
                </a:lnTo>
                <a:close/>
              </a:path>
              <a:path w="18288000" h="2477134" extrusionOk="0">
                <a:moveTo>
                  <a:pt x="10943128" y="889000"/>
                </a:moveTo>
                <a:lnTo>
                  <a:pt x="9888997" y="889000"/>
                </a:lnTo>
                <a:lnTo>
                  <a:pt x="9944099" y="876300"/>
                </a:lnTo>
                <a:lnTo>
                  <a:pt x="10893670" y="876300"/>
                </a:lnTo>
                <a:lnTo>
                  <a:pt x="10943128" y="889000"/>
                </a:lnTo>
                <a:close/>
              </a:path>
              <a:path w="18288000" h="2477134" extrusionOk="0">
                <a:moveTo>
                  <a:pt x="11093379" y="901700"/>
                </a:moveTo>
                <a:lnTo>
                  <a:pt x="9780693" y="901700"/>
                </a:lnTo>
                <a:lnTo>
                  <a:pt x="9834532" y="889000"/>
                </a:lnTo>
                <a:lnTo>
                  <a:pt x="11042991" y="889000"/>
                </a:lnTo>
                <a:lnTo>
                  <a:pt x="11093379" y="901700"/>
                </a:lnTo>
                <a:close/>
              </a:path>
              <a:path w="18288000" h="2477134" extrusionOk="0">
                <a:moveTo>
                  <a:pt x="11453800" y="939800"/>
                </a:moveTo>
                <a:lnTo>
                  <a:pt x="9571341" y="939800"/>
                </a:lnTo>
                <a:lnTo>
                  <a:pt x="9727466" y="901700"/>
                </a:lnTo>
                <a:lnTo>
                  <a:pt x="11144060" y="901700"/>
                </a:lnTo>
                <a:lnTo>
                  <a:pt x="11195024" y="914400"/>
                </a:lnTo>
                <a:lnTo>
                  <a:pt x="11297770" y="914400"/>
                </a:lnTo>
                <a:lnTo>
                  <a:pt x="11349534" y="927100"/>
                </a:lnTo>
                <a:lnTo>
                  <a:pt x="11401547" y="927100"/>
                </a:lnTo>
                <a:lnTo>
                  <a:pt x="11453800" y="939800"/>
                </a:lnTo>
                <a:close/>
              </a:path>
              <a:path w="18288000" h="2477134" extrusionOk="0">
                <a:moveTo>
                  <a:pt x="18287999" y="2476500"/>
                </a:moveTo>
                <a:lnTo>
                  <a:pt x="6021704" y="2476500"/>
                </a:lnTo>
                <a:lnTo>
                  <a:pt x="6217729" y="2451100"/>
                </a:lnTo>
                <a:lnTo>
                  <a:pt x="6263449" y="2438400"/>
                </a:lnTo>
                <a:lnTo>
                  <a:pt x="6308748" y="2438400"/>
                </a:lnTo>
                <a:lnTo>
                  <a:pt x="6442254" y="2400300"/>
                </a:lnTo>
                <a:lnTo>
                  <a:pt x="6486000" y="2400300"/>
                </a:lnTo>
                <a:lnTo>
                  <a:pt x="6657532" y="2349500"/>
                </a:lnTo>
                <a:lnTo>
                  <a:pt x="6699614" y="2324100"/>
                </a:lnTo>
                <a:lnTo>
                  <a:pt x="6824140" y="2286000"/>
                </a:lnTo>
                <a:lnTo>
                  <a:pt x="6865117" y="2260600"/>
                </a:lnTo>
                <a:lnTo>
                  <a:pt x="6946345" y="2235200"/>
                </a:lnTo>
                <a:lnTo>
                  <a:pt x="6986622" y="2209800"/>
                </a:lnTo>
                <a:lnTo>
                  <a:pt x="7026691" y="2197100"/>
                </a:lnTo>
                <a:lnTo>
                  <a:pt x="7066564" y="2171700"/>
                </a:lnTo>
                <a:lnTo>
                  <a:pt x="7106254" y="2159000"/>
                </a:lnTo>
                <a:lnTo>
                  <a:pt x="7185134" y="2108200"/>
                </a:lnTo>
                <a:lnTo>
                  <a:pt x="7224349" y="2095500"/>
                </a:lnTo>
                <a:lnTo>
                  <a:pt x="7263430" y="2070100"/>
                </a:lnTo>
                <a:lnTo>
                  <a:pt x="7302390" y="2057400"/>
                </a:lnTo>
                <a:lnTo>
                  <a:pt x="7418669" y="1981200"/>
                </a:lnTo>
                <a:lnTo>
                  <a:pt x="7457269" y="1968500"/>
                </a:lnTo>
                <a:lnTo>
                  <a:pt x="7649637" y="1841500"/>
                </a:lnTo>
                <a:lnTo>
                  <a:pt x="7688071" y="1828800"/>
                </a:lnTo>
                <a:lnTo>
                  <a:pt x="7958246" y="1651000"/>
                </a:lnTo>
                <a:lnTo>
                  <a:pt x="7997155" y="1638300"/>
                </a:lnTo>
                <a:lnTo>
                  <a:pt x="8273440" y="1460500"/>
                </a:lnTo>
                <a:lnTo>
                  <a:pt x="8313620" y="1447800"/>
                </a:lnTo>
                <a:lnTo>
                  <a:pt x="8476610" y="1346200"/>
                </a:lnTo>
                <a:lnTo>
                  <a:pt x="8517989" y="1333500"/>
                </a:lnTo>
                <a:lnTo>
                  <a:pt x="8601589" y="1282700"/>
                </a:lnTo>
                <a:lnTo>
                  <a:pt x="8643835" y="1270000"/>
                </a:lnTo>
                <a:lnTo>
                  <a:pt x="8729285" y="1219200"/>
                </a:lnTo>
                <a:lnTo>
                  <a:pt x="8772512" y="1206500"/>
                </a:lnTo>
                <a:lnTo>
                  <a:pt x="8816091" y="1181100"/>
                </a:lnTo>
                <a:lnTo>
                  <a:pt x="8860034" y="1168400"/>
                </a:lnTo>
                <a:lnTo>
                  <a:pt x="8904354" y="1143000"/>
                </a:lnTo>
                <a:lnTo>
                  <a:pt x="8949063" y="1130300"/>
                </a:lnTo>
                <a:lnTo>
                  <a:pt x="8994173" y="1104900"/>
                </a:lnTo>
                <a:lnTo>
                  <a:pt x="9085648" y="1079500"/>
                </a:lnTo>
                <a:lnTo>
                  <a:pt x="9132037" y="1054100"/>
                </a:lnTo>
                <a:lnTo>
                  <a:pt x="9273963" y="1016000"/>
                </a:lnTo>
                <a:lnTo>
                  <a:pt x="9322232" y="990600"/>
                </a:lnTo>
                <a:lnTo>
                  <a:pt x="9520443" y="939800"/>
                </a:lnTo>
                <a:lnTo>
                  <a:pt x="11506285" y="939800"/>
                </a:lnTo>
                <a:lnTo>
                  <a:pt x="11558993" y="952500"/>
                </a:lnTo>
                <a:lnTo>
                  <a:pt x="11611916" y="952500"/>
                </a:lnTo>
                <a:lnTo>
                  <a:pt x="11718368" y="977900"/>
                </a:lnTo>
                <a:lnTo>
                  <a:pt x="11771881" y="977900"/>
                </a:lnTo>
                <a:lnTo>
                  <a:pt x="11825573" y="990600"/>
                </a:lnTo>
                <a:lnTo>
                  <a:pt x="11879437" y="990600"/>
                </a:lnTo>
                <a:lnTo>
                  <a:pt x="11987640" y="1016000"/>
                </a:lnTo>
                <a:lnTo>
                  <a:pt x="12041963" y="1016000"/>
                </a:lnTo>
                <a:lnTo>
                  <a:pt x="12151009" y="1041400"/>
                </a:lnTo>
                <a:lnTo>
                  <a:pt x="12205714" y="1041400"/>
                </a:lnTo>
                <a:lnTo>
                  <a:pt x="12315444" y="1066800"/>
                </a:lnTo>
                <a:lnTo>
                  <a:pt x="12370452" y="1066800"/>
                </a:lnTo>
                <a:lnTo>
                  <a:pt x="12480711" y="1092200"/>
                </a:lnTo>
                <a:lnTo>
                  <a:pt x="12535944" y="1092200"/>
                </a:lnTo>
                <a:lnTo>
                  <a:pt x="12701954" y="1130300"/>
                </a:lnTo>
                <a:lnTo>
                  <a:pt x="12757365" y="1130300"/>
                </a:lnTo>
                <a:lnTo>
                  <a:pt x="12868247" y="1155700"/>
                </a:lnTo>
                <a:lnTo>
                  <a:pt x="12979151" y="1168400"/>
                </a:lnTo>
                <a:lnTo>
                  <a:pt x="13366476" y="1244600"/>
                </a:lnTo>
                <a:lnTo>
                  <a:pt x="13476614" y="1257300"/>
                </a:lnTo>
                <a:lnTo>
                  <a:pt x="13586391" y="1282700"/>
                </a:lnTo>
                <a:lnTo>
                  <a:pt x="13641122" y="1282700"/>
                </a:lnTo>
                <a:lnTo>
                  <a:pt x="13804581" y="1320800"/>
                </a:lnTo>
                <a:lnTo>
                  <a:pt x="13858793" y="1320800"/>
                </a:lnTo>
                <a:lnTo>
                  <a:pt x="13966756" y="1346200"/>
                </a:lnTo>
                <a:lnTo>
                  <a:pt x="14020489" y="1346200"/>
                </a:lnTo>
                <a:lnTo>
                  <a:pt x="14127413" y="1371600"/>
                </a:lnTo>
                <a:lnTo>
                  <a:pt x="14180587" y="1371600"/>
                </a:lnTo>
                <a:lnTo>
                  <a:pt x="14286316" y="1397000"/>
                </a:lnTo>
                <a:lnTo>
                  <a:pt x="14338853" y="1397000"/>
                </a:lnTo>
                <a:lnTo>
                  <a:pt x="14391161" y="1409700"/>
                </a:lnTo>
                <a:lnTo>
                  <a:pt x="14443230" y="1409700"/>
                </a:lnTo>
                <a:lnTo>
                  <a:pt x="14546618" y="1435100"/>
                </a:lnTo>
                <a:lnTo>
                  <a:pt x="14597920" y="1435100"/>
                </a:lnTo>
                <a:lnTo>
                  <a:pt x="14648949" y="1447800"/>
                </a:lnTo>
                <a:lnTo>
                  <a:pt x="14699696" y="1447800"/>
                </a:lnTo>
                <a:lnTo>
                  <a:pt x="14750152" y="1460500"/>
                </a:lnTo>
                <a:lnTo>
                  <a:pt x="14800309" y="1460500"/>
                </a:lnTo>
                <a:lnTo>
                  <a:pt x="14850158" y="1473200"/>
                </a:lnTo>
                <a:lnTo>
                  <a:pt x="14899690" y="1473200"/>
                </a:lnTo>
                <a:lnTo>
                  <a:pt x="14948897" y="1485900"/>
                </a:lnTo>
                <a:lnTo>
                  <a:pt x="15046299" y="1485900"/>
                </a:lnTo>
                <a:lnTo>
                  <a:pt x="15094477" y="1498600"/>
                </a:lnTo>
                <a:lnTo>
                  <a:pt x="15189744" y="1498600"/>
                </a:lnTo>
                <a:lnTo>
                  <a:pt x="15236815" y="1511300"/>
                </a:lnTo>
                <a:lnTo>
                  <a:pt x="15329790" y="1511300"/>
                </a:lnTo>
                <a:lnTo>
                  <a:pt x="15375677" y="1524000"/>
                </a:lnTo>
                <a:lnTo>
                  <a:pt x="15555009" y="1524000"/>
                </a:lnTo>
                <a:lnTo>
                  <a:pt x="15598746" y="1536700"/>
                </a:lnTo>
                <a:lnTo>
                  <a:pt x="18287999" y="1536700"/>
                </a:lnTo>
                <a:lnTo>
                  <a:pt x="18287999" y="2476500"/>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dirty="0"/>
          </a:p>
        </p:txBody>
      </p:sp>
      <p:pic>
        <p:nvPicPr>
          <p:cNvPr id="6" name="Picture 5">
            <a:extLst>
              <a:ext uri="{FF2B5EF4-FFF2-40B4-BE49-F238E27FC236}">
                <a16:creationId xmlns:a16="http://schemas.microsoft.com/office/drawing/2014/main" id="{5DC73B9F-63A4-496A-AA01-B0B3BAA93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3" y="1687492"/>
            <a:ext cx="5386747" cy="5386747"/>
          </a:xfrm>
          <a:prstGeom prst="rect">
            <a:avLst/>
          </a:prstGeom>
        </p:spPr>
      </p:pic>
      <p:sp>
        <p:nvSpPr>
          <p:cNvPr id="8" name="TextBox 7">
            <a:extLst>
              <a:ext uri="{FF2B5EF4-FFF2-40B4-BE49-F238E27FC236}">
                <a16:creationId xmlns:a16="http://schemas.microsoft.com/office/drawing/2014/main" id="{6F27799F-95AE-4281-A1AF-060BE0297CF2}"/>
              </a:ext>
            </a:extLst>
          </p:cNvPr>
          <p:cNvSpPr txBox="1"/>
          <p:nvPr/>
        </p:nvSpPr>
        <p:spPr>
          <a:xfrm>
            <a:off x="798289" y="585318"/>
            <a:ext cx="6284684" cy="584775"/>
          </a:xfrm>
          <a:prstGeom prst="rect">
            <a:avLst/>
          </a:prstGeom>
          <a:noFill/>
        </p:spPr>
        <p:txBody>
          <a:bodyPr wrap="square">
            <a:spAutoFit/>
          </a:bodyPr>
          <a:lstStyle/>
          <a:p>
            <a:r>
              <a:rPr lang="en-IN" sz="3200" b="1" u="sng" dirty="0"/>
              <a:t>Methodology</a:t>
            </a:r>
            <a:r>
              <a:rPr lang="en-US" sz="3200" b="1" u="sng" dirty="0">
                <a:solidFill>
                  <a:srgbClr val="0D0D0D"/>
                </a:solidFill>
              </a:rPr>
              <a:t>:</a:t>
            </a:r>
            <a:endParaRPr lang="en-IN" sz="3200" b="1" u="sng" dirty="0"/>
          </a:p>
        </p:txBody>
      </p:sp>
      <p:sp>
        <p:nvSpPr>
          <p:cNvPr id="9" name="TextBox 8">
            <a:extLst>
              <a:ext uri="{FF2B5EF4-FFF2-40B4-BE49-F238E27FC236}">
                <a16:creationId xmlns:a16="http://schemas.microsoft.com/office/drawing/2014/main" id="{0008F7A4-FE0C-4A88-8BA9-5949EF9CDF3E}"/>
              </a:ext>
            </a:extLst>
          </p:cNvPr>
          <p:cNvSpPr txBox="1"/>
          <p:nvPr/>
        </p:nvSpPr>
        <p:spPr>
          <a:xfrm>
            <a:off x="1030514" y="1170093"/>
            <a:ext cx="7315200" cy="4247317"/>
          </a:xfrm>
          <a:prstGeom prst="rect">
            <a:avLst/>
          </a:prstGeom>
          <a:noFill/>
        </p:spPr>
        <p:txBody>
          <a:bodyPr wrap="square" rtlCol="0">
            <a:spAutoFit/>
          </a:bodyPr>
          <a:lstStyle/>
          <a:p>
            <a:pPr>
              <a:buFont typeface="+mj-lt"/>
              <a:buAutoNum type="arabicPeriod"/>
            </a:pPr>
            <a:r>
              <a:rPr lang="en-US" b="1" dirty="0"/>
              <a:t>Data Collection</a:t>
            </a:r>
            <a:r>
              <a:rPr lang="en-US" dirty="0"/>
              <a:t>:</a:t>
            </a:r>
            <a:br>
              <a:rPr lang="en-US" dirty="0"/>
            </a:br>
            <a:r>
              <a:rPr lang="en-US" dirty="0"/>
              <a:t>Sales data of Blinkit was obtained in Excel/CSV format with relevant fields like product name, customer ID, quantity, date, and amount.</a:t>
            </a:r>
          </a:p>
          <a:p>
            <a:pPr>
              <a:buFont typeface="+mj-lt"/>
              <a:buAutoNum type="arabicPeriod"/>
            </a:pPr>
            <a:r>
              <a:rPr lang="en-US" b="1" dirty="0"/>
              <a:t>Data Cleaning</a:t>
            </a:r>
            <a:r>
              <a:rPr lang="en-US" dirty="0"/>
              <a:t>:</a:t>
            </a:r>
            <a:br>
              <a:rPr lang="en-US" dirty="0"/>
            </a:br>
            <a:r>
              <a:rPr lang="en-US" dirty="0"/>
              <a:t>Power Query Editor was used to remove duplicates, fix data types, and prepare the dataset for analysis.</a:t>
            </a:r>
          </a:p>
          <a:p>
            <a:pPr>
              <a:buFont typeface="+mj-lt"/>
              <a:buAutoNum type="arabicPeriod"/>
            </a:pPr>
            <a:r>
              <a:rPr lang="en-US" b="1" dirty="0"/>
              <a:t>Data Modeling</a:t>
            </a:r>
            <a:r>
              <a:rPr lang="en-US" dirty="0"/>
              <a:t>:</a:t>
            </a:r>
            <a:br>
              <a:rPr lang="en-US" dirty="0"/>
            </a:br>
            <a:r>
              <a:rPr lang="en-US" dirty="0"/>
              <a:t>Relationships between tables (customer, product, orders) were established for a structured data model.</a:t>
            </a:r>
          </a:p>
          <a:p>
            <a:pPr>
              <a:buFont typeface="+mj-lt"/>
              <a:buAutoNum type="arabicPeriod"/>
            </a:pPr>
            <a:r>
              <a:rPr lang="en-US" b="1" dirty="0"/>
              <a:t>Analysis &amp; Calculations</a:t>
            </a:r>
            <a:r>
              <a:rPr lang="en-US" dirty="0"/>
              <a:t>:</a:t>
            </a:r>
            <a:br>
              <a:rPr lang="en-US" dirty="0"/>
            </a:br>
            <a:r>
              <a:rPr lang="en-US" dirty="0"/>
              <a:t>DAX was used to create measures like total sales, average quantity, and monthly trends.</a:t>
            </a:r>
          </a:p>
          <a:p>
            <a:pPr>
              <a:buFont typeface="+mj-lt"/>
              <a:buAutoNum type="arabicPeriod"/>
            </a:pPr>
            <a:r>
              <a:rPr lang="en-US" b="1" dirty="0"/>
              <a:t>Visualization</a:t>
            </a:r>
            <a:r>
              <a:rPr lang="en-US" dirty="0"/>
              <a:t>:</a:t>
            </a:r>
            <a:br>
              <a:rPr lang="en-US" dirty="0"/>
            </a:br>
            <a:r>
              <a:rPr lang="en-US" dirty="0"/>
              <a:t>Dashboards were created using charts, slicers, and filters to represent key insights interactively.</a:t>
            </a:r>
          </a:p>
        </p:txBody>
      </p:sp>
    </p:spTree>
    <p:extLst>
      <p:ext uri="{BB962C8B-B14F-4D97-AF65-F5344CB8AC3E}">
        <p14:creationId xmlns:p14="http://schemas.microsoft.com/office/powerpoint/2010/main" val="329799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20384B98-2660-4A70-85EA-A9E3A15CB3AB}"/>
              </a:ext>
            </a:extLst>
          </p:cNvPr>
          <p:cNvSpPr/>
          <p:nvPr/>
        </p:nvSpPr>
        <p:spPr>
          <a:xfrm>
            <a:off x="132521" y="149087"/>
            <a:ext cx="1749287" cy="6559826"/>
          </a:xfrm>
          <a:prstGeom prst="round2SameRect">
            <a:avLst>
              <a:gd name="adj1" fmla="val 29546"/>
              <a:gd name="adj2" fmla="val 2424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EF361AB9-B7E0-4FB2-B8B8-CC883B139326}"/>
              </a:ext>
            </a:extLst>
          </p:cNvPr>
          <p:cNvSpPr txBox="1"/>
          <p:nvPr/>
        </p:nvSpPr>
        <p:spPr>
          <a:xfrm>
            <a:off x="251791" y="715617"/>
            <a:ext cx="1470992" cy="723275"/>
          </a:xfrm>
          <a:prstGeom prst="rect">
            <a:avLst/>
          </a:prstGeom>
          <a:noFill/>
        </p:spPr>
        <p:txBody>
          <a:bodyPr wrap="square" rtlCol="0">
            <a:spAutoFit/>
          </a:bodyPr>
          <a:lstStyle/>
          <a:p>
            <a:r>
              <a:rPr lang="en-IN" sz="3200" b="0" i="0" dirty="0">
                <a:solidFill>
                  <a:srgbClr val="252423"/>
                </a:solidFill>
                <a:effectLst/>
                <a:latin typeface="Segoe UI Bold" panose="020B0802040204020203" pitchFamily="34" charset="0"/>
              </a:rPr>
              <a:t>blink</a:t>
            </a:r>
            <a:r>
              <a:rPr lang="en-IN" sz="3200" b="0" i="0" dirty="0">
                <a:solidFill>
                  <a:srgbClr val="359100"/>
                </a:solidFill>
                <a:effectLst/>
                <a:latin typeface="Segoe UI Bold" panose="020B0802040204020203" pitchFamily="34" charset="0"/>
              </a:rPr>
              <a:t>it</a:t>
            </a:r>
            <a:endParaRPr lang="en-IN" dirty="0"/>
          </a:p>
          <a:p>
            <a:r>
              <a:rPr lang="en-IN" sz="900" b="1" i="0" dirty="0">
                <a:solidFill>
                  <a:srgbClr val="252423"/>
                </a:solidFill>
                <a:effectLst/>
                <a:latin typeface="Segoe UI" panose="020B0502040204020203" pitchFamily="34" charset="0"/>
              </a:rPr>
              <a:t>India's Last Minute App</a:t>
            </a:r>
            <a:endParaRPr lang="en-IN" sz="900" dirty="0"/>
          </a:p>
        </p:txBody>
      </p:sp>
      <p:pic>
        <p:nvPicPr>
          <p:cNvPr id="6" name="Picture 5">
            <a:extLst>
              <a:ext uri="{FF2B5EF4-FFF2-40B4-BE49-F238E27FC236}">
                <a16:creationId xmlns:a16="http://schemas.microsoft.com/office/drawing/2014/main" id="{D4FD5D21-E9A0-4556-A2A0-F4F304E96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3" y="3027201"/>
            <a:ext cx="675806" cy="675806"/>
          </a:xfrm>
          <a:prstGeom prst="rect">
            <a:avLst/>
          </a:prstGeom>
        </p:spPr>
      </p:pic>
      <p:pic>
        <p:nvPicPr>
          <p:cNvPr id="7" name="Picture 6">
            <a:extLst>
              <a:ext uri="{FF2B5EF4-FFF2-40B4-BE49-F238E27FC236}">
                <a16:creationId xmlns:a16="http://schemas.microsoft.com/office/drawing/2014/main" id="{39F6C47C-5A6B-44F0-9C38-1F8DE03425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1" y="3830799"/>
            <a:ext cx="848241" cy="848241"/>
          </a:xfrm>
          <a:prstGeom prst="rect">
            <a:avLst/>
          </a:prstGeom>
        </p:spPr>
      </p:pic>
      <p:pic>
        <p:nvPicPr>
          <p:cNvPr id="8" name="Picture 7">
            <a:extLst>
              <a:ext uri="{FF2B5EF4-FFF2-40B4-BE49-F238E27FC236}">
                <a16:creationId xmlns:a16="http://schemas.microsoft.com/office/drawing/2014/main" id="{998123D8-2A81-4308-9F45-FFBE649671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 y="4806832"/>
            <a:ext cx="848242" cy="848242"/>
          </a:xfrm>
          <a:prstGeom prst="rect">
            <a:avLst/>
          </a:prstGeom>
        </p:spPr>
      </p:pic>
      <p:pic>
        <p:nvPicPr>
          <p:cNvPr id="12" name="Picture 11">
            <a:extLst>
              <a:ext uri="{FF2B5EF4-FFF2-40B4-BE49-F238E27FC236}">
                <a16:creationId xmlns:a16="http://schemas.microsoft.com/office/drawing/2014/main" id="{0CDBB91E-F957-4163-B214-D785A49BC1FF}"/>
              </a:ext>
            </a:extLst>
          </p:cNvPr>
          <p:cNvPicPr>
            <a:picLocks noChangeAspect="1"/>
          </p:cNvPicPr>
          <p:nvPr/>
        </p:nvPicPr>
        <p:blipFill>
          <a:blip r:embed="rId5"/>
          <a:stretch>
            <a:fillRect/>
          </a:stretch>
        </p:blipFill>
        <p:spPr>
          <a:xfrm>
            <a:off x="2491409" y="2017211"/>
            <a:ext cx="3882886" cy="2695785"/>
          </a:xfrm>
          <a:prstGeom prst="rect">
            <a:avLst/>
          </a:prstGeom>
        </p:spPr>
      </p:pic>
      <p:sp>
        <p:nvSpPr>
          <p:cNvPr id="11" name="TextBox 10">
            <a:extLst>
              <a:ext uri="{FF2B5EF4-FFF2-40B4-BE49-F238E27FC236}">
                <a16:creationId xmlns:a16="http://schemas.microsoft.com/office/drawing/2014/main" id="{70593CEB-5F97-4281-8C28-61F960BB5D41}"/>
              </a:ext>
            </a:extLst>
          </p:cNvPr>
          <p:cNvSpPr txBox="1"/>
          <p:nvPr/>
        </p:nvSpPr>
        <p:spPr>
          <a:xfrm>
            <a:off x="2385391" y="715617"/>
            <a:ext cx="6096000" cy="390300"/>
          </a:xfrm>
          <a:prstGeom prst="rect">
            <a:avLst/>
          </a:prstGeom>
          <a:noFill/>
        </p:spPr>
        <p:txBody>
          <a:bodyPr wrap="square">
            <a:spAutoFit/>
          </a:bodyPr>
          <a:lstStyle/>
          <a:p>
            <a:pPr marL="0" lvl="0" indent="0" algn="l" rtl="0">
              <a:lnSpc>
                <a:spcPct val="115000"/>
              </a:lnSpc>
              <a:spcBef>
                <a:spcPts val="1400"/>
              </a:spcBef>
              <a:spcAft>
                <a:spcPts val="400"/>
              </a:spcAft>
              <a:buNone/>
            </a:pPr>
            <a:r>
              <a:rPr lang="en-US" sz="1800" b="1" dirty="0">
                <a:solidFill>
                  <a:schemeClr val="dk1"/>
                </a:solidFill>
              </a:rPr>
              <a:t> Number of Orders Placed per Customer</a:t>
            </a:r>
            <a:endParaRPr lang="en-US" sz="1800" dirty="0"/>
          </a:p>
        </p:txBody>
      </p:sp>
      <p:sp>
        <p:nvSpPr>
          <p:cNvPr id="13" name="TextBox 12">
            <a:extLst>
              <a:ext uri="{FF2B5EF4-FFF2-40B4-BE49-F238E27FC236}">
                <a16:creationId xmlns:a16="http://schemas.microsoft.com/office/drawing/2014/main" id="{A7F9FE00-4F96-4C54-A155-CF0A9C82B463}"/>
              </a:ext>
            </a:extLst>
          </p:cNvPr>
          <p:cNvSpPr txBox="1"/>
          <p:nvPr/>
        </p:nvSpPr>
        <p:spPr>
          <a:xfrm>
            <a:off x="6599582" y="1205529"/>
            <a:ext cx="5128591" cy="4994957"/>
          </a:xfrm>
          <a:prstGeom prst="rect">
            <a:avLst/>
          </a:prstGeom>
          <a:noFill/>
        </p:spPr>
        <p:txBody>
          <a:bodyPr wrap="square">
            <a:sp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dk1"/>
                </a:solidFill>
              </a:rPr>
              <a:t>Purpose:</a:t>
            </a:r>
            <a:br>
              <a:rPr lang="en-US" sz="1800" b="1" dirty="0">
                <a:solidFill>
                  <a:schemeClr val="dk1"/>
                </a:solidFill>
              </a:rPr>
            </a:br>
            <a:r>
              <a:rPr lang="en-US" sz="1800" dirty="0">
                <a:solidFill>
                  <a:schemeClr val="dk1"/>
                </a:solidFill>
              </a:rPr>
              <a:t> To display which customers have placed the highest number of orders.</a:t>
            </a:r>
          </a:p>
          <a:p>
            <a:pPr marL="0" lvl="0" indent="0" algn="l" rtl="0">
              <a:lnSpc>
                <a:spcPct val="115000"/>
              </a:lnSpc>
              <a:spcBef>
                <a:spcPts val="1200"/>
              </a:spcBef>
              <a:spcAft>
                <a:spcPts val="0"/>
              </a:spcAft>
              <a:buClr>
                <a:schemeClr val="dk1"/>
              </a:buClr>
              <a:buSzPts val="1100"/>
              <a:buFont typeface="Arial"/>
              <a:buNone/>
            </a:pPr>
            <a:r>
              <a:rPr lang="en-US" sz="1800" b="1" dirty="0">
                <a:solidFill>
                  <a:schemeClr val="dk1"/>
                </a:solidFill>
              </a:rPr>
              <a:t>Visual:</a:t>
            </a:r>
            <a:br>
              <a:rPr lang="en-US" sz="1800" b="1" dirty="0">
                <a:solidFill>
                  <a:schemeClr val="dk1"/>
                </a:solidFill>
              </a:rPr>
            </a:br>
            <a:r>
              <a:rPr lang="en-US" sz="1800" dirty="0">
                <a:solidFill>
                  <a:schemeClr val="dk1"/>
                </a:solidFill>
              </a:rPr>
              <a:t> Horizontal bar chart (X-axis: order count, Y-axis: customer names)</a:t>
            </a:r>
          </a:p>
          <a:p>
            <a:pPr marL="0" lvl="0" indent="0" algn="l" rtl="0">
              <a:lnSpc>
                <a:spcPct val="115000"/>
              </a:lnSpc>
              <a:spcBef>
                <a:spcPts val="1200"/>
              </a:spcBef>
              <a:spcAft>
                <a:spcPts val="0"/>
              </a:spcAft>
              <a:buClr>
                <a:schemeClr val="dk1"/>
              </a:buClr>
              <a:buSzPts val="1100"/>
              <a:buFont typeface="Arial"/>
              <a:buNone/>
            </a:pPr>
            <a:r>
              <a:rPr lang="en-US" sz="1800" b="1" dirty="0">
                <a:solidFill>
                  <a:schemeClr val="dk1"/>
                </a:solidFill>
              </a:rPr>
              <a:t>Insights:</a:t>
            </a:r>
          </a:p>
          <a:p>
            <a:pPr marL="457200" lvl="0" indent="-374650" algn="l" rtl="0">
              <a:lnSpc>
                <a:spcPct val="115000"/>
              </a:lnSpc>
              <a:spcBef>
                <a:spcPts val="1200"/>
              </a:spcBef>
              <a:spcAft>
                <a:spcPts val="0"/>
              </a:spcAft>
              <a:buClr>
                <a:schemeClr val="dk1"/>
              </a:buClr>
              <a:buSzPts val="2300"/>
              <a:buChar char="●"/>
            </a:pPr>
            <a:r>
              <a:rPr lang="en-US" sz="1800" b="1" i="1" dirty="0">
                <a:solidFill>
                  <a:schemeClr val="dk1"/>
                </a:solidFill>
              </a:rPr>
              <a:t>Nidhi Sha</a:t>
            </a:r>
            <a:r>
              <a:rPr lang="en-US" sz="1800" dirty="0">
                <a:solidFill>
                  <a:schemeClr val="dk1"/>
                </a:solidFill>
              </a:rPr>
              <a:t> has the highest orders (9).</a:t>
            </a:r>
            <a:br>
              <a:rPr lang="en-US" sz="1800" dirty="0">
                <a:solidFill>
                  <a:schemeClr val="dk1"/>
                </a:solidFill>
              </a:rPr>
            </a:br>
            <a:endParaRPr lang="en-US" sz="1800" dirty="0">
              <a:solidFill>
                <a:schemeClr val="dk1"/>
              </a:solidFill>
            </a:endParaRPr>
          </a:p>
          <a:p>
            <a:pPr marL="457200" lvl="0" indent="-374650" algn="l" rtl="0">
              <a:lnSpc>
                <a:spcPct val="115000"/>
              </a:lnSpc>
              <a:spcBef>
                <a:spcPts val="0"/>
              </a:spcBef>
              <a:spcAft>
                <a:spcPts val="0"/>
              </a:spcAft>
              <a:buClr>
                <a:schemeClr val="dk1"/>
              </a:buClr>
              <a:buSzPts val="2300"/>
              <a:buChar char="●"/>
            </a:pPr>
            <a:r>
              <a:rPr lang="en-US" sz="1800" dirty="0">
                <a:solidFill>
                  <a:schemeClr val="dk1"/>
                </a:solidFill>
              </a:rPr>
              <a:t>Multiple customers have 7–8 orders, showing repeat buying behavior.</a:t>
            </a:r>
            <a:br>
              <a:rPr lang="en-US" sz="1800" dirty="0">
                <a:solidFill>
                  <a:schemeClr val="dk1"/>
                </a:solidFill>
              </a:rPr>
            </a:br>
            <a:endParaRPr lang="en-US" sz="1800" dirty="0">
              <a:solidFill>
                <a:schemeClr val="dk1"/>
              </a:solidFill>
            </a:endParaRPr>
          </a:p>
          <a:p>
            <a:pPr marL="457200" lvl="0" indent="-374650" algn="l" rtl="0">
              <a:lnSpc>
                <a:spcPct val="115000"/>
              </a:lnSpc>
              <a:spcBef>
                <a:spcPts val="0"/>
              </a:spcBef>
              <a:spcAft>
                <a:spcPts val="0"/>
              </a:spcAft>
              <a:buClr>
                <a:schemeClr val="dk1"/>
              </a:buClr>
              <a:buSzPts val="2300"/>
              <a:buChar char="●"/>
            </a:pPr>
            <a:r>
              <a:rPr lang="en-US" sz="1800" dirty="0">
                <a:solidFill>
                  <a:schemeClr val="dk1"/>
                </a:solidFill>
              </a:rPr>
              <a:t>Useful to target loyal customers with offers and retention campaigns.</a:t>
            </a:r>
          </a:p>
        </p:txBody>
      </p:sp>
    </p:spTree>
    <p:extLst>
      <p:ext uri="{BB962C8B-B14F-4D97-AF65-F5344CB8AC3E}">
        <p14:creationId xmlns:p14="http://schemas.microsoft.com/office/powerpoint/2010/main" val="540116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53E1E020-B339-40AB-ADB6-702378E9F603}"/>
              </a:ext>
            </a:extLst>
          </p:cNvPr>
          <p:cNvSpPr/>
          <p:nvPr/>
        </p:nvSpPr>
        <p:spPr>
          <a:xfrm>
            <a:off x="132521" y="149087"/>
            <a:ext cx="1749287" cy="6559826"/>
          </a:xfrm>
          <a:prstGeom prst="round2SameRect">
            <a:avLst>
              <a:gd name="adj1" fmla="val 29546"/>
              <a:gd name="adj2" fmla="val 2424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C43EA449-8E30-440C-B769-6B1C93FE4DA6}"/>
              </a:ext>
            </a:extLst>
          </p:cNvPr>
          <p:cNvSpPr txBox="1"/>
          <p:nvPr/>
        </p:nvSpPr>
        <p:spPr>
          <a:xfrm>
            <a:off x="251791" y="715617"/>
            <a:ext cx="1470992" cy="723275"/>
          </a:xfrm>
          <a:prstGeom prst="rect">
            <a:avLst/>
          </a:prstGeom>
          <a:noFill/>
        </p:spPr>
        <p:txBody>
          <a:bodyPr wrap="square" rtlCol="0">
            <a:spAutoFit/>
          </a:bodyPr>
          <a:lstStyle/>
          <a:p>
            <a:r>
              <a:rPr lang="en-IN" sz="3200" b="0" i="0" dirty="0">
                <a:solidFill>
                  <a:srgbClr val="252423"/>
                </a:solidFill>
                <a:effectLst/>
                <a:latin typeface="Segoe UI Bold" panose="020B0802040204020203" pitchFamily="34" charset="0"/>
              </a:rPr>
              <a:t>blink</a:t>
            </a:r>
            <a:r>
              <a:rPr lang="en-IN" sz="3200" b="0" i="0" dirty="0">
                <a:solidFill>
                  <a:srgbClr val="359100"/>
                </a:solidFill>
                <a:effectLst/>
                <a:latin typeface="Segoe UI Bold" panose="020B0802040204020203" pitchFamily="34" charset="0"/>
              </a:rPr>
              <a:t>it</a:t>
            </a:r>
            <a:endParaRPr lang="en-IN" dirty="0"/>
          </a:p>
          <a:p>
            <a:r>
              <a:rPr lang="en-IN" sz="900" b="1" i="0" dirty="0">
                <a:solidFill>
                  <a:srgbClr val="252423"/>
                </a:solidFill>
                <a:effectLst/>
                <a:latin typeface="Segoe UI" panose="020B0502040204020203" pitchFamily="34" charset="0"/>
              </a:rPr>
              <a:t>India's Last Minute App</a:t>
            </a:r>
            <a:endParaRPr lang="en-IN" sz="900" dirty="0"/>
          </a:p>
        </p:txBody>
      </p:sp>
      <p:pic>
        <p:nvPicPr>
          <p:cNvPr id="6" name="Picture 5">
            <a:extLst>
              <a:ext uri="{FF2B5EF4-FFF2-40B4-BE49-F238E27FC236}">
                <a16:creationId xmlns:a16="http://schemas.microsoft.com/office/drawing/2014/main" id="{BCBCEC3C-E835-4493-927C-0C344739E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3" y="3027201"/>
            <a:ext cx="675806" cy="675806"/>
          </a:xfrm>
          <a:prstGeom prst="rect">
            <a:avLst/>
          </a:prstGeom>
        </p:spPr>
      </p:pic>
      <p:pic>
        <p:nvPicPr>
          <p:cNvPr id="7" name="Picture 6">
            <a:extLst>
              <a:ext uri="{FF2B5EF4-FFF2-40B4-BE49-F238E27FC236}">
                <a16:creationId xmlns:a16="http://schemas.microsoft.com/office/drawing/2014/main" id="{09B869E5-D27F-41AB-AA95-9B02498A71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1" y="3830799"/>
            <a:ext cx="848241" cy="848241"/>
          </a:xfrm>
          <a:prstGeom prst="rect">
            <a:avLst/>
          </a:prstGeom>
        </p:spPr>
      </p:pic>
      <p:pic>
        <p:nvPicPr>
          <p:cNvPr id="8" name="Picture 7">
            <a:extLst>
              <a:ext uri="{FF2B5EF4-FFF2-40B4-BE49-F238E27FC236}">
                <a16:creationId xmlns:a16="http://schemas.microsoft.com/office/drawing/2014/main" id="{13F3A7DB-47BB-4B0D-B8A3-83F46A4A9C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 y="4806832"/>
            <a:ext cx="848242" cy="848242"/>
          </a:xfrm>
          <a:prstGeom prst="rect">
            <a:avLst/>
          </a:prstGeom>
        </p:spPr>
      </p:pic>
      <p:pic>
        <p:nvPicPr>
          <p:cNvPr id="3" name="Picture 2">
            <a:extLst>
              <a:ext uri="{FF2B5EF4-FFF2-40B4-BE49-F238E27FC236}">
                <a16:creationId xmlns:a16="http://schemas.microsoft.com/office/drawing/2014/main" id="{CA5E22A3-FFB0-4FED-90E2-C90D69767B29}"/>
              </a:ext>
            </a:extLst>
          </p:cNvPr>
          <p:cNvPicPr>
            <a:picLocks noChangeAspect="1"/>
          </p:cNvPicPr>
          <p:nvPr/>
        </p:nvPicPr>
        <p:blipFill>
          <a:blip r:embed="rId5"/>
          <a:stretch>
            <a:fillRect/>
          </a:stretch>
        </p:blipFill>
        <p:spPr>
          <a:xfrm>
            <a:off x="2332330" y="1566684"/>
            <a:ext cx="4253033" cy="2264115"/>
          </a:xfrm>
          <a:prstGeom prst="rect">
            <a:avLst/>
          </a:prstGeom>
        </p:spPr>
      </p:pic>
      <p:sp>
        <p:nvSpPr>
          <p:cNvPr id="9" name="TextBox 8">
            <a:extLst>
              <a:ext uri="{FF2B5EF4-FFF2-40B4-BE49-F238E27FC236}">
                <a16:creationId xmlns:a16="http://schemas.microsoft.com/office/drawing/2014/main" id="{A961F30C-B02D-4065-999C-F206FB1DDEC3}"/>
              </a:ext>
            </a:extLst>
          </p:cNvPr>
          <p:cNvSpPr txBox="1"/>
          <p:nvPr/>
        </p:nvSpPr>
        <p:spPr>
          <a:xfrm>
            <a:off x="2425147" y="734575"/>
            <a:ext cx="6096000" cy="890244"/>
          </a:xfrm>
          <a:prstGeom prst="rect">
            <a:avLst/>
          </a:prstGeom>
          <a:noFill/>
        </p:spPr>
        <p:txBody>
          <a:bodyPr wrap="square">
            <a:spAutoFit/>
          </a:bodyPr>
          <a:lstStyle/>
          <a:p>
            <a:pPr marL="0" lvl="0" indent="0" algn="l" rtl="0">
              <a:lnSpc>
                <a:spcPct val="115000"/>
              </a:lnSpc>
              <a:spcBef>
                <a:spcPts val="1400"/>
              </a:spcBef>
              <a:spcAft>
                <a:spcPts val="0"/>
              </a:spcAft>
              <a:buClr>
                <a:schemeClr val="dk1"/>
              </a:buClr>
              <a:buSzPts val="1100"/>
              <a:buFont typeface="Arial"/>
              <a:buNone/>
            </a:pPr>
            <a:r>
              <a:rPr lang="en-US" sz="1800" b="1" dirty="0">
                <a:solidFill>
                  <a:schemeClr val="dk1"/>
                </a:solidFill>
              </a:rPr>
              <a:t> Total Number of Orders Placed in a Month</a:t>
            </a:r>
            <a:endParaRPr lang="en-US" sz="1800" dirty="0">
              <a:solidFill>
                <a:schemeClr val="dk1"/>
              </a:solidFill>
            </a:endParaRPr>
          </a:p>
          <a:p>
            <a:pPr marL="0" lvl="0" indent="0" algn="l" rtl="0">
              <a:lnSpc>
                <a:spcPct val="115000"/>
              </a:lnSpc>
              <a:spcBef>
                <a:spcPts val="1400"/>
              </a:spcBef>
              <a:spcAft>
                <a:spcPts val="400"/>
              </a:spcAft>
              <a:buNone/>
            </a:pPr>
            <a:endParaRPr lang="en-US" sz="1800" b="1" dirty="0">
              <a:solidFill>
                <a:schemeClr val="dk1"/>
              </a:solidFill>
            </a:endParaRPr>
          </a:p>
        </p:txBody>
      </p:sp>
      <p:sp>
        <p:nvSpPr>
          <p:cNvPr id="11" name="TextBox 10">
            <a:extLst>
              <a:ext uri="{FF2B5EF4-FFF2-40B4-BE49-F238E27FC236}">
                <a16:creationId xmlns:a16="http://schemas.microsoft.com/office/drawing/2014/main" id="{B6F5DC5E-2548-43C8-A0C3-EB0234322AF3}"/>
              </a:ext>
            </a:extLst>
          </p:cNvPr>
          <p:cNvSpPr txBox="1"/>
          <p:nvPr/>
        </p:nvSpPr>
        <p:spPr>
          <a:xfrm>
            <a:off x="6665896" y="1438892"/>
            <a:ext cx="4943061" cy="4994957"/>
          </a:xfrm>
          <a:prstGeom prst="rect">
            <a:avLst/>
          </a:prstGeom>
          <a:noFill/>
        </p:spPr>
        <p:txBody>
          <a:bodyPr wrap="square">
            <a:spAutoFit/>
          </a:bodyPr>
          <a:lstStyle/>
          <a:p>
            <a:pPr marL="0" lvl="0" indent="0" algn="l" rtl="0">
              <a:lnSpc>
                <a:spcPct val="115000"/>
              </a:lnSpc>
              <a:spcBef>
                <a:spcPts val="1200"/>
              </a:spcBef>
              <a:spcAft>
                <a:spcPts val="0"/>
              </a:spcAft>
              <a:buNone/>
            </a:pPr>
            <a:r>
              <a:rPr lang="en-US" sz="1800" b="1" dirty="0">
                <a:solidFill>
                  <a:schemeClr val="dk1"/>
                </a:solidFill>
              </a:rPr>
              <a:t>Purpose:</a:t>
            </a:r>
            <a:br>
              <a:rPr lang="en-US" sz="1800" b="1" dirty="0">
                <a:solidFill>
                  <a:schemeClr val="dk1"/>
                </a:solidFill>
              </a:rPr>
            </a:br>
            <a:r>
              <a:rPr lang="en-US" sz="1800" dirty="0">
                <a:solidFill>
                  <a:schemeClr val="dk1"/>
                </a:solidFill>
              </a:rPr>
              <a:t> To track order volume trends by month.</a:t>
            </a:r>
          </a:p>
          <a:p>
            <a:pPr marL="0" lvl="0" indent="0" algn="l" rtl="0">
              <a:lnSpc>
                <a:spcPct val="115000"/>
              </a:lnSpc>
              <a:spcBef>
                <a:spcPts val="1200"/>
              </a:spcBef>
              <a:spcAft>
                <a:spcPts val="0"/>
              </a:spcAft>
              <a:buNone/>
            </a:pPr>
            <a:r>
              <a:rPr lang="en-US" sz="1800" b="1" dirty="0">
                <a:solidFill>
                  <a:schemeClr val="dk1"/>
                </a:solidFill>
              </a:rPr>
              <a:t>Visual:</a:t>
            </a:r>
            <a:br>
              <a:rPr lang="en-US" sz="1800" b="1" dirty="0">
                <a:solidFill>
                  <a:schemeClr val="dk1"/>
                </a:solidFill>
              </a:rPr>
            </a:br>
            <a:r>
              <a:rPr lang="en-US" sz="1800" dirty="0">
                <a:solidFill>
                  <a:schemeClr val="dk1"/>
                </a:solidFill>
              </a:rPr>
              <a:t> Vertical bar chart (X-axis: Month-Year, Y-axis: total orders)</a:t>
            </a:r>
          </a:p>
          <a:p>
            <a:pPr marL="0" lvl="0" indent="0" algn="l" rtl="0">
              <a:lnSpc>
                <a:spcPct val="115000"/>
              </a:lnSpc>
              <a:spcBef>
                <a:spcPts val="1200"/>
              </a:spcBef>
              <a:spcAft>
                <a:spcPts val="0"/>
              </a:spcAft>
              <a:buNone/>
            </a:pPr>
            <a:r>
              <a:rPr lang="en-US" sz="1800" b="1" dirty="0">
                <a:solidFill>
                  <a:schemeClr val="dk1"/>
                </a:solidFill>
              </a:rPr>
              <a:t>Insights:</a:t>
            </a:r>
          </a:p>
          <a:p>
            <a:pPr marL="457200" lvl="0" indent="-374650" algn="l" rtl="0">
              <a:lnSpc>
                <a:spcPct val="115000"/>
              </a:lnSpc>
              <a:spcBef>
                <a:spcPts val="1200"/>
              </a:spcBef>
              <a:spcAft>
                <a:spcPts val="0"/>
              </a:spcAft>
              <a:buClr>
                <a:schemeClr val="dk1"/>
              </a:buClr>
              <a:buSzPts val="2300"/>
              <a:buChar char="●"/>
            </a:pPr>
            <a:r>
              <a:rPr lang="en-US" sz="1800" dirty="0">
                <a:solidFill>
                  <a:schemeClr val="dk1"/>
                </a:solidFill>
              </a:rPr>
              <a:t>Peak orders in August 2023 (285) and May 2023 (276).</a:t>
            </a:r>
            <a:br>
              <a:rPr lang="en-US" sz="1800" dirty="0">
                <a:solidFill>
                  <a:schemeClr val="dk1"/>
                </a:solidFill>
              </a:rPr>
            </a:br>
            <a:endParaRPr lang="en-US" sz="1800" dirty="0">
              <a:solidFill>
                <a:schemeClr val="dk1"/>
              </a:solidFill>
            </a:endParaRPr>
          </a:p>
          <a:p>
            <a:pPr marL="457200" lvl="0" indent="-374650" algn="l" rtl="0">
              <a:lnSpc>
                <a:spcPct val="115000"/>
              </a:lnSpc>
              <a:spcBef>
                <a:spcPts val="0"/>
              </a:spcBef>
              <a:spcAft>
                <a:spcPts val="0"/>
              </a:spcAft>
              <a:buClr>
                <a:schemeClr val="dk1"/>
              </a:buClr>
              <a:buSzPts val="2300"/>
              <a:buChar char="●"/>
            </a:pPr>
            <a:r>
              <a:rPr lang="en-US" sz="1800" dirty="0">
                <a:solidFill>
                  <a:schemeClr val="dk1"/>
                </a:solidFill>
              </a:rPr>
              <a:t>Order volume stays consistent month to month.</a:t>
            </a:r>
            <a:br>
              <a:rPr lang="en-US" sz="1800" dirty="0">
                <a:solidFill>
                  <a:schemeClr val="dk1"/>
                </a:solidFill>
              </a:rPr>
            </a:br>
            <a:endParaRPr lang="en-US" sz="1800" dirty="0">
              <a:solidFill>
                <a:schemeClr val="dk1"/>
              </a:solidFill>
            </a:endParaRPr>
          </a:p>
          <a:p>
            <a:pPr marL="457200" lvl="0" indent="-374650" algn="l" rtl="0">
              <a:lnSpc>
                <a:spcPct val="115000"/>
              </a:lnSpc>
              <a:spcBef>
                <a:spcPts val="0"/>
              </a:spcBef>
              <a:spcAft>
                <a:spcPts val="0"/>
              </a:spcAft>
              <a:buClr>
                <a:schemeClr val="dk1"/>
              </a:buClr>
              <a:buSzPts val="2300"/>
              <a:buChar char="●"/>
            </a:pPr>
            <a:r>
              <a:rPr lang="en-US" sz="1800" dirty="0">
                <a:solidFill>
                  <a:schemeClr val="dk1"/>
                </a:solidFill>
              </a:rPr>
              <a:t>Helps plan campaigns, manpower, and stock for busy periods.</a:t>
            </a:r>
            <a:endParaRPr lang="en-US" sz="1800" b="1" dirty="0">
              <a:solidFill>
                <a:schemeClr val="dk1"/>
              </a:solidFill>
            </a:endParaRPr>
          </a:p>
        </p:txBody>
      </p:sp>
    </p:spTree>
    <p:extLst>
      <p:ext uri="{BB962C8B-B14F-4D97-AF65-F5344CB8AC3E}">
        <p14:creationId xmlns:p14="http://schemas.microsoft.com/office/powerpoint/2010/main" val="341828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A4A5D06E-66EB-48A2-9F20-F60CC83902DA}"/>
              </a:ext>
            </a:extLst>
          </p:cNvPr>
          <p:cNvSpPr/>
          <p:nvPr/>
        </p:nvSpPr>
        <p:spPr>
          <a:xfrm>
            <a:off x="132521" y="149087"/>
            <a:ext cx="1749287" cy="6559826"/>
          </a:xfrm>
          <a:prstGeom prst="round2SameRect">
            <a:avLst>
              <a:gd name="adj1" fmla="val 29546"/>
              <a:gd name="adj2" fmla="val 2424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B3767998-B9AC-44D1-8486-26F72B4699CA}"/>
              </a:ext>
            </a:extLst>
          </p:cNvPr>
          <p:cNvSpPr txBox="1"/>
          <p:nvPr/>
        </p:nvSpPr>
        <p:spPr>
          <a:xfrm>
            <a:off x="251791" y="715617"/>
            <a:ext cx="1470992" cy="723275"/>
          </a:xfrm>
          <a:prstGeom prst="rect">
            <a:avLst/>
          </a:prstGeom>
          <a:noFill/>
        </p:spPr>
        <p:txBody>
          <a:bodyPr wrap="square" rtlCol="0">
            <a:spAutoFit/>
          </a:bodyPr>
          <a:lstStyle/>
          <a:p>
            <a:r>
              <a:rPr lang="en-IN" sz="3200" b="0" i="0" dirty="0">
                <a:solidFill>
                  <a:srgbClr val="252423"/>
                </a:solidFill>
                <a:effectLst/>
                <a:latin typeface="Segoe UI Bold" panose="020B0802040204020203" pitchFamily="34" charset="0"/>
              </a:rPr>
              <a:t>blink</a:t>
            </a:r>
            <a:r>
              <a:rPr lang="en-IN" sz="3200" b="0" i="0" dirty="0">
                <a:solidFill>
                  <a:srgbClr val="359100"/>
                </a:solidFill>
                <a:effectLst/>
                <a:latin typeface="Segoe UI Bold" panose="020B0802040204020203" pitchFamily="34" charset="0"/>
              </a:rPr>
              <a:t>it</a:t>
            </a:r>
            <a:endParaRPr lang="en-IN" dirty="0"/>
          </a:p>
          <a:p>
            <a:r>
              <a:rPr lang="en-IN" sz="900" b="1" i="0" dirty="0">
                <a:solidFill>
                  <a:srgbClr val="252423"/>
                </a:solidFill>
                <a:effectLst/>
                <a:latin typeface="Segoe UI" panose="020B0502040204020203" pitchFamily="34" charset="0"/>
              </a:rPr>
              <a:t>India's Last Minute App</a:t>
            </a:r>
            <a:endParaRPr lang="en-IN" sz="900" dirty="0"/>
          </a:p>
        </p:txBody>
      </p:sp>
      <p:pic>
        <p:nvPicPr>
          <p:cNvPr id="6" name="Picture 5">
            <a:extLst>
              <a:ext uri="{FF2B5EF4-FFF2-40B4-BE49-F238E27FC236}">
                <a16:creationId xmlns:a16="http://schemas.microsoft.com/office/drawing/2014/main" id="{61E12754-E4DF-4EEC-B812-44C2C271E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3" y="3027201"/>
            <a:ext cx="675806" cy="675806"/>
          </a:xfrm>
          <a:prstGeom prst="rect">
            <a:avLst/>
          </a:prstGeom>
        </p:spPr>
      </p:pic>
      <p:pic>
        <p:nvPicPr>
          <p:cNvPr id="7" name="Picture 6">
            <a:extLst>
              <a:ext uri="{FF2B5EF4-FFF2-40B4-BE49-F238E27FC236}">
                <a16:creationId xmlns:a16="http://schemas.microsoft.com/office/drawing/2014/main" id="{B94938AD-1D1D-4CE6-B9BE-F8D1FFC283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1" y="3830799"/>
            <a:ext cx="848241" cy="848241"/>
          </a:xfrm>
          <a:prstGeom prst="rect">
            <a:avLst/>
          </a:prstGeom>
        </p:spPr>
      </p:pic>
      <p:pic>
        <p:nvPicPr>
          <p:cNvPr id="8" name="Picture 7">
            <a:extLst>
              <a:ext uri="{FF2B5EF4-FFF2-40B4-BE49-F238E27FC236}">
                <a16:creationId xmlns:a16="http://schemas.microsoft.com/office/drawing/2014/main" id="{5A6CBA72-4ED9-49F5-B517-D7E8C3FFA2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 y="4806832"/>
            <a:ext cx="848242" cy="848242"/>
          </a:xfrm>
          <a:prstGeom prst="rect">
            <a:avLst/>
          </a:prstGeom>
        </p:spPr>
      </p:pic>
      <p:pic>
        <p:nvPicPr>
          <p:cNvPr id="3" name="Picture 2">
            <a:extLst>
              <a:ext uri="{FF2B5EF4-FFF2-40B4-BE49-F238E27FC236}">
                <a16:creationId xmlns:a16="http://schemas.microsoft.com/office/drawing/2014/main" id="{A42C3998-51E0-425A-822F-61260EF970E7}"/>
              </a:ext>
            </a:extLst>
          </p:cNvPr>
          <p:cNvPicPr>
            <a:picLocks noChangeAspect="1"/>
          </p:cNvPicPr>
          <p:nvPr/>
        </p:nvPicPr>
        <p:blipFill>
          <a:blip r:embed="rId5"/>
          <a:stretch>
            <a:fillRect/>
          </a:stretch>
        </p:blipFill>
        <p:spPr>
          <a:xfrm>
            <a:off x="2176826" y="2483918"/>
            <a:ext cx="3677163" cy="1762371"/>
          </a:xfrm>
          <a:prstGeom prst="rect">
            <a:avLst/>
          </a:prstGeom>
        </p:spPr>
      </p:pic>
      <p:sp>
        <p:nvSpPr>
          <p:cNvPr id="9" name="TextBox 8"/>
          <p:cNvSpPr txBox="1"/>
          <p:nvPr/>
        </p:nvSpPr>
        <p:spPr>
          <a:xfrm>
            <a:off x="6338013" y="1933942"/>
            <a:ext cx="5049080" cy="3416320"/>
          </a:xfrm>
          <a:prstGeom prst="rect">
            <a:avLst/>
          </a:prstGeom>
          <a:noFill/>
        </p:spPr>
        <p:txBody>
          <a:bodyPr wrap="square">
            <a:spAutoFit/>
          </a:bodyPr>
          <a:lstStyle/>
          <a:p>
            <a:r>
              <a:rPr b="1" dirty="0"/>
              <a:t>Purpose:</a:t>
            </a:r>
          </a:p>
          <a:p>
            <a:r>
              <a:rPr dirty="0"/>
              <a:t> To display the overall sales distribution by product category.</a:t>
            </a:r>
            <a:endParaRPr lang="en-US" dirty="0"/>
          </a:p>
          <a:p>
            <a:endParaRPr dirty="0"/>
          </a:p>
          <a:p>
            <a:r>
              <a:rPr b="1" dirty="0"/>
              <a:t>Visual:</a:t>
            </a:r>
          </a:p>
          <a:p>
            <a:r>
              <a:rPr dirty="0"/>
              <a:t> Pie chart showing categories like Beverages, Snacks, Dairy, Pet Care, etc.</a:t>
            </a:r>
            <a:endParaRPr lang="en-US" dirty="0"/>
          </a:p>
          <a:p>
            <a:endParaRPr dirty="0"/>
          </a:p>
          <a:p>
            <a:r>
              <a:rPr b="1" dirty="0"/>
              <a:t>Insights:</a:t>
            </a:r>
          </a:p>
          <a:p>
            <a:r>
              <a:rPr dirty="0"/>
              <a:t> Beverages and Snacks are the top-selling categories. Pet Care has the smallest share, suggesting growth potential.</a:t>
            </a:r>
          </a:p>
        </p:txBody>
      </p:sp>
      <p:sp>
        <p:nvSpPr>
          <p:cNvPr id="10" name="TextBox 9">
            <a:extLst>
              <a:ext uri="{FF2B5EF4-FFF2-40B4-BE49-F238E27FC236}">
                <a16:creationId xmlns:a16="http://schemas.microsoft.com/office/drawing/2014/main" id="{6116931C-3544-4482-BA73-CBCFC50F7C3F}"/>
              </a:ext>
            </a:extLst>
          </p:cNvPr>
          <p:cNvSpPr txBox="1"/>
          <p:nvPr/>
        </p:nvSpPr>
        <p:spPr>
          <a:xfrm>
            <a:off x="2345635" y="1115579"/>
            <a:ext cx="6096000" cy="392159"/>
          </a:xfrm>
          <a:prstGeom prst="rect">
            <a:avLst/>
          </a:prstGeom>
          <a:noFill/>
        </p:spPr>
        <p:txBody>
          <a:bodyPr wrap="square">
            <a:spAutoFit/>
          </a:bodyPr>
          <a:lstStyle/>
          <a:p>
            <a:pPr marL="0" lvl="0" indent="0" algn="l" rtl="0">
              <a:lnSpc>
                <a:spcPct val="115000"/>
              </a:lnSpc>
              <a:spcBef>
                <a:spcPts val="1200"/>
              </a:spcBef>
              <a:spcAft>
                <a:spcPts val="1200"/>
              </a:spcAft>
              <a:buClr>
                <a:schemeClr val="dk1"/>
              </a:buClr>
              <a:buSzPts val="1100"/>
              <a:buFont typeface="Arial"/>
              <a:buNone/>
            </a:pPr>
            <a:r>
              <a:rPr lang="en-US" sz="1800" b="1" dirty="0">
                <a:solidFill>
                  <a:schemeClr val="dk1"/>
                </a:solidFill>
              </a:rPr>
              <a:t>Total sales </a:t>
            </a:r>
          </a:p>
        </p:txBody>
      </p:sp>
    </p:spTree>
    <p:extLst>
      <p:ext uri="{BB962C8B-B14F-4D97-AF65-F5344CB8AC3E}">
        <p14:creationId xmlns:p14="http://schemas.microsoft.com/office/powerpoint/2010/main" val="1947370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C32EF3D5-F0F2-4F10-B96A-19B4789FEB8C}"/>
              </a:ext>
            </a:extLst>
          </p:cNvPr>
          <p:cNvSpPr/>
          <p:nvPr/>
        </p:nvSpPr>
        <p:spPr>
          <a:xfrm>
            <a:off x="132521" y="149087"/>
            <a:ext cx="1749287" cy="6559826"/>
          </a:xfrm>
          <a:prstGeom prst="round2SameRect">
            <a:avLst>
              <a:gd name="adj1" fmla="val 29546"/>
              <a:gd name="adj2" fmla="val 2424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4C5CAFE7-5E68-47FD-A1D2-B845267E8B4F}"/>
              </a:ext>
            </a:extLst>
          </p:cNvPr>
          <p:cNvSpPr txBox="1"/>
          <p:nvPr/>
        </p:nvSpPr>
        <p:spPr>
          <a:xfrm>
            <a:off x="251791" y="715617"/>
            <a:ext cx="1470992" cy="723275"/>
          </a:xfrm>
          <a:prstGeom prst="rect">
            <a:avLst/>
          </a:prstGeom>
          <a:noFill/>
        </p:spPr>
        <p:txBody>
          <a:bodyPr wrap="square" rtlCol="0">
            <a:spAutoFit/>
          </a:bodyPr>
          <a:lstStyle/>
          <a:p>
            <a:r>
              <a:rPr lang="en-IN" sz="3200" b="0" i="0" dirty="0">
                <a:solidFill>
                  <a:srgbClr val="252423"/>
                </a:solidFill>
                <a:effectLst/>
                <a:latin typeface="Segoe UI Bold" panose="020B0802040204020203" pitchFamily="34" charset="0"/>
              </a:rPr>
              <a:t>blink</a:t>
            </a:r>
            <a:r>
              <a:rPr lang="en-IN" sz="3200" b="0" i="0" dirty="0">
                <a:solidFill>
                  <a:srgbClr val="359100"/>
                </a:solidFill>
                <a:effectLst/>
                <a:latin typeface="Segoe UI Bold" panose="020B0802040204020203" pitchFamily="34" charset="0"/>
              </a:rPr>
              <a:t>it</a:t>
            </a:r>
            <a:endParaRPr lang="en-IN" dirty="0"/>
          </a:p>
          <a:p>
            <a:r>
              <a:rPr lang="en-IN" sz="900" b="1" i="0" dirty="0">
                <a:solidFill>
                  <a:srgbClr val="252423"/>
                </a:solidFill>
                <a:effectLst/>
                <a:latin typeface="Segoe UI" panose="020B0502040204020203" pitchFamily="34" charset="0"/>
              </a:rPr>
              <a:t>India's Last Minute App</a:t>
            </a:r>
            <a:endParaRPr lang="en-IN" sz="900" dirty="0"/>
          </a:p>
        </p:txBody>
      </p:sp>
      <p:pic>
        <p:nvPicPr>
          <p:cNvPr id="8" name="Picture 7">
            <a:extLst>
              <a:ext uri="{FF2B5EF4-FFF2-40B4-BE49-F238E27FC236}">
                <a16:creationId xmlns:a16="http://schemas.microsoft.com/office/drawing/2014/main" id="{8EFA18DE-F432-4B78-8DD8-B715B49EE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43" y="3027201"/>
            <a:ext cx="675806" cy="675806"/>
          </a:xfrm>
          <a:prstGeom prst="rect">
            <a:avLst/>
          </a:prstGeom>
        </p:spPr>
      </p:pic>
      <p:pic>
        <p:nvPicPr>
          <p:cNvPr id="9" name="Picture 8">
            <a:extLst>
              <a:ext uri="{FF2B5EF4-FFF2-40B4-BE49-F238E27FC236}">
                <a16:creationId xmlns:a16="http://schemas.microsoft.com/office/drawing/2014/main" id="{566E98D6-4C21-429B-B996-7B0B10D1C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21" y="3830799"/>
            <a:ext cx="848241" cy="848241"/>
          </a:xfrm>
          <a:prstGeom prst="rect">
            <a:avLst/>
          </a:prstGeom>
        </p:spPr>
      </p:pic>
      <p:pic>
        <p:nvPicPr>
          <p:cNvPr id="10" name="Picture 9">
            <a:extLst>
              <a:ext uri="{FF2B5EF4-FFF2-40B4-BE49-F238E27FC236}">
                <a16:creationId xmlns:a16="http://schemas.microsoft.com/office/drawing/2014/main" id="{DEF3CE14-480D-43DE-91DC-91E2BC3F5B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043" y="4806832"/>
            <a:ext cx="848242" cy="848242"/>
          </a:xfrm>
          <a:prstGeom prst="rect">
            <a:avLst/>
          </a:prstGeom>
        </p:spPr>
      </p:pic>
      <p:pic>
        <p:nvPicPr>
          <p:cNvPr id="3" name="Picture 2">
            <a:extLst>
              <a:ext uri="{FF2B5EF4-FFF2-40B4-BE49-F238E27FC236}">
                <a16:creationId xmlns:a16="http://schemas.microsoft.com/office/drawing/2014/main" id="{74C9406A-DACD-4E00-A85A-B70E630AB9C1}"/>
              </a:ext>
            </a:extLst>
          </p:cNvPr>
          <p:cNvPicPr>
            <a:picLocks noChangeAspect="1"/>
          </p:cNvPicPr>
          <p:nvPr/>
        </p:nvPicPr>
        <p:blipFill>
          <a:blip r:embed="rId5"/>
          <a:stretch>
            <a:fillRect/>
          </a:stretch>
        </p:blipFill>
        <p:spPr>
          <a:xfrm>
            <a:off x="2546364" y="2566063"/>
            <a:ext cx="2608732" cy="2033690"/>
          </a:xfrm>
          <a:prstGeom prst="rect">
            <a:avLst/>
          </a:prstGeom>
        </p:spPr>
      </p:pic>
      <p:sp>
        <p:nvSpPr>
          <p:cNvPr id="11" name="TextBox 10">
            <a:extLst>
              <a:ext uri="{FF2B5EF4-FFF2-40B4-BE49-F238E27FC236}">
                <a16:creationId xmlns:a16="http://schemas.microsoft.com/office/drawing/2014/main" id="{2DE78E25-4338-42C3-AD43-487C77217B93}"/>
              </a:ext>
            </a:extLst>
          </p:cNvPr>
          <p:cNvSpPr txBox="1"/>
          <p:nvPr/>
        </p:nvSpPr>
        <p:spPr>
          <a:xfrm>
            <a:off x="2546364" y="715617"/>
            <a:ext cx="6096000" cy="390300"/>
          </a:xfrm>
          <a:prstGeom prst="rect">
            <a:avLst/>
          </a:prstGeom>
          <a:noFill/>
        </p:spPr>
        <p:txBody>
          <a:bodyPr wrap="square">
            <a:spAutoFit/>
          </a:bodyPr>
          <a:lstStyle/>
          <a:p>
            <a:pPr marL="0" lvl="0" indent="0" algn="l" rtl="0">
              <a:lnSpc>
                <a:spcPct val="115000"/>
              </a:lnSpc>
              <a:spcBef>
                <a:spcPts val="1400"/>
              </a:spcBef>
              <a:spcAft>
                <a:spcPts val="400"/>
              </a:spcAft>
              <a:buNone/>
            </a:pPr>
            <a:r>
              <a:rPr lang="en-US" sz="1800" b="1" dirty="0">
                <a:solidFill>
                  <a:schemeClr val="dk1"/>
                </a:solidFill>
              </a:rPr>
              <a:t> Distribution of Feedback Categories</a:t>
            </a:r>
            <a:endParaRPr lang="en-US" sz="1800" dirty="0"/>
          </a:p>
        </p:txBody>
      </p:sp>
      <p:sp>
        <p:nvSpPr>
          <p:cNvPr id="12" name="TextBox 11">
            <a:extLst>
              <a:ext uri="{FF2B5EF4-FFF2-40B4-BE49-F238E27FC236}">
                <a16:creationId xmlns:a16="http://schemas.microsoft.com/office/drawing/2014/main" id="{25F603BE-3960-4472-834D-D14753E592E5}"/>
              </a:ext>
            </a:extLst>
          </p:cNvPr>
          <p:cNvSpPr txBox="1"/>
          <p:nvPr/>
        </p:nvSpPr>
        <p:spPr>
          <a:xfrm>
            <a:off x="6321285" y="1243742"/>
            <a:ext cx="5075583" cy="5313506"/>
          </a:xfrm>
          <a:prstGeom prst="rect">
            <a:avLst/>
          </a:prstGeom>
          <a:noFill/>
        </p:spPr>
        <p:txBody>
          <a:bodyPr wrap="square">
            <a:spAutoFit/>
          </a:bodyPr>
          <a:lstStyle/>
          <a:p>
            <a:pPr marL="0" lvl="0" indent="0" algn="l" rtl="0">
              <a:lnSpc>
                <a:spcPct val="115000"/>
              </a:lnSpc>
              <a:spcBef>
                <a:spcPts val="1200"/>
              </a:spcBef>
              <a:spcAft>
                <a:spcPts val="0"/>
              </a:spcAft>
              <a:buNone/>
            </a:pPr>
            <a:r>
              <a:rPr lang="en-US" sz="1800" b="1" dirty="0">
                <a:solidFill>
                  <a:schemeClr val="dk1"/>
                </a:solidFill>
              </a:rPr>
              <a:t>Purpose:</a:t>
            </a:r>
            <a:br>
              <a:rPr lang="en-US" sz="1800" b="1" dirty="0">
                <a:solidFill>
                  <a:schemeClr val="dk1"/>
                </a:solidFill>
              </a:rPr>
            </a:br>
            <a:r>
              <a:rPr lang="en-US" sz="1800" dirty="0">
                <a:solidFill>
                  <a:schemeClr val="dk1"/>
                </a:solidFill>
              </a:rPr>
              <a:t> To understand which areas customers give the most feedback about.</a:t>
            </a:r>
          </a:p>
          <a:p>
            <a:pPr marL="0" lvl="0" indent="0" algn="l" rtl="0">
              <a:lnSpc>
                <a:spcPct val="115000"/>
              </a:lnSpc>
              <a:spcBef>
                <a:spcPts val="1200"/>
              </a:spcBef>
              <a:spcAft>
                <a:spcPts val="0"/>
              </a:spcAft>
              <a:buNone/>
            </a:pPr>
            <a:r>
              <a:rPr lang="en-US" sz="1800" b="1" dirty="0">
                <a:solidFill>
                  <a:schemeClr val="dk1"/>
                </a:solidFill>
              </a:rPr>
              <a:t>Visual:</a:t>
            </a:r>
            <a:br>
              <a:rPr lang="en-US" sz="1800" b="1" dirty="0">
                <a:solidFill>
                  <a:schemeClr val="dk1"/>
                </a:solidFill>
              </a:rPr>
            </a:br>
            <a:r>
              <a:rPr lang="en-US" sz="1800" dirty="0">
                <a:solidFill>
                  <a:schemeClr val="dk1"/>
                </a:solidFill>
              </a:rPr>
              <a:t> Pie chart with slices for Delivery, Customer Service, Product Quality, App Experience.</a:t>
            </a:r>
          </a:p>
          <a:p>
            <a:pPr marL="0" lvl="0" indent="0" algn="l" rtl="0">
              <a:lnSpc>
                <a:spcPct val="115000"/>
              </a:lnSpc>
              <a:spcBef>
                <a:spcPts val="1200"/>
              </a:spcBef>
              <a:spcAft>
                <a:spcPts val="0"/>
              </a:spcAft>
              <a:buNone/>
            </a:pPr>
            <a:r>
              <a:rPr lang="en-US" sz="1800" b="1" dirty="0">
                <a:solidFill>
                  <a:schemeClr val="dk1"/>
                </a:solidFill>
              </a:rPr>
              <a:t>Insights:</a:t>
            </a:r>
          </a:p>
          <a:p>
            <a:pPr marL="457200" lvl="0" indent="-374650" algn="l" rtl="0">
              <a:lnSpc>
                <a:spcPct val="115000"/>
              </a:lnSpc>
              <a:spcBef>
                <a:spcPts val="1200"/>
              </a:spcBef>
              <a:spcAft>
                <a:spcPts val="0"/>
              </a:spcAft>
              <a:buClr>
                <a:schemeClr val="dk1"/>
              </a:buClr>
              <a:buSzPts val="2300"/>
              <a:buChar char="●"/>
            </a:pPr>
            <a:r>
              <a:rPr lang="en-US" sz="1800" dirty="0">
                <a:solidFill>
                  <a:schemeClr val="dk1"/>
                </a:solidFill>
              </a:rPr>
              <a:t>Feedback is evenly spread across all 4 categories (~24–25% each).</a:t>
            </a:r>
            <a:br>
              <a:rPr lang="en-US" sz="1800" dirty="0">
                <a:solidFill>
                  <a:schemeClr val="dk1"/>
                </a:solidFill>
              </a:rPr>
            </a:br>
            <a:endParaRPr lang="en-US" sz="1800" dirty="0">
              <a:solidFill>
                <a:schemeClr val="dk1"/>
              </a:solidFill>
            </a:endParaRPr>
          </a:p>
          <a:p>
            <a:pPr marL="457200" lvl="0" indent="-374650" algn="l" rtl="0">
              <a:lnSpc>
                <a:spcPct val="115000"/>
              </a:lnSpc>
              <a:spcBef>
                <a:spcPts val="0"/>
              </a:spcBef>
              <a:spcAft>
                <a:spcPts val="0"/>
              </a:spcAft>
              <a:buClr>
                <a:schemeClr val="dk1"/>
              </a:buClr>
              <a:buSzPts val="2300"/>
              <a:buChar char="●"/>
            </a:pPr>
            <a:r>
              <a:rPr lang="en-US" sz="1800" dirty="0">
                <a:solidFill>
                  <a:schemeClr val="dk1"/>
                </a:solidFill>
              </a:rPr>
              <a:t>No single area dominates, so multiple teams need to improve together.</a:t>
            </a:r>
            <a:br>
              <a:rPr lang="en-US" sz="1800" dirty="0">
                <a:solidFill>
                  <a:schemeClr val="dk1"/>
                </a:solidFill>
              </a:rPr>
            </a:br>
            <a:endParaRPr lang="en-US" sz="1800" dirty="0">
              <a:solidFill>
                <a:schemeClr val="dk1"/>
              </a:solidFill>
            </a:endParaRPr>
          </a:p>
          <a:p>
            <a:pPr marL="457200" lvl="0" indent="-374650" algn="l" rtl="0">
              <a:lnSpc>
                <a:spcPct val="115000"/>
              </a:lnSpc>
              <a:spcBef>
                <a:spcPts val="0"/>
              </a:spcBef>
              <a:spcAft>
                <a:spcPts val="0"/>
              </a:spcAft>
              <a:buClr>
                <a:schemeClr val="dk1"/>
              </a:buClr>
              <a:buSzPts val="2300"/>
              <a:buChar char="●"/>
            </a:pPr>
            <a:r>
              <a:rPr lang="en-US" sz="1800" dirty="0">
                <a:solidFill>
                  <a:schemeClr val="dk1"/>
                </a:solidFill>
              </a:rPr>
              <a:t>Confirms the need for holistic service improvement.</a:t>
            </a:r>
            <a:endParaRPr lang="en-US" sz="2800" b="1" dirty="0">
              <a:solidFill>
                <a:schemeClr val="dk1"/>
              </a:solidFill>
            </a:endParaRPr>
          </a:p>
        </p:txBody>
      </p:sp>
    </p:spTree>
    <p:extLst>
      <p:ext uri="{BB962C8B-B14F-4D97-AF65-F5344CB8AC3E}">
        <p14:creationId xmlns:p14="http://schemas.microsoft.com/office/powerpoint/2010/main" val="4229339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2126</Words>
  <Application>Microsoft Office PowerPoint</Application>
  <PresentationFormat>Widescreen</PresentationFormat>
  <Paragraphs>284</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Narrow</vt:lpstr>
      <vt:lpstr>Bahnschrift Condensed</vt:lpstr>
      <vt:lpstr>Calibri</vt:lpstr>
      <vt:lpstr>Calibri Light</vt:lpstr>
      <vt:lpstr>Segoe UI</vt:lpstr>
      <vt:lpstr>Segoe UI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Roro Kumar</dc:creator>
  <cp:lastModifiedBy>Roro Kumar</cp:lastModifiedBy>
  <cp:revision>45</cp:revision>
  <dcterms:created xsi:type="dcterms:W3CDTF">2025-07-10T07:09:01Z</dcterms:created>
  <dcterms:modified xsi:type="dcterms:W3CDTF">2025-08-10T15:42:38Z</dcterms:modified>
</cp:coreProperties>
</file>