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61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92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92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744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402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830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40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565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3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61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3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65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1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16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16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57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06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834857-F6F6-46BD-A244-F9A81B36635D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12DDA9-47B7-4B87-9188-05EF54247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93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CF6D6-C470-4663-0862-6295D57F0F57}"/>
              </a:ext>
            </a:extLst>
          </p:cNvPr>
          <p:cNvSpPr txBox="1"/>
          <p:nvPr/>
        </p:nvSpPr>
        <p:spPr>
          <a:xfrm>
            <a:off x="4307942" y="564445"/>
            <a:ext cx="2939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Repository</a:t>
            </a:r>
            <a:endParaRPr lang="en-IN" sz="48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8D85C-44D5-3CA8-9124-3C6439FDA5A2}"/>
              </a:ext>
            </a:extLst>
          </p:cNvPr>
          <p:cNvSpPr txBox="1"/>
          <p:nvPr/>
        </p:nvSpPr>
        <p:spPr>
          <a:xfrm>
            <a:off x="3587044" y="2153734"/>
            <a:ext cx="3296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Item Repository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9C3FA-CD08-D759-D20A-19E81EFF83A4}"/>
              </a:ext>
            </a:extLst>
          </p:cNvPr>
          <p:cNvSpPr txBox="1"/>
          <p:nvPr/>
        </p:nvSpPr>
        <p:spPr>
          <a:xfrm>
            <a:off x="3587044" y="286567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Config Repository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E54E5-FED7-5F13-C28E-EF4CE1AAC174}"/>
              </a:ext>
            </a:extLst>
          </p:cNvPr>
          <p:cNvSpPr txBox="1"/>
          <p:nvPr/>
        </p:nvSpPr>
        <p:spPr>
          <a:xfrm>
            <a:off x="3587044" y="362397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Element Library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04BC0-5FED-39C5-E957-29090867DA1B}"/>
              </a:ext>
            </a:extLst>
          </p:cNvPr>
          <p:cNvSpPr txBox="1"/>
          <p:nvPr/>
        </p:nvSpPr>
        <p:spPr>
          <a:xfrm>
            <a:off x="3587044" y="438226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Reference Library</a:t>
            </a:r>
            <a:endParaRPr lang="en-IN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4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946FC5-8382-7A16-170B-75892A71100A}"/>
              </a:ext>
            </a:extLst>
          </p:cNvPr>
          <p:cNvSpPr txBox="1"/>
          <p:nvPr/>
        </p:nvSpPr>
        <p:spPr>
          <a:xfrm>
            <a:off x="784578" y="587402"/>
            <a:ext cx="3296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Item Repository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C3D47-9D21-8323-B2F7-094CD7C4E76E}"/>
              </a:ext>
            </a:extLst>
          </p:cNvPr>
          <p:cNvSpPr txBox="1"/>
          <p:nvPr/>
        </p:nvSpPr>
        <p:spPr>
          <a:xfrm>
            <a:off x="4273610" y="671380"/>
            <a:ext cx="438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Where the work is actually done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C08E71-5035-D59B-D595-729D10B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70" y="1447389"/>
            <a:ext cx="6651264" cy="473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7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A75FC6-52CC-A270-5406-FC43683E7D04}"/>
              </a:ext>
            </a:extLst>
          </p:cNvPr>
          <p:cNvSpPr txBox="1"/>
          <p:nvPr/>
        </p:nvSpPr>
        <p:spPr>
          <a:xfrm>
            <a:off x="965200" y="64920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Config Repository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DA4DE9-CB73-B7C9-B4D6-EBEFF5271781}"/>
              </a:ext>
            </a:extLst>
          </p:cNvPr>
          <p:cNvSpPr txBox="1"/>
          <p:nvPr/>
        </p:nvSpPr>
        <p:spPr>
          <a:xfrm>
            <a:off x="1732482" y="1173950"/>
            <a:ext cx="1163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ALL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2A531-713C-A526-015D-A6E8C1336550}"/>
              </a:ext>
            </a:extLst>
          </p:cNvPr>
          <p:cNvSpPr txBox="1"/>
          <p:nvPr/>
        </p:nvSpPr>
        <p:spPr>
          <a:xfrm>
            <a:off x="1712364" y="15933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Screens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547FA-50E6-3D60-ED7F-A089834BA635}"/>
              </a:ext>
            </a:extLst>
          </p:cNvPr>
          <p:cNvSpPr txBox="1"/>
          <p:nvPr/>
        </p:nvSpPr>
        <p:spPr>
          <a:xfrm>
            <a:off x="1732482" y="200610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Types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20D6A5-D842-E901-8926-576674481E80}"/>
              </a:ext>
            </a:extLst>
          </p:cNvPr>
          <p:cNvSpPr txBox="1"/>
          <p:nvPr/>
        </p:nvSpPr>
        <p:spPr>
          <a:xfrm>
            <a:off x="1712364" y="240907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Classes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1BE16-0D47-EDBE-7797-24FEEB4FBBD5}"/>
              </a:ext>
            </a:extLst>
          </p:cNvPr>
          <p:cNvSpPr txBox="1"/>
          <p:nvPr/>
        </p:nvSpPr>
        <p:spPr>
          <a:xfrm>
            <a:off x="1732482" y="28191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Sources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28049A-0537-A131-95C5-6267311836AA}"/>
              </a:ext>
            </a:extLst>
          </p:cNvPr>
          <p:cNvSpPr txBox="1"/>
          <p:nvPr/>
        </p:nvSpPr>
        <p:spPr>
          <a:xfrm>
            <a:off x="1712364" y="324969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Relations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3DED4-257A-8EF6-9483-694384FF04CD}"/>
              </a:ext>
            </a:extLst>
          </p:cNvPr>
          <p:cNvSpPr txBox="1"/>
          <p:nvPr/>
        </p:nvSpPr>
        <p:spPr>
          <a:xfrm>
            <a:off x="1732482" y="365536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Workflows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3C0D3-B5F7-447A-B059-66788CAD6BDA}"/>
              </a:ext>
            </a:extLst>
          </p:cNvPr>
          <p:cNvSpPr txBox="1"/>
          <p:nvPr/>
        </p:nvSpPr>
        <p:spPr>
          <a:xfrm>
            <a:off x="1732482" y="405715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Icons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C28408-626A-B329-939C-65869825776C}"/>
              </a:ext>
            </a:extLst>
          </p:cNvPr>
          <p:cNvSpPr txBox="1"/>
          <p:nvPr/>
        </p:nvSpPr>
        <p:spPr>
          <a:xfrm>
            <a:off x="1712364" y="45764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Colors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260523-AACA-4D56-EE21-2F52804D646A}"/>
              </a:ext>
            </a:extLst>
          </p:cNvPr>
          <p:cNvSpPr txBox="1"/>
          <p:nvPr/>
        </p:nvSpPr>
        <p:spPr>
          <a:xfrm>
            <a:off x="1732482" y="499688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Scripts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81E5E1-D351-E83F-AF0F-ACA06A32759A}"/>
              </a:ext>
            </a:extLst>
          </p:cNvPr>
          <p:cNvSpPr txBox="1"/>
          <p:nvPr/>
        </p:nvSpPr>
        <p:spPr>
          <a:xfrm>
            <a:off x="1732482" y="543481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Components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D3AB8D-A111-7135-AE7A-85EFFB716A30}"/>
              </a:ext>
            </a:extLst>
          </p:cNvPr>
          <p:cNvSpPr txBox="1"/>
          <p:nvPr/>
        </p:nvSpPr>
        <p:spPr>
          <a:xfrm>
            <a:off x="1732482" y="586367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Trash Bin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8E02D-7DA3-18CA-53E4-E31683ABABF4}"/>
              </a:ext>
            </a:extLst>
          </p:cNvPr>
          <p:cNvSpPr txBox="1"/>
          <p:nvPr/>
        </p:nvSpPr>
        <p:spPr>
          <a:xfrm>
            <a:off x="4648199" y="768868"/>
            <a:ext cx="2473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>
                <a:solidFill>
                  <a:srgbClr val="00B050"/>
                </a:solidFill>
              </a:rPr>
              <a:t>- Used to Build </a:t>
            </a:r>
            <a:r>
              <a:rPr lang="en-IN" sz="2000" b="1" i="1" dirty="0" err="1">
                <a:solidFill>
                  <a:srgbClr val="00B050"/>
                </a:solidFill>
              </a:rPr>
              <a:t>Optiqs</a:t>
            </a:r>
            <a:endParaRPr lang="en-IN" sz="20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9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0DB649-3FEB-3C4C-C594-F528DB89FD2B}"/>
              </a:ext>
            </a:extLst>
          </p:cNvPr>
          <p:cNvSpPr txBox="1"/>
          <p:nvPr/>
        </p:nvSpPr>
        <p:spPr>
          <a:xfrm>
            <a:off x="1041400" y="89060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Element Library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C8FED-39FD-B1E3-2E12-04898D68DA4F}"/>
              </a:ext>
            </a:extLst>
          </p:cNvPr>
          <p:cNvSpPr txBox="1"/>
          <p:nvPr/>
        </p:nvSpPr>
        <p:spPr>
          <a:xfrm>
            <a:off x="1918749" y="2661126"/>
            <a:ext cx="2039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6AE9F6"/>
                </a:solidFill>
              </a:rPr>
              <a:t>Interface Data</a:t>
            </a:r>
            <a:endParaRPr lang="en-IN" sz="2000" b="1" dirty="0">
              <a:solidFill>
                <a:srgbClr val="6AE9F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55B1E-77B3-93F4-4E0F-B46A4E6EAF43}"/>
              </a:ext>
            </a:extLst>
          </p:cNvPr>
          <p:cNvSpPr txBox="1"/>
          <p:nvPr/>
        </p:nvSpPr>
        <p:spPr>
          <a:xfrm>
            <a:off x="1898631" y="323597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6AE9F6"/>
                </a:solidFill>
              </a:rPr>
              <a:t>Regulatory</a:t>
            </a:r>
            <a:endParaRPr lang="en-IN" sz="2000" b="1" dirty="0">
              <a:solidFill>
                <a:srgbClr val="6AE9F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77B950-36E6-8DB8-5165-9ECB47569AF7}"/>
              </a:ext>
            </a:extLst>
          </p:cNvPr>
          <p:cNvSpPr txBox="1"/>
          <p:nvPr/>
        </p:nvSpPr>
        <p:spPr>
          <a:xfrm>
            <a:off x="1898631" y="385969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6AE9F6"/>
                </a:solidFill>
              </a:rPr>
              <a:t>Requirement</a:t>
            </a:r>
            <a:endParaRPr lang="en-IN" sz="2000" b="1" dirty="0">
              <a:solidFill>
                <a:srgbClr val="6AE9F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5F753B-9BB4-D265-FF15-5D804CF68F7F}"/>
              </a:ext>
            </a:extLst>
          </p:cNvPr>
          <p:cNvSpPr txBox="1"/>
          <p:nvPr/>
        </p:nvSpPr>
        <p:spPr>
          <a:xfrm>
            <a:off x="1898631" y="448341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6AE9F6"/>
                </a:solidFill>
              </a:rPr>
              <a:t>Risk</a:t>
            </a:r>
            <a:endParaRPr lang="en-IN" sz="2000" b="1" dirty="0">
              <a:solidFill>
                <a:srgbClr val="6AE9F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98DB7-9A78-6354-B7CB-38C46AE3B807}"/>
              </a:ext>
            </a:extLst>
          </p:cNvPr>
          <p:cNvSpPr txBox="1"/>
          <p:nvPr/>
        </p:nvSpPr>
        <p:spPr>
          <a:xfrm>
            <a:off x="1898631" y="512440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6AE9F6"/>
                </a:solidFill>
              </a:rPr>
              <a:t>Post Market</a:t>
            </a:r>
            <a:endParaRPr lang="en-IN" sz="2000" b="1" dirty="0">
              <a:solidFill>
                <a:srgbClr val="6AE9F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15466-E7EE-C3BF-1CB9-F6CCA1FD48C1}"/>
              </a:ext>
            </a:extLst>
          </p:cNvPr>
          <p:cNvSpPr txBox="1"/>
          <p:nvPr/>
        </p:nvSpPr>
        <p:spPr>
          <a:xfrm>
            <a:off x="1439333" y="1910106"/>
            <a:ext cx="4280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Company Specific, Reusable Data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0801D5-7105-0762-6718-401858F9A06C}"/>
              </a:ext>
            </a:extLst>
          </p:cNvPr>
          <p:cNvSpPr txBox="1"/>
          <p:nvPr/>
        </p:nvSpPr>
        <p:spPr>
          <a:xfrm>
            <a:off x="736601" y="9987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Reference Library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B245B-E680-5A2A-807A-C8B1860B7170}"/>
              </a:ext>
            </a:extLst>
          </p:cNvPr>
          <p:cNvSpPr txBox="1"/>
          <p:nvPr/>
        </p:nvSpPr>
        <p:spPr>
          <a:xfrm>
            <a:off x="1862667" y="18070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Domain Specific, Referenceable Data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3165D-C727-13B8-07CE-AA145A32D099}"/>
              </a:ext>
            </a:extLst>
          </p:cNvPr>
          <p:cNvSpPr txBox="1"/>
          <p:nvPr/>
        </p:nvSpPr>
        <p:spPr>
          <a:xfrm>
            <a:off x="1882785" y="2373257"/>
            <a:ext cx="1162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510Ks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F0567-0331-AEAF-40A4-FD2DFAEDACC2}"/>
              </a:ext>
            </a:extLst>
          </p:cNvPr>
          <p:cNvSpPr txBox="1"/>
          <p:nvPr/>
        </p:nvSpPr>
        <p:spPr>
          <a:xfrm>
            <a:off x="1862667" y="294810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FDA Device Classification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F88AC-A122-19F3-47B4-EFE0C023FB9C}"/>
              </a:ext>
            </a:extLst>
          </p:cNvPr>
          <p:cNvSpPr txBox="1"/>
          <p:nvPr/>
        </p:nvSpPr>
        <p:spPr>
          <a:xfrm>
            <a:off x="1862667" y="357182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Establishments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B9D16-235A-49FB-4390-9A9BEAE666DD}"/>
              </a:ext>
            </a:extLst>
          </p:cNvPr>
          <p:cNvSpPr txBox="1"/>
          <p:nvPr/>
        </p:nvSpPr>
        <p:spPr>
          <a:xfrm>
            <a:off x="1862667" y="419554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IMDRF Codes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FD5A6-425F-E435-6A9E-1C18A8C534C9}"/>
              </a:ext>
            </a:extLst>
          </p:cNvPr>
          <p:cNvSpPr txBox="1"/>
          <p:nvPr/>
        </p:nvSpPr>
        <p:spPr>
          <a:xfrm>
            <a:off x="1862667" y="481113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GMDN Codes</a:t>
            </a:r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824C0C-BF55-760D-D712-54A3B27007BF}"/>
              </a:ext>
            </a:extLst>
          </p:cNvPr>
          <p:cNvSpPr txBox="1"/>
          <p:nvPr/>
        </p:nvSpPr>
        <p:spPr>
          <a:xfrm>
            <a:off x="1862667" y="54202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EU Nomenclature Codes</a:t>
            </a:r>
            <a:endParaRPr lang="en-IN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8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CA449B-C48F-3B9F-78F9-0262D2B1E0D4}"/>
              </a:ext>
            </a:extLst>
          </p:cNvPr>
          <p:cNvSpPr txBox="1"/>
          <p:nvPr/>
        </p:nvSpPr>
        <p:spPr>
          <a:xfrm>
            <a:off x="706964" y="589634"/>
            <a:ext cx="10820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7030A0"/>
                </a:solidFill>
              </a:rPr>
              <a:t>510Ks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800" b="1" dirty="0">
                <a:solidFill>
                  <a:srgbClr val="7030A0"/>
                </a:solidFill>
              </a:rPr>
              <a:t>-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A 510(k) is a premarket submission made to FDA to demonstrate that the device to be marketed is 	as safe and effective, that is, substantially equivalent, to a legally marketed device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89DE1-700B-9C90-EA0C-8570AE1DFB5C}"/>
              </a:ext>
            </a:extLst>
          </p:cNvPr>
          <p:cNvSpPr txBox="1"/>
          <p:nvPr/>
        </p:nvSpPr>
        <p:spPr>
          <a:xfrm>
            <a:off x="706964" y="1324893"/>
            <a:ext cx="690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7030A0"/>
                </a:solidFill>
              </a:rPr>
              <a:t>FDA   -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Food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and Drug Administration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78B3E-34AD-877D-BC4A-9062D04412FB}"/>
              </a:ext>
            </a:extLst>
          </p:cNvPr>
          <p:cNvSpPr txBox="1"/>
          <p:nvPr/>
        </p:nvSpPr>
        <p:spPr>
          <a:xfrm>
            <a:off x="685799" y="3047559"/>
            <a:ext cx="8390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kern="1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IMDRF -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The International Medical Device Regulators Forum (IMDRF)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79B51-6A5B-0D9A-A5B6-19B6F85A1F82}"/>
              </a:ext>
            </a:extLst>
          </p:cNvPr>
          <p:cNvSpPr txBox="1"/>
          <p:nvPr/>
        </p:nvSpPr>
        <p:spPr>
          <a:xfrm>
            <a:off x="1642532" y="356655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to improve, harmonize, and expand the terminology and systems being used to code information relating to medical device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C64CF3-597E-CC11-6223-7ED24A9B7561}"/>
              </a:ext>
            </a:extLst>
          </p:cNvPr>
          <p:cNvSpPr txBox="1"/>
          <p:nvPr/>
        </p:nvSpPr>
        <p:spPr>
          <a:xfrm>
            <a:off x="1837266" y="4618571"/>
            <a:ext cx="10075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Global Medical Device Nomenclature (GMDN) is a system of internationally agreed generic descriptors used to identify all medical device products</a:t>
            </a:r>
            <a:r>
              <a:rPr lang="en-US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C6150-300B-DC1A-A36E-71707DB2646E}"/>
              </a:ext>
            </a:extLst>
          </p:cNvPr>
          <p:cNvSpPr txBox="1"/>
          <p:nvPr/>
        </p:nvSpPr>
        <p:spPr>
          <a:xfrm>
            <a:off x="685799" y="46395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kern="1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GMDN -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1444FF-758F-8289-E5C1-8D6C4615202F}"/>
              </a:ext>
            </a:extLst>
          </p:cNvPr>
          <p:cNvSpPr txBox="1"/>
          <p:nvPr/>
        </p:nvSpPr>
        <p:spPr>
          <a:xfrm>
            <a:off x="685799" y="5345036"/>
            <a:ext cx="100753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kern="12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EU Nomenclature codes -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The European Medical Device Nomenclature (EMDN) will be the nomenclature of use by manufacturers when registering their medical devices in the EUDAMED database</a:t>
            </a:r>
            <a:r>
              <a:rPr lang="en-US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66E529-5154-178C-9263-51B4864A09D0}"/>
              </a:ext>
            </a:extLst>
          </p:cNvPr>
          <p:cNvSpPr txBox="1"/>
          <p:nvPr/>
        </p:nvSpPr>
        <p:spPr>
          <a:xfrm>
            <a:off x="2226733" y="1675433"/>
            <a:ext cx="39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Class 1- Minimum Potential for harm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9F0A6-D24C-54B1-6E9D-013EBC4901F5}"/>
              </a:ext>
            </a:extLst>
          </p:cNvPr>
          <p:cNvSpPr txBox="1"/>
          <p:nvPr/>
        </p:nvSpPr>
        <p:spPr>
          <a:xfrm>
            <a:off x="2243665" y="2105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Class 2- causes temporary for patient.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75F326-5540-8B9F-0459-FAA739065160}"/>
              </a:ext>
            </a:extLst>
          </p:cNvPr>
          <p:cNvSpPr txBox="1"/>
          <p:nvPr/>
        </p:nvSpPr>
        <p:spPr>
          <a:xfrm>
            <a:off x="2243665" y="25717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Class 3- High risk to patient.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064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</TotalTime>
  <Words>225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Garamond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Raj</dc:creator>
  <cp:lastModifiedBy>Mohan Raj</cp:lastModifiedBy>
  <cp:revision>16</cp:revision>
  <dcterms:created xsi:type="dcterms:W3CDTF">2022-06-15T03:48:00Z</dcterms:created>
  <dcterms:modified xsi:type="dcterms:W3CDTF">2022-06-15T07:42:43Z</dcterms:modified>
</cp:coreProperties>
</file>