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A46AF8-E190-4889-9A02-CDE9B0B457B0}">
  <a:tblStyle styleId="{10A46AF8-E190-4889-9A02-CDE9B0B45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E78839-108C-4249-ABBB-BF9828C345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a5234f6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a5234f6e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Cost matrix is similar to the confusion matrix except the fact that we are calculating the cost of wrong prediction or right prediction. It influences the decision making of a model. Helps minimize the costly misclassifications. Also maximize beneficial accurate classifications.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a92803c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a92803c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5234f6e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5234f6e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d5fd022d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d5fd022d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a5234f6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a5234f6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d5fd022dd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d5fd022dd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967f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967f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a5234f6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a5234f6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967f7a9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967f7a9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a5234f6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a5234f6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a85276d4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a85276d4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re.ac.uk/download/pdf/55638607.pdf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news+popular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27950" y="1728475"/>
            <a:ext cx="7688100" cy="14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News Popularity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7950" y="3292475"/>
            <a:ext cx="76881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Anindita Mitra, Anisha Vijayan, Murtaza Agha, Yu Ting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727650" y="1597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Correctly classifying popular articles will help Mashable to increase their revenue by setting the appropriate price at which the advertisements are sold to other social media platforms. (TP)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correctly classifying unpopular articles, Mashable can reduce the number of such advertisements altogether and set lower costs for them. (TN)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popular article is misclassified as unpopular one, then it could incur a loss as the ads will be sold at a lower cost. (FN)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an unpopular article is misclassified as popular one, then it would not be sold much and might even lose out on potential future ads. (FP)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819150" y="836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3475688" y="3615375"/>
          <a:ext cx="2262625" cy="1021626"/>
        </p:xfrm>
        <a:graphic>
          <a:graphicData uri="http://schemas.openxmlformats.org/drawingml/2006/table">
            <a:tbl>
              <a:tblPr>
                <a:noFill/>
                <a:tableStyleId>{10A46AF8-E190-4889-9A02-CDE9B0B457B0}</a:tableStyleId>
              </a:tblPr>
              <a:tblGrid>
                <a:gridCol w="9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Cost Matrix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($50)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($200)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5404450" y="3435750"/>
            <a:ext cx="36195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Profitability by Cost matrix shows highest profit from SVM model.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values are based on the test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isn’t the only way to pick a model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9" name="Google Shape;209;p23"/>
          <p:cNvGraphicFramePr/>
          <p:nvPr/>
        </p:nvGraphicFramePr>
        <p:xfrm>
          <a:off x="6801588" y="622025"/>
          <a:ext cx="2008100" cy="1040450"/>
        </p:xfrm>
        <a:graphic>
          <a:graphicData uri="http://schemas.openxmlformats.org/drawingml/2006/table">
            <a:tbl>
              <a:tblPr>
                <a:noFill/>
                <a:tableStyleId>{10A46AF8-E190-4889-9A02-CDE9B0B457B0}</a:tableStyleId>
              </a:tblPr>
              <a:tblGrid>
                <a:gridCol w="8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Cost Matrix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($50)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($200)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0" name="Google Shape;210;p23"/>
          <p:cNvGraphicFramePr/>
          <p:nvPr/>
        </p:nvGraphicFramePr>
        <p:xfrm>
          <a:off x="219150" y="1815513"/>
          <a:ext cx="2106750" cy="1158150"/>
        </p:xfrm>
        <a:graphic>
          <a:graphicData uri="http://schemas.openxmlformats.org/drawingml/2006/table">
            <a:tbl>
              <a:tblPr>
                <a:noFill/>
                <a:tableStyleId>{10A46AF8-E190-4889-9A02-CDE9B0B457B0}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Naïve Bayes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$341,700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($97,500)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($449,400)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$1,177,500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1" name="Google Shape;211;p23"/>
          <p:cNvGraphicFramePr/>
          <p:nvPr>
            <p:extLst>
              <p:ext uri="{D42A27DB-BD31-4B8C-83A1-F6EECF244321}">
                <p14:modId xmlns:p14="http://schemas.microsoft.com/office/powerpoint/2010/main" val="4124345772"/>
              </p:ext>
            </p:extLst>
          </p:nvPr>
        </p:nvGraphicFramePr>
        <p:xfrm>
          <a:off x="2400925" y="1800188"/>
          <a:ext cx="2313951" cy="1188800"/>
        </p:xfrm>
        <a:graphic>
          <a:graphicData uri="http://schemas.openxmlformats.org/drawingml/2006/table">
            <a:tbl>
              <a:tblPr>
                <a:noFill/>
                <a:tableStyleId>{10A46AF8-E190-4889-9A02-CDE9B0B457B0}</a:tableStyleId>
              </a:tblPr>
              <a:tblGrid>
                <a:gridCol w="90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Logistic Regression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$323,400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($106,650)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($365,800)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$1,293,900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2" name="Google Shape;212;p23"/>
          <p:cNvGraphicFramePr/>
          <p:nvPr/>
        </p:nvGraphicFramePr>
        <p:xfrm>
          <a:off x="4783938" y="1800225"/>
          <a:ext cx="1969175" cy="1188775"/>
        </p:xfrm>
        <a:graphic>
          <a:graphicData uri="http://schemas.openxmlformats.org/drawingml/2006/table">
            <a:tbl>
              <a:tblPr>
                <a:noFill/>
                <a:tableStyleId>{10A46AF8-E190-4889-9A02-CDE9B0B457B0}</a:tableStyleId>
              </a:tblPr>
              <a:tblGrid>
                <a:gridCol w="49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KNN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$322,300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FF0000"/>
                          </a:solidFill>
                        </a:rPr>
                        <a:t>($107,200)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FF0000"/>
                          </a:solidFill>
                        </a:rPr>
                        <a:t>($450,800)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$1,175,400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3" name="Google Shape;213;p23"/>
          <p:cNvGraphicFramePr/>
          <p:nvPr/>
        </p:nvGraphicFramePr>
        <p:xfrm>
          <a:off x="6873525" y="1800213"/>
          <a:ext cx="1969175" cy="1188775"/>
        </p:xfrm>
        <a:graphic>
          <a:graphicData uri="http://schemas.openxmlformats.org/drawingml/2006/table">
            <a:tbl>
              <a:tblPr>
                <a:noFill/>
                <a:tableStyleId>{10A46AF8-E190-4889-9A02-CDE9B0B457B0}</a:tableStyleId>
              </a:tblPr>
              <a:tblGrid>
                <a:gridCol w="55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SVM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$331,100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($102,800)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($359,000)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$1,313,100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4" name="Google Shape;214;p23"/>
          <p:cNvGraphicFramePr/>
          <p:nvPr/>
        </p:nvGraphicFramePr>
        <p:xfrm>
          <a:off x="329550" y="3133575"/>
          <a:ext cx="1885950" cy="1664820"/>
        </p:xfrm>
        <a:graphic>
          <a:graphicData uri="http://schemas.openxmlformats.org/drawingml/2006/table">
            <a:tbl>
              <a:tblPr>
                <a:noFill/>
                <a:tableStyleId>{CEE78839-108C-4249-ABBB-BF9828C34577}</a:tableStyleId>
              </a:tblPr>
              <a:tblGrid>
                <a:gridCol w="93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Model</a:t>
                      </a:r>
                      <a:endParaRPr sz="8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Profitability</a:t>
                      </a:r>
                      <a:endParaRPr sz="8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Naïve Bayes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$972,300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Logistic Regression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$1,144,850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KNN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$939,700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SVM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$1,182,400</a:t>
                      </a:r>
                      <a:endParaRPr sz="8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975" y="3143163"/>
            <a:ext cx="2820291" cy="16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6018750" y="1934300"/>
            <a:ext cx="2685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Most popular or most shared article that was posted by Mashable.</a:t>
            </a:r>
            <a:endParaRPr sz="1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675" y="255525"/>
            <a:ext cx="3182550" cy="17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025" y="2603603"/>
            <a:ext cx="3120199" cy="181919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6018750" y="4350750"/>
            <a:ext cx="2816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Unpopular or least shared article that was posted by Mashable.</a:t>
            </a:r>
            <a:endParaRPr sz="1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xfrm>
            <a:off x="631425" y="1524450"/>
            <a:ext cx="5013000" cy="3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model gives us the highest accuracy as well as the highest profitability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correctly predicts the most popular and least popular articles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scope and learnings: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Regression or Ensemble models could give us better results 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Also, it depends on the medium through which the article is shared. For example, if the article is shared by a celebrity on instagram or twitter, it would gain more popularity.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could be a new feature that could be added to improve the models efficiency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 is not always the correct measure to evaluate a 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maximum accuracy obtained as per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paper</a:t>
            </a:r>
            <a:r>
              <a:rPr lang="en"/>
              <a:t> is 67% with 0.73 AUC for the Random Forest model. ( close to our SVM)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29450" y="1981725"/>
            <a:ext cx="7688700" cy="25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Design and Evaluation Results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Supervised Models and Evaluation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Naive Bayes (Baseline)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Logistic Regression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KNN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SVM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Unsupervised model - PCA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Selection (Cost Matrix)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859000" y="2078875"/>
            <a:ext cx="1980000" cy="42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688325" y="2078875"/>
            <a:ext cx="1544700" cy="42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4293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Statement</a:t>
            </a:r>
            <a:endParaRPr sz="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is about articles published by Mashable in a period of two years.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Mashable team wants to identify articles which will become popular based on the historical data.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team wants to identify and set the right price for advertisements based on their popularity.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4572000" y="2078875"/>
            <a:ext cx="3622500" cy="28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Goal</a:t>
            </a:r>
            <a:endParaRPr sz="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predict if the article is among the most popular ones based on sharing in social networks.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decided to find the best predictive model in the dataset by data engineering and utilizing Machine Learning algorithms to achieve the goal.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39700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Features: 61  (58 predictive attributes, 2 non-predictive, 1 goal field)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Target Variable: Number of Shares : &gt; 1400 =popular &amp; &lt; 1400 = not popular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UCI Data Repository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To find articles which will become popular using supervised learning techniques taught in class.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558000" y="1380425"/>
            <a:ext cx="3842400" cy="31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Balanced dataset 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quantile value = 1,400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Shares &gt;= 1,400 - Popular (class 1)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Shares &lt; 1,400 - Unpopular (class 0)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Clean data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between variables - heatmap, histogram, scatterplot and pair plots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1181 examples with no words in the content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 articles were posted usually on the weekdays rather than the weekends.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20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n"/>
              <a:t>Social media and Technology articles were more popular than others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400" y="2078875"/>
            <a:ext cx="2198075" cy="218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350" y="379825"/>
            <a:ext cx="2517699" cy="23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300" y="3130450"/>
            <a:ext cx="2445801" cy="1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673625" y="1696713"/>
            <a:ext cx="43617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Feature Engineering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 b="1"/>
              <a:t>Correlation Matrix</a:t>
            </a:r>
            <a:r>
              <a:rPr lang="en"/>
              <a:t>, we removed highly correlated attributes, such as Self Reference Average Shares, Average Negative Polarity, and Average Positive Polarity.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 b="1"/>
              <a:t>Chi-square tests</a:t>
            </a:r>
            <a:r>
              <a:rPr lang="en"/>
              <a:t>, we have dropped unimportant features such as </a:t>
            </a:r>
            <a:r>
              <a:rPr lang="en" u="sng"/>
              <a:t>Weekday Is Saturday</a:t>
            </a:r>
            <a:r>
              <a:rPr lang="en"/>
              <a:t> and </a:t>
            </a:r>
            <a:r>
              <a:rPr lang="en" u="sng"/>
              <a:t>Weekday Is Sunday</a:t>
            </a:r>
            <a:r>
              <a:rPr lang="en"/>
              <a:t> as these features are already covered in the </a:t>
            </a:r>
            <a:r>
              <a:rPr lang="en" u="sng"/>
              <a:t>Is Weekend</a:t>
            </a:r>
            <a:r>
              <a:rPr lang="en"/>
              <a:t> feature.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50 features as our final predictor variables.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t="970"/>
          <a:stretch/>
        </p:blipFill>
        <p:spPr>
          <a:xfrm>
            <a:off x="5406850" y="1613225"/>
            <a:ext cx="3130725" cy="3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Models and Evaluation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1359000" cy="1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Naive Bayes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64%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 64%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65%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5099862" y="1926463"/>
            <a:ext cx="15123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KNN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62%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 62%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64%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2698053" y="1926463"/>
            <a:ext cx="16551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Logistic Regression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65%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 65%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68%</a:t>
            </a:r>
            <a:endParaRPr u="sng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7241875" y="1926475"/>
            <a:ext cx="15123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SVM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</a:t>
            </a:r>
            <a:r>
              <a:rPr lang="en" b="1">
                <a:solidFill>
                  <a:srgbClr val="CC0000"/>
                </a:solidFill>
              </a:rPr>
              <a:t>67%</a:t>
            </a:r>
            <a:endParaRPr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 </a:t>
            </a:r>
            <a:r>
              <a:rPr lang="en" b="1">
                <a:solidFill>
                  <a:srgbClr val="CC0000"/>
                </a:solidFill>
              </a:rPr>
              <a:t>66%</a:t>
            </a:r>
            <a:endParaRPr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</a:t>
            </a:r>
            <a:r>
              <a:rPr lang="en" b="1">
                <a:solidFill>
                  <a:srgbClr val="CC0000"/>
                </a:solidFill>
              </a:rPr>
              <a:t>69%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" y="3143100"/>
            <a:ext cx="2276315" cy="16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l="4881" t="1739" r="2671"/>
          <a:stretch/>
        </p:blipFill>
        <p:spPr>
          <a:xfrm>
            <a:off x="4774975" y="3216363"/>
            <a:ext cx="2162050" cy="1609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7000" y="3234675"/>
            <a:ext cx="216205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9163" y="3244388"/>
            <a:ext cx="2162050" cy="155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727650" y="1856675"/>
            <a:ext cx="7688700" cy="28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is a dimensionality reduction technique that transforms a set of features in a dataset into a smaller number of features while at the same time trying to retain as much information in the original dataset as possible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new variables produced by PCA are linear combinations of the initial variables which have no correlation and no information is redundant.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with 50 features in our dataset after eliminating features during EDA.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considered two cases :</a:t>
            </a:r>
            <a:endParaRPr/>
          </a:p>
          <a:p>
            <a:pPr marL="91440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Case 1: when all components are kept .</a:t>
            </a:r>
            <a:endParaRPr sz="1300"/>
          </a:p>
          <a:p>
            <a:pPr marL="91440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Case 2: find desired components to explain 85% of variance.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Using case 1, the no. of components  required to explain 95% of variance is 50 (still high).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Model - PCA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688225" y="4015275"/>
            <a:ext cx="76887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50 features reduced to 26 no. of components that explains 85% of variance, we accuracy dipped to </a:t>
            </a:r>
            <a:r>
              <a:rPr lang="en" b="1"/>
              <a:t>64%</a:t>
            </a:r>
            <a:r>
              <a:rPr lang="en"/>
              <a:t> for logistic regression.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Usage of PCA would not not be ideal for this dataset.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Model - PCA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0" y="1656463"/>
            <a:ext cx="3452100" cy="18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986700" y="3487025"/>
            <a:ext cx="3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Case 1: when all components are kept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682050" y="3487025"/>
            <a:ext cx="426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Case 2: </a:t>
            </a:r>
            <a:r>
              <a:rPr lang="en" sz="1200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components for 85%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explained variance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825" y="1640713"/>
            <a:ext cx="3452100" cy="18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Office PowerPoint</Application>
  <PresentationFormat>On-screen Show (16:9)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Lato</vt:lpstr>
      <vt:lpstr>Nunito</vt:lpstr>
      <vt:lpstr>Georgia</vt:lpstr>
      <vt:lpstr>Roboto</vt:lpstr>
      <vt:lpstr>Calibri</vt:lpstr>
      <vt:lpstr>Shift</vt:lpstr>
      <vt:lpstr>Online News Popularity</vt:lpstr>
      <vt:lpstr>Contents</vt:lpstr>
      <vt:lpstr>Introduction</vt:lpstr>
      <vt:lpstr>Dataset</vt:lpstr>
      <vt:lpstr>Exploratory Data Analysis </vt:lpstr>
      <vt:lpstr>Exploratory Data Analysis </vt:lpstr>
      <vt:lpstr>Supervised Models and Evaluation</vt:lpstr>
      <vt:lpstr>Unsupervised Model - PCA </vt:lpstr>
      <vt:lpstr>Unsupervised Model - PCA </vt:lpstr>
      <vt:lpstr>Cost Matrix </vt:lpstr>
      <vt:lpstr>Cost Matrix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Popularity</dc:title>
  <cp:lastModifiedBy>Vijayan, Anisha</cp:lastModifiedBy>
  <cp:revision>1</cp:revision>
  <dcterms:modified xsi:type="dcterms:W3CDTF">2022-11-29T22:54:26Z</dcterms:modified>
</cp:coreProperties>
</file>