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8" r:id="rId7"/>
    <p:sldId id="274" r:id="rId8"/>
    <p:sldId id="269" r:id="rId9"/>
    <p:sldId id="271" r:id="rId10"/>
    <p:sldId id="273" r:id="rId11"/>
    <p:sldId id="27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a:xfrm>
            <a:off x="2692397" y="5037663"/>
            <a:ext cx="5214635" cy="279400"/>
          </a:xfrm>
        </p:spPr>
        <p:txBody>
          <a:bodyPr/>
          <a:lstStyle/>
          <a:p>
            <a:endParaRPr lang="es-PE"/>
          </a:p>
        </p:txBody>
      </p:sp>
      <p:sp>
        <p:nvSpPr>
          <p:cNvPr id="6" name="Slide Number Placeholder 5"/>
          <p:cNvSpPr>
            <a:spLocks noGrp="1"/>
          </p:cNvSpPr>
          <p:nvPr>
            <p:ph type="sldNum" sz="quarter" idx="12"/>
          </p:nvPr>
        </p:nvSpPr>
        <p:spPr>
          <a:xfrm>
            <a:off x="8956900" y="5037663"/>
            <a:ext cx="551167" cy="279400"/>
          </a:xfrm>
        </p:spPr>
        <p:txBody>
          <a:bodyPr/>
          <a:lstStyle/>
          <a:p>
            <a:fld id="{791EBCB6-D98A-48DC-880C-E027B7644799}" type="slidenum">
              <a:rPr lang="es-PE" smtClean="0"/>
              <a:t>‹Nº›</a:t>
            </a:fld>
            <a:endParaRPr lang="es-P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72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188518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389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531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217972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866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7806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079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854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117590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77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398345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83CACBF-CA4E-467B-8A10-27F755512503}" type="datetimeFigureOut">
              <a:rPr lang="es-PE" smtClean="0"/>
              <a:t>4/06/2022</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91EBCB6-D98A-48DC-880C-E027B7644799}" type="slidenum">
              <a:rPr lang="es-PE" smtClean="0"/>
              <a:t>‹Nº›</a:t>
            </a:fld>
            <a:endParaRPr lang="es-P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934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83CACBF-CA4E-467B-8A10-27F755512503}" type="datetimeFigureOut">
              <a:rPr lang="es-PE" smtClean="0"/>
              <a:t>4/06/2022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91EBCB6-D98A-48DC-880C-E027B7644799}"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461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CACBF-CA4E-467B-8A10-27F755512503}" type="datetimeFigureOut">
              <a:rPr lang="es-PE" smtClean="0"/>
              <a:t>4/06/2022</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5223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76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193119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3CACBF-CA4E-467B-8A10-27F755512503}" type="datetimeFigureOut">
              <a:rPr lang="es-PE" smtClean="0"/>
              <a:t>4/06/2022</a:t>
            </a:fld>
            <a:endParaRPr lang="es-P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1EBCB6-D98A-48DC-880C-E027B7644799}" type="slidenum">
              <a:rPr lang="es-PE" smtClean="0"/>
              <a:t>‹Nº›</a:t>
            </a:fld>
            <a:endParaRPr lang="es-PE"/>
          </a:p>
        </p:txBody>
      </p:sp>
    </p:spTree>
    <p:extLst>
      <p:ext uri="{BB962C8B-B14F-4D97-AF65-F5344CB8AC3E}">
        <p14:creationId xmlns:p14="http://schemas.microsoft.com/office/powerpoint/2010/main" val="3723887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CB855-F53E-238A-AF28-DBE69B2A419E}"/>
              </a:ext>
            </a:extLst>
          </p:cNvPr>
          <p:cNvSpPr>
            <a:spLocks noGrp="1"/>
          </p:cNvSpPr>
          <p:nvPr>
            <p:ph type="ctrTitle"/>
          </p:nvPr>
        </p:nvSpPr>
        <p:spPr/>
        <p:txBody>
          <a:bodyPr/>
          <a:lstStyle/>
          <a:p>
            <a:r>
              <a:rPr lang="es-MX" dirty="0"/>
              <a:t>Proyecto App Móviles</a:t>
            </a:r>
            <a:endParaRPr lang="es-PE" dirty="0"/>
          </a:p>
        </p:txBody>
      </p:sp>
      <p:sp>
        <p:nvSpPr>
          <p:cNvPr id="3" name="Subtítulo 2">
            <a:extLst>
              <a:ext uri="{FF2B5EF4-FFF2-40B4-BE49-F238E27FC236}">
                <a16:creationId xmlns:a16="http://schemas.microsoft.com/office/drawing/2014/main" id="{DE8783D3-7330-FF97-59EE-A2F00C33845D}"/>
              </a:ext>
            </a:extLst>
          </p:cNvPr>
          <p:cNvSpPr>
            <a:spLocks noGrp="1"/>
          </p:cNvSpPr>
          <p:nvPr>
            <p:ph type="subTitle" idx="1"/>
          </p:nvPr>
        </p:nvSpPr>
        <p:spPr/>
        <p:txBody>
          <a:bodyPr/>
          <a:lstStyle/>
          <a:p>
            <a:r>
              <a:rPr lang="es-MX" dirty="0"/>
              <a:t>Damaris Ogosuku</a:t>
            </a:r>
          </a:p>
          <a:p>
            <a:r>
              <a:rPr lang="es-MX" dirty="0"/>
              <a:t>Angel Cordova</a:t>
            </a:r>
            <a:endParaRPr lang="es-PE" dirty="0"/>
          </a:p>
        </p:txBody>
      </p:sp>
    </p:spTree>
    <p:extLst>
      <p:ext uri="{BB962C8B-B14F-4D97-AF65-F5344CB8AC3E}">
        <p14:creationId xmlns:p14="http://schemas.microsoft.com/office/powerpoint/2010/main" val="207451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4116E12-5D0F-6F21-1635-F9EC629E3681}"/>
              </a:ext>
            </a:extLst>
          </p:cNvPr>
          <p:cNvPicPr>
            <a:picLocks noChangeAspect="1"/>
          </p:cNvPicPr>
          <p:nvPr/>
        </p:nvPicPr>
        <p:blipFill>
          <a:blip r:embed="rId2"/>
          <a:stretch>
            <a:fillRect/>
          </a:stretch>
        </p:blipFill>
        <p:spPr>
          <a:xfrm>
            <a:off x="1866938" y="1099126"/>
            <a:ext cx="2226600" cy="4447309"/>
          </a:xfrm>
          <a:prstGeom prst="rect">
            <a:avLst/>
          </a:prstGeom>
        </p:spPr>
      </p:pic>
      <p:pic>
        <p:nvPicPr>
          <p:cNvPr id="5" name="Imagen 4">
            <a:extLst>
              <a:ext uri="{FF2B5EF4-FFF2-40B4-BE49-F238E27FC236}">
                <a16:creationId xmlns:a16="http://schemas.microsoft.com/office/drawing/2014/main" id="{9C6E80DC-2B9D-252A-4C3D-D610A1106CA7}"/>
              </a:ext>
            </a:extLst>
          </p:cNvPr>
          <p:cNvPicPr>
            <a:picLocks noChangeAspect="1"/>
          </p:cNvPicPr>
          <p:nvPr/>
        </p:nvPicPr>
        <p:blipFill>
          <a:blip r:embed="rId3"/>
          <a:stretch>
            <a:fillRect/>
          </a:stretch>
        </p:blipFill>
        <p:spPr>
          <a:xfrm>
            <a:off x="4948689" y="1099126"/>
            <a:ext cx="2294622" cy="4447309"/>
          </a:xfrm>
          <a:prstGeom prst="rect">
            <a:avLst/>
          </a:prstGeom>
        </p:spPr>
      </p:pic>
      <p:pic>
        <p:nvPicPr>
          <p:cNvPr id="7" name="Imagen 6">
            <a:extLst>
              <a:ext uri="{FF2B5EF4-FFF2-40B4-BE49-F238E27FC236}">
                <a16:creationId xmlns:a16="http://schemas.microsoft.com/office/drawing/2014/main" id="{944D4970-7E60-3C2C-57D2-04C5B4816D71}"/>
              </a:ext>
            </a:extLst>
          </p:cNvPr>
          <p:cNvPicPr>
            <a:picLocks noChangeAspect="1"/>
          </p:cNvPicPr>
          <p:nvPr/>
        </p:nvPicPr>
        <p:blipFill>
          <a:blip r:embed="rId4"/>
          <a:stretch>
            <a:fillRect/>
          </a:stretch>
        </p:blipFill>
        <p:spPr>
          <a:xfrm>
            <a:off x="7938675" y="1099126"/>
            <a:ext cx="2294622" cy="4449824"/>
          </a:xfrm>
          <a:prstGeom prst="rect">
            <a:avLst/>
          </a:prstGeom>
        </p:spPr>
      </p:pic>
      <p:sp>
        <p:nvSpPr>
          <p:cNvPr id="8" name="Rectángulo 7">
            <a:extLst>
              <a:ext uri="{FF2B5EF4-FFF2-40B4-BE49-F238E27FC236}">
                <a16:creationId xmlns:a16="http://schemas.microsoft.com/office/drawing/2014/main" id="{AAC33D98-5B5D-DF98-8021-5B701CD40857}"/>
              </a:ext>
            </a:extLst>
          </p:cNvPr>
          <p:cNvSpPr/>
          <p:nvPr/>
        </p:nvSpPr>
        <p:spPr>
          <a:xfrm>
            <a:off x="2043720" y="5546435"/>
            <a:ext cx="1956691"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Agregar tarjeta</a:t>
            </a:r>
          </a:p>
        </p:txBody>
      </p:sp>
      <p:sp>
        <p:nvSpPr>
          <p:cNvPr id="9" name="Rectángulo 8">
            <a:extLst>
              <a:ext uri="{FF2B5EF4-FFF2-40B4-BE49-F238E27FC236}">
                <a16:creationId xmlns:a16="http://schemas.microsoft.com/office/drawing/2014/main" id="{D0809AC9-64EE-5A89-E215-067F05F45207}"/>
              </a:ext>
            </a:extLst>
          </p:cNvPr>
          <p:cNvSpPr/>
          <p:nvPr/>
        </p:nvSpPr>
        <p:spPr>
          <a:xfrm>
            <a:off x="4982555" y="5603249"/>
            <a:ext cx="2226893"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Llenado de datos</a:t>
            </a:r>
          </a:p>
        </p:txBody>
      </p:sp>
      <p:sp>
        <p:nvSpPr>
          <p:cNvPr id="10" name="Rectángulo 9">
            <a:extLst>
              <a:ext uri="{FF2B5EF4-FFF2-40B4-BE49-F238E27FC236}">
                <a16:creationId xmlns:a16="http://schemas.microsoft.com/office/drawing/2014/main" id="{04F43F3C-4968-2850-AEE4-A4F76352A20D}"/>
              </a:ext>
            </a:extLst>
          </p:cNvPr>
          <p:cNvSpPr/>
          <p:nvPr/>
        </p:nvSpPr>
        <p:spPr>
          <a:xfrm>
            <a:off x="8018225" y="5603249"/>
            <a:ext cx="2135521"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Tarjeta agregada</a:t>
            </a:r>
          </a:p>
        </p:txBody>
      </p:sp>
    </p:spTree>
    <p:extLst>
      <p:ext uri="{BB962C8B-B14F-4D97-AF65-F5344CB8AC3E}">
        <p14:creationId xmlns:p14="http://schemas.microsoft.com/office/powerpoint/2010/main" val="352493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DC29B43-A87C-45ED-E400-C8297C2435E3}"/>
              </a:ext>
            </a:extLst>
          </p:cNvPr>
          <p:cNvPicPr>
            <a:picLocks noChangeAspect="1"/>
          </p:cNvPicPr>
          <p:nvPr/>
        </p:nvPicPr>
        <p:blipFill>
          <a:blip r:embed="rId2"/>
          <a:stretch>
            <a:fillRect/>
          </a:stretch>
        </p:blipFill>
        <p:spPr>
          <a:xfrm>
            <a:off x="2620362" y="1019091"/>
            <a:ext cx="2404719" cy="4493491"/>
          </a:xfrm>
          <a:prstGeom prst="rect">
            <a:avLst/>
          </a:prstGeom>
        </p:spPr>
      </p:pic>
      <p:pic>
        <p:nvPicPr>
          <p:cNvPr id="9" name="Imagen 8">
            <a:extLst>
              <a:ext uri="{FF2B5EF4-FFF2-40B4-BE49-F238E27FC236}">
                <a16:creationId xmlns:a16="http://schemas.microsoft.com/office/drawing/2014/main" id="{2A3AD024-AA21-AF44-DA4F-48B51A5D1226}"/>
              </a:ext>
            </a:extLst>
          </p:cNvPr>
          <p:cNvPicPr>
            <a:picLocks noChangeAspect="1"/>
          </p:cNvPicPr>
          <p:nvPr/>
        </p:nvPicPr>
        <p:blipFill>
          <a:blip r:embed="rId3"/>
          <a:stretch>
            <a:fillRect/>
          </a:stretch>
        </p:blipFill>
        <p:spPr>
          <a:xfrm>
            <a:off x="7166920" y="1157637"/>
            <a:ext cx="2220619" cy="4354945"/>
          </a:xfrm>
          <a:prstGeom prst="rect">
            <a:avLst/>
          </a:prstGeom>
        </p:spPr>
      </p:pic>
      <p:sp>
        <p:nvSpPr>
          <p:cNvPr id="12" name="Rectángulo 11">
            <a:extLst>
              <a:ext uri="{FF2B5EF4-FFF2-40B4-BE49-F238E27FC236}">
                <a16:creationId xmlns:a16="http://schemas.microsoft.com/office/drawing/2014/main" id="{44950C06-16D6-BCFC-0DD4-94D4DF4441A8}"/>
              </a:ext>
            </a:extLst>
          </p:cNvPr>
          <p:cNvSpPr/>
          <p:nvPr/>
        </p:nvSpPr>
        <p:spPr>
          <a:xfrm>
            <a:off x="2707610" y="5512582"/>
            <a:ext cx="2329228"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Menú desplegable</a:t>
            </a:r>
          </a:p>
        </p:txBody>
      </p:sp>
      <p:sp>
        <p:nvSpPr>
          <p:cNvPr id="13" name="Rectángulo 12">
            <a:extLst>
              <a:ext uri="{FF2B5EF4-FFF2-40B4-BE49-F238E27FC236}">
                <a16:creationId xmlns:a16="http://schemas.microsoft.com/office/drawing/2014/main" id="{D1F97B4F-9DA3-23EE-9B68-C92D30CD82BB}"/>
              </a:ext>
            </a:extLst>
          </p:cNvPr>
          <p:cNvSpPr/>
          <p:nvPr/>
        </p:nvSpPr>
        <p:spPr>
          <a:xfrm>
            <a:off x="6554383" y="5512582"/>
            <a:ext cx="3187347"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Carrito de compras </a:t>
            </a:r>
            <a:r>
              <a:rPr lang="es-ES" sz="2400" b="0" cap="none" spc="0" dirty="0" err="1">
                <a:ln w="0"/>
                <a:solidFill>
                  <a:schemeClr val="tx1"/>
                </a:solidFill>
                <a:effectLst>
                  <a:outerShdw blurRad="38100" dist="19050" dir="2700000" algn="tl" rotWithShape="0">
                    <a:schemeClr val="dk1">
                      <a:alpha val="40000"/>
                    </a:schemeClr>
                  </a:outerShdw>
                </a:effectLst>
              </a:rPr>
              <a:t>vacio</a:t>
            </a:r>
            <a:endParaRPr lang="es-E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678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B8535D2-E083-27DB-EF53-06CA6B6CDD59}"/>
              </a:ext>
            </a:extLst>
          </p:cNvPr>
          <p:cNvPicPr>
            <a:picLocks noChangeAspect="1"/>
          </p:cNvPicPr>
          <p:nvPr/>
        </p:nvPicPr>
        <p:blipFill>
          <a:blip r:embed="rId2"/>
          <a:stretch>
            <a:fillRect/>
          </a:stretch>
        </p:blipFill>
        <p:spPr>
          <a:xfrm>
            <a:off x="5058747" y="1112982"/>
            <a:ext cx="2285125" cy="4493491"/>
          </a:xfrm>
          <a:prstGeom prst="rect">
            <a:avLst/>
          </a:prstGeom>
        </p:spPr>
      </p:pic>
      <p:pic>
        <p:nvPicPr>
          <p:cNvPr id="4" name="Imagen 3">
            <a:extLst>
              <a:ext uri="{FF2B5EF4-FFF2-40B4-BE49-F238E27FC236}">
                <a16:creationId xmlns:a16="http://schemas.microsoft.com/office/drawing/2014/main" id="{FA23B7DC-D360-AE00-44C5-4A9D6C13F0A0}"/>
              </a:ext>
            </a:extLst>
          </p:cNvPr>
          <p:cNvPicPr>
            <a:picLocks noChangeAspect="1"/>
          </p:cNvPicPr>
          <p:nvPr/>
        </p:nvPicPr>
        <p:blipFill>
          <a:blip r:embed="rId3"/>
          <a:stretch>
            <a:fillRect/>
          </a:stretch>
        </p:blipFill>
        <p:spPr>
          <a:xfrm>
            <a:off x="1873409" y="1112982"/>
            <a:ext cx="2285125" cy="4570250"/>
          </a:xfrm>
          <a:prstGeom prst="rect">
            <a:avLst/>
          </a:prstGeom>
        </p:spPr>
      </p:pic>
      <p:pic>
        <p:nvPicPr>
          <p:cNvPr id="5" name="Imagen 4">
            <a:extLst>
              <a:ext uri="{FF2B5EF4-FFF2-40B4-BE49-F238E27FC236}">
                <a16:creationId xmlns:a16="http://schemas.microsoft.com/office/drawing/2014/main" id="{8924C80A-55D9-9A88-366E-0B622665471B}"/>
              </a:ext>
            </a:extLst>
          </p:cNvPr>
          <p:cNvPicPr>
            <a:picLocks noChangeAspect="1"/>
          </p:cNvPicPr>
          <p:nvPr/>
        </p:nvPicPr>
        <p:blipFill>
          <a:blip r:embed="rId4"/>
          <a:stretch>
            <a:fillRect/>
          </a:stretch>
        </p:blipFill>
        <p:spPr>
          <a:xfrm>
            <a:off x="8244086" y="1136071"/>
            <a:ext cx="2320962" cy="4428305"/>
          </a:xfrm>
          <a:prstGeom prst="rect">
            <a:avLst/>
          </a:prstGeom>
        </p:spPr>
      </p:pic>
      <p:sp>
        <p:nvSpPr>
          <p:cNvPr id="6" name="Rectángulo 5">
            <a:extLst>
              <a:ext uri="{FF2B5EF4-FFF2-40B4-BE49-F238E27FC236}">
                <a16:creationId xmlns:a16="http://schemas.microsoft.com/office/drawing/2014/main" id="{7955B3C8-F1B7-48DD-D7E9-51F3AEDD2A66}"/>
              </a:ext>
            </a:extLst>
          </p:cNvPr>
          <p:cNvSpPr/>
          <p:nvPr/>
        </p:nvSpPr>
        <p:spPr>
          <a:xfrm>
            <a:off x="1621612" y="5735329"/>
            <a:ext cx="2832828" cy="461665"/>
          </a:xfrm>
          <a:prstGeom prst="rect">
            <a:avLst/>
          </a:prstGeom>
          <a:noFill/>
        </p:spPr>
        <p:txBody>
          <a:bodyPr wrap="none" lIns="91440" tIns="45720" rIns="91440" bIns="45720">
            <a:spAutoFit/>
          </a:bodyPr>
          <a:lstStyle/>
          <a:p>
            <a:pPr algn="ctr"/>
            <a:r>
              <a:rPr lang="es-ES" sz="2400" dirty="0">
                <a:ln w="0"/>
                <a:effectLst>
                  <a:outerShdw blurRad="38100" dist="19050" dir="2700000" algn="tl" rotWithShape="0">
                    <a:schemeClr val="dk1">
                      <a:alpha val="40000"/>
                    </a:schemeClr>
                  </a:outerShdw>
                </a:effectLst>
              </a:rPr>
              <a:t>Selección de producto</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97F56D6F-5CFD-B771-AD7E-455FC88C6978}"/>
              </a:ext>
            </a:extLst>
          </p:cNvPr>
          <p:cNvSpPr/>
          <p:nvPr/>
        </p:nvSpPr>
        <p:spPr>
          <a:xfrm>
            <a:off x="4850470" y="5683232"/>
            <a:ext cx="2491068" cy="461665"/>
          </a:xfrm>
          <a:prstGeom prst="rect">
            <a:avLst/>
          </a:prstGeom>
          <a:noFill/>
        </p:spPr>
        <p:txBody>
          <a:bodyPr wrap="none" lIns="91440" tIns="45720" rIns="91440" bIns="45720">
            <a:spAutoFit/>
          </a:bodyPr>
          <a:lstStyle/>
          <a:p>
            <a:pPr algn="ctr"/>
            <a:r>
              <a:rPr lang="es-ES" sz="2400" dirty="0">
                <a:ln w="0"/>
                <a:effectLst>
                  <a:outerShdw blurRad="38100" dist="19050" dir="2700000" algn="tl" rotWithShape="0">
                    <a:schemeClr val="dk1">
                      <a:alpha val="40000"/>
                    </a:schemeClr>
                  </a:outerShdw>
                </a:effectLst>
              </a:rPr>
              <a:t>Carrito de compras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ángulo 7">
            <a:extLst>
              <a:ext uri="{FF2B5EF4-FFF2-40B4-BE49-F238E27FC236}">
                <a16:creationId xmlns:a16="http://schemas.microsoft.com/office/drawing/2014/main" id="{CE3BA40E-B98F-B9BA-997D-BF9CADA4525C}"/>
              </a:ext>
            </a:extLst>
          </p:cNvPr>
          <p:cNvSpPr/>
          <p:nvPr/>
        </p:nvSpPr>
        <p:spPr>
          <a:xfrm>
            <a:off x="8190939" y="5683231"/>
            <a:ext cx="2257157" cy="461665"/>
          </a:xfrm>
          <a:prstGeom prst="rect">
            <a:avLst/>
          </a:prstGeom>
          <a:noFill/>
        </p:spPr>
        <p:txBody>
          <a:bodyPr wrap="none" lIns="91440" tIns="45720" rIns="91440" bIns="45720">
            <a:spAutoFit/>
          </a:bodyPr>
          <a:lstStyle/>
          <a:p>
            <a:pPr algn="ctr"/>
            <a:r>
              <a:rPr lang="es-ES" sz="2400" dirty="0">
                <a:ln w="0"/>
                <a:effectLst>
                  <a:outerShdw blurRad="38100" dist="19050" dir="2700000" algn="tl" rotWithShape="0">
                    <a:schemeClr val="dk1">
                      <a:alpha val="40000"/>
                    </a:schemeClr>
                  </a:outerShdw>
                </a:effectLst>
              </a:rPr>
              <a:t>Pago completado</a:t>
            </a:r>
            <a:endParaRPr lang="es-E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2985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E3107488-B2B0-B347-73B5-F0767B2888FD}"/>
              </a:ext>
            </a:extLst>
          </p:cNvPr>
          <p:cNvSpPr>
            <a:spLocks noGrp="1"/>
          </p:cNvSpPr>
          <p:nvPr>
            <p:ph type="title"/>
          </p:nvPr>
        </p:nvSpPr>
        <p:spPr>
          <a:xfrm>
            <a:off x="1295402" y="982132"/>
            <a:ext cx="9601196" cy="1303867"/>
          </a:xfrm>
        </p:spPr>
        <p:txBody>
          <a:bodyPr>
            <a:normAutofit/>
          </a:bodyPr>
          <a:lstStyle/>
          <a:p>
            <a:r>
              <a:rPr lang="es-PE" dirty="0"/>
              <a:t>Contexto Actual</a:t>
            </a:r>
          </a:p>
        </p:txBody>
      </p:sp>
      <p:cxnSp>
        <p:nvCxnSpPr>
          <p:cNvPr id="12"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5795D5FB-4585-F8E8-C112-F53D49974D28}"/>
              </a:ext>
            </a:extLst>
          </p:cNvPr>
          <p:cNvSpPr>
            <a:spLocks noGrp="1"/>
          </p:cNvSpPr>
          <p:nvPr>
            <p:ph idx="1"/>
          </p:nvPr>
        </p:nvSpPr>
        <p:spPr>
          <a:xfrm>
            <a:off x="1295401" y="2556932"/>
            <a:ext cx="9601196" cy="3318936"/>
          </a:xfrm>
        </p:spPr>
        <p:txBody>
          <a:bodyPr>
            <a:normAutofit/>
          </a:bodyPr>
          <a:lstStyle/>
          <a:p>
            <a:pPr algn="just"/>
            <a:r>
              <a:rPr lang="es-MX" dirty="0"/>
              <a:t>Tsuki es un nuevo emprendimiento de las hermanas Ogusuku, empezó como una idea pequeña incluso se podría decir un hobbie de hacer postres y repostería, pero debido a su gran calidad de elaboración y difusión por sus propias cuentas de redes sociales, las personas de su entorno empezaron a hacer pedidos, al principio simples, pero con el pasar del tiempo empezaron a recibir pedidos más personalizados. En poco tiempo han crecido exponencialmente y ahora su marca personal es muy conocida en el medio.</a:t>
            </a:r>
            <a:endParaRPr lang="es-PE" dirty="0"/>
          </a:p>
        </p:txBody>
      </p:sp>
    </p:spTree>
    <p:extLst>
      <p:ext uri="{BB962C8B-B14F-4D97-AF65-F5344CB8AC3E}">
        <p14:creationId xmlns:p14="http://schemas.microsoft.com/office/powerpoint/2010/main" val="137920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1003729-4F29-7C30-EECE-A265B439A0ED}"/>
              </a:ext>
            </a:extLst>
          </p:cNvPr>
          <p:cNvSpPr>
            <a:spLocks noGrp="1"/>
          </p:cNvSpPr>
          <p:nvPr>
            <p:ph type="title"/>
          </p:nvPr>
        </p:nvSpPr>
        <p:spPr>
          <a:xfrm>
            <a:off x="952108" y="954756"/>
            <a:ext cx="2730414" cy="4946003"/>
          </a:xfrm>
        </p:spPr>
        <p:txBody>
          <a:bodyPr>
            <a:normAutofit/>
          </a:bodyPr>
          <a:lstStyle/>
          <a:p>
            <a:r>
              <a:rPr lang="es-PE" sz="3700">
                <a:solidFill>
                  <a:srgbClr val="FFFFFF"/>
                </a:solidFill>
              </a:rPr>
              <a:t>Identificación del problema</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A13015F-24B9-414E-2928-1A2E70A602C2}"/>
              </a:ext>
            </a:extLst>
          </p:cNvPr>
          <p:cNvSpPr>
            <a:spLocks noGrp="1"/>
          </p:cNvSpPr>
          <p:nvPr>
            <p:ph idx="1"/>
          </p:nvPr>
        </p:nvSpPr>
        <p:spPr>
          <a:xfrm>
            <a:off x="5140934" y="469900"/>
            <a:ext cx="5953630" cy="5405968"/>
          </a:xfrm>
        </p:spPr>
        <p:txBody>
          <a:bodyPr anchor="ctr">
            <a:normAutofit/>
          </a:bodyPr>
          <a:lstStyle/>
          <a:p>
            <a:pPr algn="just"/>
            <a:r>
              <a:rPr lang="es-MX" dirty="0"/>
              <a:t>La gestión en general de Tsuki no es la más adecuada ya que al evolucionar tan rápido se han encontrado con ciertos problemas como la organización en los pedidos y la promoción de su marca, además de la recepción de pedidos de los clientes</a:t>
            </a:r>
            <a:endParaRPr lang="es-PE" dirty="0"/>
          </a:p>
        </p:txBody>
      </p:sp>
    </p:spTree>
    <p:extLst>
      <p:ext uri="{BB962C8B-B14F-4D97-AF65-F5344CB8AC3E}">
        <p14:creationId xmlns:p14="http://schemas.microsoft.com/office/powerpoint/2010/main" val="26264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97361B-A83A-A688-A9EC-ADE5CD7B76AD}"/>
              </a:ext>
            </a:extLst>
          </p:cNvPr>
          <p:cNvSpPr>
            <a:spLocks noGrp="1"/>
          </p:cNvSpPr>
          <p:nvPr>
            <p:ph type="title"/>
          </p:nvPr>
        </p:nvSpPr>
        <p:spPr>
          <a:xfrm>
            <a:off x="640080" y="635508"/>
            <a:ext cx="3354470" cy="5586984"/>
          </a:xfrm>
        </p:spPr>
        <p:txBody>
          <a:bodyPr>
            <a:normAutofit/>
          </a:bodyPr>
          <a:lstStyle/>
          <a:p>
            <a:r>
              <a:rPr lang="es-PE">
                <a:solidFill>
                  <a:schemeClr val="tx2"/>
                </a:solidFill>
              </a:rPr>
              <a:t>Planteamiento de la solución</a:t>
            </a: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09548A4-4E48-5A96-2400-2940CCF89A6B}"/>
              </a:ext>
            </a:extLst>
          </p:cNvPr>
          <p:cNvSpPr>
            <a:spLocks noGrp="1"/>
          </p:cNvSpPr>
          <p:nvPr>
            <p:ph idx="1"/>
          </p:nvPr>
        </p:nvSpPr>
        <p:spPr>
          <a:xfrm>
            <a:off x="5617804" y="954756"/>
            <a:ext cx="5613283" cy="4853888"/>
          </a:xfrm>
        </p:spPr>
        <p:txBody>
          <a:bodyPr anchor="ctr">
            <a:normAutofit/>
          </a:bodyPr>
          <a:lstStyle/>
          <a:p>
            <a:pPr algn="just"/>
            <a:r>
              <a:rPr lang="es-MX" sz="2200" dirty="0">
                <a:solidFill>
                  <a:schemeClr val="bg1"/>
                </a:solidFill>
              </a:rPr>
              <a:t>Viendo el gran avance que han hecho las hermanas con Tsuki, ahora hemos notado la necesidad de resolver algunos inconvenientes que de subsanar harían su negocio mucho más fructífero para dar el siguiente gran paso de calidad que todo el mundo espera de ellas, de modo que se ha propuesto la elaboración de una app de pedidos personalizada, con distintos módulos como el registro de clientes, catalogo de productos, carrito de compras con el proceso de pago y envío, contacto; y para la gestión de la empresa los módulos de ranking de clientes y lista de pedidos pendientes e históricos. </a:t>
            </a:r>
            <a:endParaRPr lang="es-PE" sz="2200" dirty="0">
              <a:solidFill>
                <a:schemeClr val="bg1"/>
              </a:solidFill>
            </a:endParaRP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215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5">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0"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2"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ítulo 1">
            <a:extLst>
              <a:ext uri="{FF2B5EF4-FFF2-40B4-BE49-F238E27FC236}">
                <a16:creationId xmlns:a16="http://schemas.microsoft.com/office/drawing/2014/main" id="{C296D4DB-3437-1A06-7002-FEF6FF0F971A}"/>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t>Diseño de prototipo</a:t>
            </a:r>
          </a:p>
        </p:txBody>
      </p:sp>
      <p:cxnSp>
        <p:nvCxnSpPr>
          <p:cNvPr id="25" name="Straight Connector 24">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66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67D06C-DEFF-6113-02A2-8780E57B6F16}"/>
              </a:ext>
            </a:extLst>
          </p:cNvPr>
          <p:cNvPicPr>
            <a:picLocks noChangeAspect="1"/>
          </p:cNvPicPr>
          <p:nvPr/>
        </p:nvPicPr>
        <p:blipFill>
          <a:blip r:embed="rId2"/>
          <a:stretch>
            <a:fillRect/>
          </a:stretch>
        </p:blipFill>
        <p:spPr>
          <a:xfrm>
            <a:off x="2326817" y="760779"/>
            <a:ext cx="2319771" cy="4554747"/>
          </a:xfrm>
          <a:prstGeom prst="rect">
            <a:avLst/>
          </a:prstGeom>
        </p:spPr>
      </p:pic>
      <p:pic>
        <p:nvPicPr>
          <p:cNvPr id="5" name="Imagen 4">
            <a:extLst>
              <a:ext uri="{FF2B5EF4-FFF2-40B4-BE49-F238E27FC236}">
                <a16:creationId xmlns:a16="http://schemas.microsoft.com/office/drawing/2014/main" id="{4BAEC1FB-740C-CF5C-7F24-3613ED81AF17}"/>
              </a:ext>
            </a:extLst>
          </p:cNvPr>
          <p:cNvPicPr>
            <a:picLocks noChangeAspect="1"/>
          </p:cNvPicPr>
          <p:nvPr/>
        </p:nvPicPr>
        <p:blipFill>
          <a:blip r:embed="rId3"/>
          <a:stretch>
            <a:fillRect/>
          </a:stretch>
        </p:blipFill>
        <p:spPr>
          <a:xfrm>
            <a:off x="6962024" y="760779"/>
            <a:ext cx="2358501" cy="4554747"/>
          </a:xfrm>
          <a:prstGeom prst="rect">
            <a:avLst/>
          </a:prstGeom>
        </p:spPr>
      </p:pic>
      <p:sp>
        <p:nvSpPr>
          <p:cNvPr id="6" name="Rectángulo 5">
            <a:extLst>
              <a:ext uri="{FF2B5EF4-FFF2-40B4-BE49-F238E27FC236}">
                <a16:creationId xmlns:a16="http://schemas.microsoft.com/office/drawing/2014/main" id="{44242DFE-0C4A-9969-4B61-8CAF3E7F6619}"/>
              </a:ext>
            </a:extLst>
          </p:cNvPr>
          <p:cNvSpPr/>
          <p:nvPr/>
        </p:nvSpPr>
        <p:spPr>
          <a:xfrm>
            <a:off x="2445216" y="5315526"/>
            <a:ext cx="2201372"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Pantalla de inicio</a:t>
            </a:r>
          </a:p>
        </p:txBody>
      </p:sp>
      <p:sp>
        <p:nvSpPr>
          <p:cNvPr id="7" name="Rectángulo 6">
            <a:extLst>
              <a:ext uri="{FF2B5EF4-FFF2-40B4-BE49-F238E27FC236}">
                <a16:creationId xmlns:a16="http://schemas.microsoft.com/office/drawing/2014/main" id="{E9A84149-AC6E-9D6A-72FC-3674FF9603D0}"/>
              </a:ext>
            </a:extLst>
          </p:cNvPr>
          <p:cNvSpPr/>
          <p:nvPr/>
        </p:nvSpPr>
        <p:spPr>
          <a:xfrm>
            <a:off x="7194563" y="5315525"/>
            <a:ext cx="2050562"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Inicio de sesión</a:t>
            </a:r>
          </a:p>
        </p:txBody>
      </p:sp>
    </p:spTree>
    <p:extLst>
      <p:ext uri="{BB962C8B-B14F-4D97-AF65-F5344CB8AC3E}">
        <p14:creationId xmlns:p14="http://schemas.microsoft.com/office/powerpoint/2010/main" val="261193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B7D996A-0374-F0AC-AC1D-9AF81A79439D}"/>
              </a:ext>
            </a:extLst>
          </p:cNvPr>
          <p:cNvPicPr>
            <a:picLocks noChangeAspect="1"/>
          </p:cNvPicPr>
          <p:nvPr/>
        </p:nvPicPr>
        <p:blipFill>
          <a:blip r:embed="rId2"/>
          <a:stretch>
            <a:fillRect/>
          </a:stretch>
        </p:blipFill>
        <p:spPr>
          <a:xfrm>
            <a:off x="2696638" y="886689"/>
            <a:ext cx="2494198" cy="4846971"/>
          </a:xfrm>
          <a:prstGeom prst="rect">
            <a:avLst/>
          </a:prstGeom>
        </p:spPr>
      </p:pic>
      <p:pic>
        <p:nvPicPr>
          <p:cNvPr id="5" name="Imagen 4">
            <a:extLst>
              <a:ext uri="{FF2B5EF4-FFF2-40B4-BE49-F238E27FC236}">
                <a16:creationId xmlns:a16="http://schemas.microsoft.com/office/drawing/2014/main" id="{BE6080B0-D5EE-D926-03B7-DBB16644A73E}"/>
              </a:ext>
            </a:extLst>
          </p:cNvPr>
          <p:cNvPicPr>
            <a:picLocks noChangeAspect="1"/>
          </p:cNvPicPr>
          <p:nvPr/>
        </p:nvPicPr>
        <p:blipFill>
          <a:blip r:embed="rId3"/>
          <a:stretch>
            <a:fillRect/>
          </a:stretch>
        </p:blipFill>
        <p:spPr>
          <a:xfrm>
            <a:off x="6474608" y="886689"/>
            <a:ext cx="2506833" cy="4846971"/>
          </a:xfrm>
          <a:prstGeom prst="rect">
            <a:avLst/>
          </a:prstGeom>
        </p:spPr>
      </p:pic>
      <p:sp>
        <p:nvSpPr>
          <p:cNvPr id="6" name="Rectángulo 5">
            <a:extLst>
              <a:ext uri="{FF2B5EF4-FFF2-40B4-BE49-F238E27FC236}">
                <a16:creationId xmlns:a16="http://schemas.microsoft.com/office/drawing/2014/main" id="{6E3A68D5-0ACA-FB8A-39E9-10C12FC8BC7C}"/>
              </a:ext>
            </a:extLst>
          </p:cNvPr>
          <p:cNvSpPr/>
          <p:nvPr/>
        </p:nvSpPr>
        <p:spPr>
          <a:xfrm>
            <a:off x="3249637" y="5733660"/>
            <a:ext cx="1388201"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Instagram</a:t>
            </a:r>
          </a:p>
        </p:txBody>
      </p:sp>
      <p:sp>
        <p:nvSpPr>
          <p:cNvPr id="7" name="Rectángulo 6">
            <a:extLst>
              <a:ext uri="{FF2B5EF4-FFF2-40B4-BE49-F238E27FC236}">
                <a16:creationId xmlns:a16="http://schemas.microsoft.com/office/drawing/2014/main" id="{F0A34C58-A9CF-D607-FCC3-6F52018F0BA6}"/>
              </a:ext>
            </a:extLst>
          </p:cNvPr>
          <p:cNvSpPr/>
          <p:nvPr/>
        </p:nvSpPr>
        <p:spPr>
          <a:xfrm>
            <a:off x="7054443" y="5740478"/>
            <a:ext cx="1347164"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Facebook</a:t>
            </a:r>
          </a:p>
        </p:txBody>
      </p:sp>
    </p:spTree>
    <p:extLst>
      <p:ext uri="{BB962C8B-B14F-4D97-AF65-F5344CB8AC3E}">
        <p14:creationId xmlns:p14="http://schemas.microsoft.com/office/powerpoint/2010/main" val="173237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2CBD69-55BB-E7E1-31E4-E91135A8BF12}"/>
              </a:ext>
            </a:extLst>
          </p:cNvPr>
          <p:cNvPicPr>
            <a:picLocks noChangeAspect="1"/>
          </p:cNvPicPr>
          <p:nvPr/>
        </p:nvPicPr>
        <p:blipFill>
          <a:blip r:embed="rId2"/>
          <a:stretch>
            <a:fillRect/>
          </a:stretch>
        </p:blipFill>
        <p:spPr>
          <a:xfrm>
            <a:off x="2399362" y="726357"/>
            <a:ext cx="2440492" cy="4926298"/>
          </a:xfrm>
          <a:prstGeom prst="rect">
            <a:avLst/>
          </a:prstGeom>
        </p:spPr>
      </p:pic>
      <p:pic>
        <p:nvPicPr>
          <p:cNvPr id="5" name="Imagen 4">
            <a:extLst>
              <a:ext uri="{FF2B5EF4-FFF2-40B4-BE49-F238E27FC236}">
                <a16:creationId xmlns:a16="http://schemas.microsoft.com/office/drawing/2014/main" id="{2191E103-AD6E-8692-594B-8EE4CA06D72E}"/>
              </a:ext>
            </a:extLst>
          </p:cNvPr>
          <p:cNvPicPr>
            <a:picLocks noChangeAspect="1"/>
          </p:cNvPicPr>
          <p:nvPr/>
        </p:nvPicPr>
        <p:blipFill>
          <a:blip r:embed="rId3"/>
          <a:stretch>
            <a:fillRect/>
          </a:stretch>
        </p:blipFill>
        <p:spPr>
          <a:xfrm>
            <a:off x="6813240" y="726357"/>
            <a:ext cx="2485986" cy="4926298"/>
          </a:xfrm>
          <a:prstGeom prst="rect">
            <a:avLst/>
          </a:prstGeom>
        </p:spPr>
      </p:pic>
      <p:sp>
        <p:nvSpPr>
          <p:cNvPr id="6" name="Rectángulo 5">
            <a:extLst>
              <a:ext uri="{FF2B5EF4-FFF2-40B4-BE49-F238E27FC236}">
                <a16:creationId xmlns:a16="http://schemas.microsoft.com/office/drawing/2014/main" id="{9DDFABCB-92FB-04F7-6021-39ED110947EF}"/>
              </a:ext>
            </a:extLst>
          </p:cNvPr>
          <p:cNvSpPr/>
          <p:nvPr/>
        </p:nvSpPr>
        <p:spPr>
          <a:xfrm>
            <a:off x="2623184" y="5652655"/>
            <a:ext cx="1992853"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Menú principal</a:t>
            </a:r>
          </a:p>
        </p:txBody>
      </p:sp>
      <p:sp>
        <p:nvSpPr>
          <p:cNvPr id="7" name="Rectángulo 6">
            <a:extLst>
              <a:ext uri="{FF2B5EF4-FFF2-40B4-BE49-F238E27FC236}">
                <a16:creationId xmlns:a16="http://schemas.microsoft.com/office/drawing/2014/main" id="{9F10F1B3-ECE8-08AE-95D5-17F5146978DE}"/>
              </a:ext>
            </a:extLst>
          </p:cNvPr>
          <p:cNvSpPr/>
          <p:nvPr/>
        </p:nvSpPr>
        <p:spPr>
          <a:xfrm>
            <a:off x="6608725" y="5669978"/>
            <a:ext cx="2895023"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Catalogo de productos</a:t>
            </a:r>
          </a:p>
        </p:txBody>
      </p:sp>
    </p:spTree>
    <p:extLst>
      <p:ext uri="{BB962C8B-B14F-4D97-AF65-F5344CB8AC3E}">
        <p14:creationId xmlns:p14="http://schemas.microsoft.com/office/powerpoint/2010/main" val="423908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CF3E918-6120-FEF2-4FB5-71728C193DDF}"/>
              </a:ext>
            </a:extLst>
          </p:cNvPr>
          <p:cNvPicPr>
            <a:picLocks noChangeAspect="1"/>
          </p:cNvPicPr>
          <p:nvPr/>
        </p:nvPicPr>
        <p:blipFill>
          <a:blip r:embed="rId2"/>
          <a:stretch>
            <a:fillRect/>
          </a:stretch>
        </p:blipFill>
        <p:spPr>
          <a:xfrm>
            <a:off x="7300850" y="848786"/>
            <a:ext cx="2355602" cy="4613564"/>
          </a:xfrm>
          <a:prstGeom prst="rect">
            <a:avLst/>
          </a:prstGeom>
        </p:spPr>
      </p:pic>
      <p:pic>
        <p:nvPicPr>
          <p:cNvPr id="4" name="Imagen 3">
            <a:extLst>
              <a:ext uri="{FF2B5EF4-FFF2-40B4-BE49-F238E27FC236}">
                <a16:creationId xmlns:a16="http://schemas.microsoft.com/office/drawing/2014/main" id="{766BDBC5-B82F-13E9-DB15-C32936F0BCF6}"/>
              </a:ext>
            </a:extLst>
          </p:cNvPr>
          <p:cNvPicPr>
            <a:picLocks noChangeAspect="1"/>
          </p:cNvPicPr>
          <p:nvPr/>
        </p:nvPicPr>
        <p:blipFill>
          <a:blip r:embed="rId3"/>
          <a:stretch>
            <a:fillRect/>
          </a:stretch>
        </p:blipFill>
        <p:spPr>
          <a:xfrm>
            <a:off x="2682989" y="848786"/>
            <a:ext cx="2208162" cy="4493491"/>
          </a:xfrm>
          <a:prstGeom prst="rect">
            <a:avLst/>
          </a:prstGeom>
        </p:spPr>
      </p:pic>
      <p:sp>
        <p:nvSpPr>
          <p:cNvPr id="5" name="Rectángulo 4">
            <a:extLst>
              <a:ext uri="{FF2B5EF4-FFF2-40B4-BE49-F238E27FC236}">
                <a16:creationId xmlns:a16="http://schemas.microsoft.com/office/drawing/2014/main" id="{A2E278E6-2111-A91D-9E43-1780139F1EFC}"/>
              </a:ext>
            </a:extLst>
          </p:cNvPr>
          <p:cNvSpPr/>
          <p:nvPr/>
        </p:nvSpPr>
        <p:spPr>
          <a:xfrm>
            <a:off x="2751810" y="5547549"/>
            <a:ext cx="2310249"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Cuenta del cliente</a:t>
            </a:r>
          </a:p>
        </p:txBody>
      </p:sp>
      <p:sp>
        <p:nvSpPr>
          <p:cNvPr id="6" name="Rectángulo 5">
            <a:extLst>
              <a:ext uri="{FF2B5EF4-FFF2-40B4-BE49-F238E27FC236}">
                <a16:creationId xmlns:a16="http://schemas.microsoft.com/office/drawing/2014/main" id="{7234AB12-96A2-ACD2-E0F7-297CE3706C1E}"/>
              </a:ext>
            </a:extLst>
          </p:cNvPr>
          <p:cNvSpPr/>
          <p:nvPr/>
        </p:nvSpPr>
        <p:spPr>
          <a:xfrm>
            <a:off x="6901709" y="5547548"/>
            <a:ext cx="3108543"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Configuración de cuenta</a:t>
            </a:r>
          </a:p>
        </p:txBody>
      </p:sp>
    </p:spTree>
    <p:extLst>
      <p:ext uri="{BB962C8B-B14F-4D97-AF65-F5344CB8AC3E}">
        <p14:creationId xmlns:p14="http://schemas.microsoft.com/office/powerpoint/2010/main" val="8167402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TM02900743[[fn=Orgánico]]</Template>
  <TotalTime>93</TotalTime>
  <Words>302</Words>
  <Application>Microsoft Office PowerPoint</Application>
  <PresentationFormat>Panorámica</PresentationFormat>
  <Paragraphs>26</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Garamond</vt:lpstr>
      <vt:lpstr>Orgánico</vt:lpstr>
      <vt:lpstr>Proyecto App Móviles</vt:lpstr>
      <vt:lpstr>Contexto Actual</vt:lpstr>
      <vt:lpstr>Identificación del problema</vt:lpstr>
      <vt:lpstr>Planteamiento de la solución</vt:lpstr>
      <vt:lpstr>Diseño de prototipo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App Móviles</dc:title>
  <dc:creator>Angel Eduardo Cordova Baquijano</dc:creator>
  <cp:lastModifiedBy>Angel Eduardo Cordova Baquijano</cp:lastModifiedBy>
  <cp:revision>3</cp:revision>
  <dcterms:created xsi:type="dcterms:W3CDTF">2022-06-04T06:44:01Z</dcterms:created>
  <dcterms:modified xsi:type="dcterms:W3CDTF">2022-06-04T17:11:31Z</dcterms:modified>
</cp:coreProperties>
</file>