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2"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entury Gothic" panose="020B0502020202020204" pitchFamily="34" charset="0"/>
      <p:regular r:id="rId18"/>
      <p:bold r:id="rId19"/>
      <p:italic r:id="rId20"/>
      <p:boldItalic r:id="rId21"/>
    </p:embeddedFont>
    <p:embeddedFont>
      <p:font typeface="Gadugi" panose="020B0502040204020203" pitchFamily="34" charset="0"/>
      <p:regular r:id="rId22"/>
      <p:bold r:id="rId23"/>
    </p:embeddedFont>
    <p:embeddedFont>
      <p:font typeface="Wingdings 3" panose="05040102010807070707" pitchFamily="18" charset="2"/>
      <p:regular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3CF76-3D30-4E2B-8103-D68EEA0E7F2B}" v="8" dt="2021-07-19T04:11:22.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85783" autoAdjust="0"/>
  </p:normalViewPr>
  <p:slideViewPr>
    <p:cSldViewPr>
      <p:cViewPr varScale="1">
        <p:scale>
          <a:sx n="40" d="100"/>
          <a:sy n="40" d="100"/>
        </p:scale>
        <p:origin x="111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31.07.2023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Harsh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a:t>
            </a:r>
            <a:r>
              <a:rPr lang="en-US" dirty="0" err="1"/>
              <a:t>visualizatio's</a:t>
            </a:r>
            <a:r>
              <a:rPr lang="en-US" dirty="0"/>
              <a:t>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p>
          <a:p>
            <a:pPr lvl="0"/>
            <a:endParaRPr lang="en-US" dirty="0"/>
          </a:p>
          <a:p>
            <a:pPr lvl="0"/>
            <a:r>
              <a:rPr lang="en-US" dirty="0"/>
              <a:t>And finally myself, [NAME],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were 1897 reactions from just the animal category alone! People obviously really like animals!</a:t>
            </a:r>
          </a:p>
          <a:p>
            <a:pPr lvl="0"/>
            <a:endParaRPr lang="en-US" dirty="0"/>
          </a:p>
          <a:p>
            <a:pPr lvl="0"/>
            <a:r>
              <a:rPr lang="en-US" dirty="0"/>
              <a:t>And also the most common month for users to post within was January. This aligns with seasonal trends of social media users that feel the need to reconnect with people after calendar events such as Christmas.</a:t>
            </a:r>
          </a:p>
          <a:p>
            <a:pPr lvl="0"/>
            <a:endParaRPr lang="en-US" dirty="0"/>
          </a:p>
          <a:p>
            <a:pPr lvl="0"/>
            <a:r>
              <a:rPr lang="en-US" dirty="0"/>
              <a:t>But now, onto the main question... which is... what were the top 5 most popular categories of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that they can learn something from.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771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6011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751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a:t>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26829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258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7/31/2023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1284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7/31/2023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9849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9903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232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487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930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53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546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7/31/2023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122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7/31/2023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629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7/31/2023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409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450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11999119" y="1"/>
            <a:ext cx="2405081" cy="1712111"/>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pPr/>
              <a:t>7/31/2023</a:t>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3458718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5pPr>
      <a:lvl6pPr marL="37590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3.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24.jpeg"/><Relationship Id="rId4" Type="http://schemas.openxmlformats.org/officeDocument/2006/relationships/image" Target="../media/image21.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 Id="rId9" Type="http://schemas.openxmlformats.org/officeDocument/2006/relationships/image" Target="../media/image17.jpe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1.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IN"/>
          </a:p>
        </p:txBody>
      </p:sp>
      <p:grpSp>
        <p:nvGrpSpPr>
          <p:cNvPr id="3" name="Group 3"/>
          <p:cNvGrpSpPr/>
          <p:nvPr/>
        </p:nvGrpSpPr>
        <p:grpSpPr>
          <a:xfrm>
            <a:off x="14249400" y="824284"/>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Data</a:t>
            </a:r>
          </a:p>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26" name="AutoShape 2">
            <a:extLst>
              <a:ext uri="{FF2B5EF4-FFF2-40B4-BE49-F238E27FC236}">
                <a16:creationId xmlns:a16="http://schemas.microsoft.com/office/drawing/2014/main" id="{58EF3471-5986-AE47-8495-728327479938}"/>
              </a:ext>
            </a:extLst>
          </p:cNvPr>
          <p:cNvSpPr/>
          <p:nvPr/>
        </p:nvSpPr>
        <p:spPr>
          <a:xfrm>
            <a:off x="10475052" y="0"/>
            <a:ext cx="7812948" cy="10287000"/>
          </a:xfrm>
          <a:prstGeom prst="rect">
            <a:avLst/>
          </a:prstGeom>
          <a:solidFill>
            <a:srgbClr val="000000">
              <a:alpha val="3922"/>
            </a:srgbClr>
          </a:solidFill>
        </p:spPr>
        <p:txBody>
          <a:bodyPr/>
          <a:lstStyle/>
          <a:p>
            <a:endParaRPr lang="en-IN"/>
          </a:p>
        </p:txBody>
      </p:sp>
      <p:grpSp>
        <p:nvGrpSpPr>
          <p:cNvPr id="27" name="Group 7">
            <a:extLst>
              <a:ext uri="{FF2B5EF4-FFF2-40B4-BE49-F238E27FC236}">
                <a16:creationId xmlns:a16="http://schemas.microsoft.com/office/drawing/2014/main" id="{234FDAED-EE10-3949-A2A9-F81AC41AFAEF}"/>
              </a:ext>
            </a:extLst>
          </p:cNvPr>
          <p:cNvGrpSpPr/>
          <p:nvPr/>
        </p:nvGrpSpPr>
        <p:grpSpPr>
          <a:xfrm>
            <a:off x="11581833" y="3851899"/>
            <a:ext cx="5677467" cy="2600849"/>
            <a:chOff x="0" y="-47625"/>
            <a:chExt cx="7569956" cy="3467798"/>
          </a:xfrm>
        </p:grpSpPr>
        <p:sp>
          <p:nvSpPr>
            <p:cNvPr id="28" name="TextBox 8">
              <a:extLst>
                <a:ext uri="{FF2B5EF4-FFF2-40B4-BE49-F238E27FC236}">
                  <a16:creationId xmlns:a16="http://schemas.microsoft.com/office/drawing/2014/main" id="{269B9A6F-DC02-FD48-875A-DE49C95589FA}"/>
                </a:ext>
              </a:extLst>
            </p:cNvPr>
            <p:cNvSpPr txBox="1"/>
            <p:nvPr/>
          </p:nvSpPr>
          <p:spPr>
            <a:xfrm>
              <a:off x="0" y="691990"/>
              <a:ext cx="7569956" cy="2728183"/>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p:txBody>
        </p:sp>
        <p:sp>
          <p:nvSpPr>
            <p:cNvPr id="29" name="TextBox 9">
              <a:extLst>
                <a:ext uri="{FF2B5EF4-FFF2-40B4-BE49-F238E27FC236}">
                  <a16:creationId xmlns:a16="http://schemas.microsoft.com/office/drawing/2014/main" id="{9BE98286-20D0-0F43-95FD-A7486B483CB2}"/>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INSIGHT</a:t>
              </a:r>
            </a:p>
          </p:txBody>
        </p:sp>
      </p:grpSp>
      <p:grpSp>
        <p:nvGrpSpPr>
          <p:cNvPr id="30" name="Group 11">
            <a:extLst>
              <a:ext uri="{FF2B5EF4-FFF2-40B4-BE49-F238E27FC236}">
                <a16:creationId xmlns:a16="http://schemas.microsoft.com/office/drawing/2014/main" id="{F1874E57-C775-2B41-8A91-6423DF4C28AF}"/>
              </a:ext>
            </a:extLst>
          </p:cNvPr>
          <p:cNvGrpSpPr/>
          <p:nvPr/>
        </p:nvGrpSpPr>
        <p:grpSpPr>
          <a:xfrm>
            <a:off x="11581833" y="1580430"/>
            <a:ext cx="5677467" cy="1593457"/>
            <a:chOff x="0" y="-47625"/>
            <a:chExt cx="7569956" cy="2124610"/>
          </a:xfrm>
        </p:grpSpPr>
        <p:sp>
          <p:nvSpPr>
            <p:cNvPr id="31" name="TextBox 12">
              <a:extLst>
                <a:ext uri="{FF2B5EF4-FFF2-40B4-BE49-F238E27FC236}">
                  <a16:creationId xmlns:a16="http://schemas.microsoft.com/office/drawing/2014/main" id="{B930539D-B309-DF4F-BB41-4D61D91F7FC2}"/>
                </a:ext>
              </a:extLst>
            </p:cNvPr>
            <p:cNvSpPr txBox="1"/>
            <p:nvPr/>
          </p:nvSpPr>
          <p:spPr>
            <a:xfrm>
              <a:off x="0" y="691990"/>
              <a:ext cx="7569956" cy="1384995"/>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Animals and science are the two most popular categories of content, showing that people enjoy "real-life" and "factual" content the most.</a:t>
              </a:r>
            </a:p>
          </p:txBody>
        </p:sp>
        <p:sp>
          <p:nvSpPr>
            <p:cNvPr id="32" name="TextBox 13">
              <a:extLst>
                <a:ext uri="{FF2B5EF4-FFF2-40B4-BE49-F238E27FC236}">
                  <a16:creationId xmlns:a16="http://schemas.microsoft.com/office/drawing/2014/main" id="{EA775DEA-C6AD-DC4F-AE61-910FBC29EA06}"/>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ANALYSIS</a:t>
              </a:r>
            </a:p>
          </p:txBody>
        </p:sp>
      </p:grpSp>
      <p:sp>
        <p:nvSpPr>
          <p:cNvPr id="33" name="TextBox 15">
            <a:extLst>
              <a:ext uri="{FF2B5EF4-FFF2-40B4-BE49-F238E27FC236}">
                <a16:creationId xmlns:a16="http://schemas.microsoft.com/office/drawing/2014/main" id="{3878C91A-A881-2246-B808-8E2A770FCD2C}"/>
              </a:ext>
            </a:extLst>
          </p:cNvPr>
          <p:cNvSpPr txBox="1"/>
          <p:nvPr/>
        </p:nvSpPr>
        <p:spPr>
          <a:xfrm>
            <a:off x="11581833" y="7519579"/>
            <a:ext cx="5677467" cy="136280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p:txBody>
      </p:sp>
      <p:sp>
        <p:nvSpPr>
          <p:cNvPr id="34" name="TextBox 16">
            <a:extLst>
              <a:ext uri="{FF2B5EF4-FFF2-40B4-BE49-F238E27FC236}">
                <a16:creationId xmlns:a16="http://schemas.microsoft.com/office/drawing/2014/main" id="{C86FA57A-D9CA-A84F-BD9F-47A86DB6898F}"/>
              </a:ext>
            </a:extLst>
          </p:cNvPr>
          <p:cNvSpPr txBox="1"/>
          <p:nvPr/>
        </p:nvSpPr>
        <p:spPr>
          <a:xfrm>
            <a:off x="11581833" y="6964868"/>
            <a:ext cx="5677467" cy="344646"/>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NEXT STEPS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1719"/>
          </a:xfrm>
          <a:prstGeom prst="rect">
            <a:avLst/>
          </a:prstGeom>
        </p:spPr>
        <p:txBody>
          <a:bodyPr lIns="0" tIns="0" rIns="0" bIns="0" rtlCol="0" anchor="t">
            <a:spAutoFit/>
          </a:bodyPr>
          <a:lstStyle/>
          <a:p>
            <a:pPr>
              <a:lnSpc>
                <a:spcPts val="3640"/>
              </a:lnSpc>
            </a:pPr>
            <a:r>
              <a:rPr lang="en-US" sz="2600" spc="-26" dirty="0">
                <a:solidFill>
                  <a:schemeClr val="bg1"/>
                </a:solidFill>
                <a:latin typeface="Gadugi" panose="020B0502040204020203" pitchFamily="34" charset="0"/>
                <a:ea typeface="Gadugi" panose="020B0502040204020203" pitchFamily="34" charset="0"/>
              </a:rPr>
              <a:t>ANY QUESTIONS?</a:t>
            </a:r>
          </a:p>
        </p:txBody>
      </p:sp>
      <p:grpSp>
        <p:nvGrpSpPr>
          <p:cNvPr id="4" name="Group 4"/>
          <p:cNvGrpSpPr>
            <a:grpSpLocks noChangeAspect="1"/>
          </p:cNvGrpSpPr>
          <p:nvPr/>
        </p:nvGrpSpPr>
        <p:grpSpPr>
          <a:xfrm>
            <a:off x="1206323" y="3314235"/>
            <a:ext cx="2959386" cy="2959386"/>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IN"/>
            </a:p>
          </p:txBody>
        </p:sp>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chemeClr val="bg1"/>
                </a:solidFill>
                <a:latin typeface="Gadugi" panose="020B0502040204020203" pitchFamily="34" charset="0"/>
                <a:ea typeface="Gadugi" panose="020B050204020402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4" name="Cloud Callout 23"/>
          <p:cNvSpPr/>
          <p:nvPr/>
        </p:nvSpPr>
        <p:spPr>
          <a:xfrm>
            <a:off x="1981200" y="4178375"/>
            <a:ext cx="1676400" cy="1373871"/>
          </a:xfrm>
          <a:prstGeom prst="cloud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dugi" panose="020B0502040204020203" pitchFamily="34" charset="0"/>
              <a:ea typeface="Gadugi"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Today's 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Project recap</a:t>
              </a:r>
            </a:p>
            <a:p>
              <a:pPr>
                <a:lnSpc>
                  <a:spcPts val="2660"/>
                </a:lnSpc>
              </a:pPr>
              <a:r>
                <a:rPr lang="en-US" sz="1900" spc="-19" dirty="0">
                  <a:latin typeface="Gadugi" panose="020B0502040204020203" pitchFamily="34" charset="0"/>
                  <a:ea typeface="Gadugi" panose="020B0502040204020203" pitchFamily="34" charset="0"/>
                </a:rPr>
                <a:t>Problem</a:t>
              </a:r>
            </a:p>
            <a:p>
              <a:pPr>
                <a:lnSpc>
                  <a:spcPts val="2660"/>
                </a:lnSpc>
              </a:pPr>
              <a:r>
                <a:rPr lang="en-US" sz="1900" spc="-19" dirty="0">
                  <a:latin typeface="Gadugi" panose="020B0502040204020203" pitchFamily="34" charset="0"/>
                  <a:ea typeface="Gadugi" panose="020B0502040204020203" pitchFamily="34" charset="0"/>
                </a:rPr>
                <a:t>The Analytics team</a:t>
              </a:r>
            </a:p>
            <a:p>
              <a:pPr>
                <a:lnSpc>
                  <a:spcPts val="2660"/>
                </a:lnSpc>
              </a:pPr>
              <a:r>
                <a:rPr lang="en-US" sz="1900" spc="-19" dirty="0">
                  <a:latin typeface="Gadugi" panose="020B0502040204020203" pitchFamily="34" charset="0"/>
                  <a:ea typeface="Gadugi" panose="020B0502040204020203" pitchFamily="34" charset="0"/>
                </a:rPr>
                <a:t>Process</a:t>
              </a:r>
            </a:p>
            <a:p>
              <a:pPr>
                <a:lnSpc>
                  <a:spcPts val="2660"/>
                </a:lnSpc>
              </a:pPr>
              <a:r>
                <a:rPr lang="en-US" sz="1900" spc="-19" dirty="0">
                  <a:latin typeface="Gadugi" panose="020B0502040204020203" pitchFamily="34" charset="0"/>
                  <a:ea typeface="Gadugi" panose="020B0502040204020203" pitchFamily="34" charset="0"/>
                </a:rPr>
                <a:t>Insights</a:t>
              </a:r>
            </a:p>
            <a:p>
              <a:pPr>
                <a:lnSpc>
                  <a:spcPts val="2660"/>
                </a:lnSpc>
              </a:pPr>
              <a:r>
                <a:rPr lang="en-US" sz="1900" spc="-19" dirty="0">
                  <a:latin typeface="Gadugi" panose="020B0502040204020203" pitchFamily="34" charset="0"/>
                  <a:ea typeface="Gadugi" panose="020B050204020402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4703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IN"/>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adugi" panose="020B0502040204020203" pitchFamily="34" charset="0"/>
                <a:ea typeface="Gadugi" panose="020B0502040204020203" pitchFamily="34" charset="0"/>
              </a:rPr>
              <a:t>Project Recap</a:t>
            </a:r>
          </a:p>
        </p:txBody>
      </p:sp>
      <p:sp>
        <p:nvSpPr>
          <p:cNvPr id="34" name="TextBox 33">
            <a:extLst>
              <a:ext uri="{FF2B5EF4-FFF2-40B4-BE49-F238E27FC236}">
                <a16:creationId xmlns:a16="http://schemas.microsoft.com/office/drawing/2014/main" id="{BA965198-9910-493B-BBC6-6E6D73A432EB}"/>
              </a:ext>
            </a:extLst>
          </p:cNvPr>
          <p:cNvSpPr txBox="1"/>
          <p:nvPr/>
        </p:nvSpPr>
        <p:spPr>
          <a:xfrm>
            <a:off x="9422918" y="3543300"/>
            <a:ext cx="5664682" cy="3485570"/>
          </a:xfrm>
          <a:prstGeom prst="rect">
            <a:avLst/>
          </a:prstGeom>
          <a:noFill/>
        </p:spPr>
        <p:txBody>
          <a:bodyPr wrap="square" rtlCol="0">
            <a:spAutoFit/>
          </a:bodyPr>
          <a:lstStyle/>
          <a:p>
            <a:pPr>
              <a:lnSpc>
                <a:spcPts val="2660"/>
              </a:lnSpc>
            </a:pPr>
            <a:r>
              <a:rPr lang="en-US" sz="1900" spc="-19" dirty="0">
                <a:latin typeface="Gadugi" panose="020B0502040204020203" pitchFamily="34" charset="0"/>
                <a:ea typeface="Gadugi" panose="020B0502040204020203" pitchFamily="34" charset="0"/>
              </a:rPr>
              <a:t>Social Buzz is a fast growing technology unicorn that need to adapt quickly to it's global scale. Accenture has begun a 3 month POC focusing on these tasks:</a:t>
            </a:r>
          </a:p>
          <a:p>
            <a:pPr>
              <a:lnSpc>
                <a:spcPts val="2660"/>
              </a:lnSpc>
            </a:pPr>
            <a:endParaRPr lang="en-US" sz="1900" spc="-19" dirty="0">
              <a:latin typeface="Gadugi" panose="020B0502040204020203" pitchFamily="34" charset="0"/>
              <a:ea typeface="Gadugi" panose="020B0502040204020203" pitchFamily="34" charset="0"/>
            </a:endParaRP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An audit of Social Buzz's big data practice</a:t>
            </a: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Recommendations for a successful IPO</a:t>
            </a:r>
          </a:p>
          <a:p>
            <a:pPr marL="410210" lvl="1" indent="-205105">
              <a:lnSpc>
                <a:spcPts val="2660"/>
              </a:lnSpc>
              <a:buFont typeface="Arial"/>
              <a:buChar char="•"/>
            </a:pPr>
            <a:r>
              <a:rPr lang="en-US" sz="1900" spc="-19" dirty="0">
                <a:latin typeface="Gadugi" panose="020B0502040204020203" pitchFamily="34" charset="0"/>
                <a:ea typeface="Gadugi" panose="020B0502040204020203" pitchFamily="34" charset="0"/>
              </a:rPr>
              <a:t>Analysis to find Social Buzz's top 5 most popular categories of content </a:t>
            </a:r>
          </a:p>
          <a:p>
            <a:endParaRPr lang="en-AU" dirty="0">
              <a:latin typeface="Gadugi" panose="020B0502040204020203" pitchFamily="34" charset="0"/>
              <a:ea typeface="Gadugi"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Gadugi" panose="020B0502040204020203" pitchFamily="34" charset="0"/>
                  <a:ea typeface="Gadugi" panose="020B0502040204020203" pitchFamily="34" charset="0"/>
                </a:endParaRPr>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adugi" panose="020B0502040204020203" pitchFamily="34" charset="0"/>
                <a:ea typeface="Gadugi" panose="020B0502040204020203" pitchFamily="34" charset="0"/>
              </a:rPr>
              <a:t>Problem</a:t>
            </a:r>
          </a:p>
        </p:txBody>
      </p:sp>
      <p:sp>
        <p:nvSpPr>
          <p:cNvPr id="22" name="TextBox 22">
            <a:extLst>
              <a:ext uri="{FF2B5EF4-FFF2-40B4-BE49-F238E27FC236}">
                <a16:creationId xmlns:a16="http://schemas.microsoft.com/office/drawing/2014/main" id="{A4A3F31D-544A-4C23-9D85-378649215BE3}"/>
              </a:ext>
            </a:extLst>
          </p:cNvPr>
          <p:cNvSpPr txBox="1"/>
          <p:nvPr/>
        </p:nvSpPr>
        <p:spPr>
          <a:xfrm>
            <a:off x="2914718" y="8167121"/>
            <a:ext cx="5786869" cy="316915"/>
          </a:xfrm>
          <a:prstGeom prst="rect">
            <a:avLst/>
          </a:prstGeom>
        </p:spPr>
        <p:txBody>
          <a:bodyPr lIns="0" tIns="0" rIns="0" bIns="0" rtlCol="0" anchor="t">
            <a:spAutoFit/>
          </a:bodyPr>
          <a:lstStyle/>
          <a:p>
            <a:pPr>
              <a:lnSpc>
                <a:spcPts val="2660"/>
              </a:lnSpc>
            </a:pPr>
            <a:r>
              <a:rPr lang="en-US" sz="1900" spc="-19" dirty="0">
                <a:solidFill>
                  <a:srgbClr val="FFFFFF"/>
                </a:solidFill>
                <a:latin typeface="Gadugi" panose="020B0502040204020203" pitchFamily="34" charset="0"/>
                <a:ea typeface="Gadugi" panose="020B0502040204020203" pitchFamily="34" charset="0"/>
              </a:rPr>
              <a:t>But how to capitalize on it when there is so much?</a:t>
            </a:r>
          </a:p>
        </p:txBody>
      </p:sp>
      <p:sp>
        <p:nvSpPr>
          <p:cNvPr id="23" name="TextBox 23">
            <a:extLst>
              <a:ext uri="{FF2B5EF4-FFF2-40B4-BE49-F238E27FC236}">
                <a16:creationId xmlns:a16="http://schemas.microsoft.com/office/drawing/2014/main" id="{4B02D2F4-84C2-4AF8-81C2-4274DB8DF454}"/>
              </a:ext>
            </a:extLst>
          </p:cNvPr>
          <p:cNvSpPr txBox="1"/>
          <p:nvPr/>
        </p:nvSpPr>
        <p:spPr>
          <a:xfrm>
            <a:off x="2914718" y="5086350"/>
            <a:ext cx="5786869" cy="525721"/>
          </a:xfrm>
          <a:prstGeom prst="rect">
            <a:avLst/>
          </a:prstGeom>
        </p:spPr>
        <p:txBody>
          <a:bodyPr lIns="0" tIns="0" rIns="0" bIns="0" rtlCol="0" anchor="t">
            <a:spAutoFit/>
          </a:bodyPr>
          <a:lstStyle/>
          <a:p>
            <a:pPr>
              <a:lnSpc>
                <a:spcPts val="4480"/>
              </a:lnSpc>
            </a:pPr>
            <a:r>
              <a:rPr lang="en-US" sz="3200" spc="-32" dirty="0">
                <a:solidFill>
                  <a:srgbClr val="FFFFFF"/>
                </a:solidFill>
                <a:latin typeface="Gadugi" panose="020B0502040204020203" pitchFamily="34" charset="0"/>
                <a:ea typeface="Gadugi" panose="020B0502040204020203" pitchFamily="34" charset="0"/>
              </a:rPr>
              <a:t>Over </a:t>
            </a:r>
            <a:r>
              <a:rPr lang="en-US" sz="3200" u="sng" spc="-32" dirty="0">
                <a:solidFill>
                  <a:srgbClr val="FFFFFF"/>
                </a:solidFill>
                <a:latin typeface="Gadugi" panose="020B0502040204020203" pitchFamily="34" charset="0"/>
                <a:ea typeface="Gadugi" panose="020B0502040204020203" pitchFamily="34" charset="0"/>
              </a:rPr>
              <a:t>100000</a:t>
            </a:r>
            <a:r>
              <a:rPr lang="en-US" sz="3200" spc="-32" dirty="0">
                <a:solidFill>
                  <a:srgbClr val="FFFFFF"/>
                </a:solidFill>
                <a:latin typeface="Gadugi" panose="020B0502040204020203" pitchFamily="34" charset="0"/>
                <a:ea typeface="Gadugi" panose="020B0502040204020203" pitchFamily="34" charset="0"/>
              </a:rPr>
              <a:t> posts per day</a:t>
            </a:r>
          </a:p>
        </p:txBody>
      </p:sp>
      <p:sp>
        <p:nvSpPr>
          <p:cNvPr id="24" name="TextBox 24">
            <a:extLst>
              <a:ext uri="{FF2B5EF4-FFF2-40B4-BE49-F238E27FC236}">
                <a16:creationId xmlns:a16="http://schemas.microsoft.com/office/drawing/2014/main" id="{56D90644-7D4E-4882-8064-B20BF3463C9A}"/>
              </a:ext>
            </a:extLst>
          </p:cNvPr>
          <p:cNvSpPr txBox="1"/>
          <p:nvPr/>
        </p:nvSpPr>
        <p:spPr>
          <a:xfrm>
            <a:off x="2914718" y="6070890"/>
            <a:ext cx="5315099" cy="1102802"/>
          </a:xfrm>
          <a:prstGeom prst="rect">
            <a:avLst/>
          </a:prstGeom>
        </p:spPr>
        <p:txBody>
          <a:bodyPr lIns="0" tIns="0" rIns="0" bIns="0" rtlCol="0" anchor="t">
            <a:spAutoFit/>
          </a:bodyPr>
          <a:lstStyle/>
          <a:p>
            <a:pPr>
              <a:lnSpc>
                <a:spcPts val="4480"/>
              </a:lnSpc>
              <a:spcBef>
                <a:spcPct val="0"/>
              </a:spcBef>
            </a:pPr>
            <a:r>
              <a:rPr lang="en-US" sz="3200" u="sng" spc="-32" dirty="0">
                <a:solidFill>
                  <a:srgbClr val="FFFFFF"/>
                </a:solidFill>
                <a:latin typeface="Gadugi" panose="020B0502040204020203" pitchFamily="34" charset="0"/>
                <a:ea typeface="Gadugi" panose="020B0502040204020203" pitchFamily="34" charset="0"/>
              </a:rPr>
              <a:t>36,500,000</a:t>
            </a:r>
            <a:r>
              <a:rPr lang="en-US" sz="3200" spc="-32" dirty="0">
                <a:solidFill>
                  <a:srgbClr val="FFFFFF"/>
                </a:solidFill>
                <a:latin typeface="Gadugi" panose="020B0502040204020203" pitchFamily="34" charset="0"/>
                <a:ea typeface="Gadugi" panose="020B0502040204020203" pitchFamily="34" charset="0"/>
              </a:rPr>
              <a:t> pieces of content</a:t>
            </a:r>
          </a:p>
          <a:p>
            <a:pPr>
              <a:lnSpc>
                <a:spcPts val="4480"/>
              </a:lnSpc>
              <a:spcBef>
                <a:spcPct val="0"/>
              </a:spcBef>
            </a:pPr>
            <a:r>
              <a:rPr lang="en-US" sz="3200" spc="-32" dirty="0">
                <a:solidFill>
                  <a:srgbClr val="FFFFFF"/>
                </a:solidFill>
                <a:latin typeface="Gadugi" panose="020B0502040204020203" pitchFamily="34" charset="0"/>
                <a:ea typeface="Gadugi" panose="020B0502040204020203" pitchFamily="34" charset="0"/>
              </a:rPr>
              <a:t>per year!</a:t>
            </a:r>
          </a:p>
        </p:txBody>
      </p:sp>
      <p:sp>
        <p:nvSpPr>
          <p:cNvPr id="25" name="TextBox 26">
            <a:extLst>
              <a:ext uri="{FF2B5EF4-FFF2-40B4-BE49-F238E27FC236}">
                <a16:creationId xmlns:a16="http://schemas.microsoft.com/office/drawing/2014/main" id="{00ADAC7B-814A-4ED6-8AB9-8D473ED0DCD5}"/>
              </a:ext>
            </a:extLst>
          </p:cNvPr>
          <p:cNvSpPr txBox="1"/>
          <p:nvPr/>
        </p:nvSpPr>
        <p:spPr>
          <a:xfrm>
            <a:off x="2914718" y="8920480"/>
            <a:ext cx="5676287" cy="661143"/>
          </a:xfrm>
          <a:prstGeom prst="rect">
            <a:avLst/>
          </a:prstGeom>
        </p:spPr>
        <p:txBody>
          <a:bodyPr lIns="0" tIns="0" rIns="0" bIns="0" rtlCol="0" anchor="t">
            <a:spAutoFit/>
          </a:bodyPr>
          <a:lstStyle/>
          <a:p>
            <a:pPr>
              <a:lnSpc>
                <a:spcPts val="2660"/>
              </a:lnSpc>
              <a:spcBef>
                <a:spcPct val="0"/>
              </a:spcBef>
            </a:pPr>
            <a:r>
              <a:rPr lang="en-US" sz="1900" u="sng" spc="-19" dirty="0">
                <a:solidFill>
                  <a:srgbClr val="FFFFFF"/>
                </a:solidFill>
                <a:latin typeface="Gadugi" panose="020B0502040204020203" pitchFamily="34" charset="0"/>
                <a:ea typeface="Gadugi" panose="020B0502040204020203" pitchFamily="34" charset="0"/>
              </a:rPr>
              <a:t>Analysis to find Social Buzz's top 5 most popular categories of content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IN"/>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adugi" panose="020B0502040204020203" pitchFamily="34" charset="0"/>
                <a:ea typeface="Gadugi" panose="020B0502040204020203" pitchFamily="34" charset="0"/>
              </a:rPr>
              <a:t>The Analytics team</a:t>
            </a:r>
          </a:p>
        </p:txBody>
      </p:sp>
      <p:grpSp>
        <p:nvGrpSpPr>
          <p:cNvPr id="32" name="Group 32">
            <a:extLst>
              <a:ext uri="{FF2B5EF4-FFF2-40B4-BE49-F238E27FC236}">
                <a16:creationId xmlns:a16="http://schemas.microsoft.com/office/drawing/2014/main" id="{CF12C1E1-BA1A-C344-97B2-3FC73436FD21}"/>
              </a:ext>
            </a:extLst>
          </p:cNvPr>
          <p:cNvGrpSpPr/>
          <p:nvPr/>
        </p:nvGrpSpPr>
        <p:grpSpPr>
          <a:xfrm>
            <a:off x="14510148" y="1621508"/>
            <a:ext cx="2616047" cy="1151958"/>
            <a:chOff x="0" y="-47625"/>
            <a:chExt cx="3488063" cy="1535945"/>
          </a:xfrm>
        </p:grpSpPr>
        <p:sp>
          <p:nvSpPr>
            <p:cNvPr id="33" name="TextBox 33">
              <a:extLst>
                <a:ext uri="{FF2B5EF4-FFF2-40B4-BE49-F238E27FC236}">
                  <a16:creationId xmlns:a16="http://schemas.microsoft.com/office/drawing/2014/main" id="{86579C22-77F7-8948-9508-05FD0414A2AA}"/>
                </a:ext>
              </a:extLst>
            </p:cNvPr>
            <p:cNvSpPr txBox="1"/>
            <p:nvPr/>
          </p:nvSpPr>
          <p:spPr>
            <a:xfrm>
              <a:off x="0" y="564990"/>
              <a:ext cx="3488063" cy="923330"/>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Chief Technology Architect</a:t>
              </a:r>
            </a:p>
          </p:txBody>
        </p:sp>
        <p:sp>
          <p:nvSpPr>
            <p:cNvPr id="34" name="TextBox 34">
              <a:extLst>
                <a:ext uri="{FF2B5EF4-FFF2-40B4-BE49-F238E27FC236}">
                  <a16:creationId xmlns:a16="http://schemas.microsoft.com/office/drawing/2014/main" id="{F8F9BDBD-AA9A-474B-B480-4DDB1DF84761}"/>
                </a:ext>
              </a:extLst>
            </p:cNvPr>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p>
          </p:txBody>
        </p:sp>
      </p:grpSp>
      <p:grpSp>
        <p:nvGrpSpPr>
          <p:cNvPr id="35" name="Group 35">
            <a:extLst>
              <a:ext uri="{FF2B5EF4-FFF2-40B4-BE49-F238E27FC236}">
                <a16:creationId xmlns:a16="http://schemas.microsoft.com/office/drawing/2014/main" id="{82E5A0AC-D1CA-8049-B99B-924F644A0681}"/>
              </a:ext>
            </a:extLst>
          </p:cNvPr>
          <p:cNvGrpSpPr/>
          <p:nvPr/>
        </p:nvGrpSpPr>
        <p:grpSpPr>
          <a:xfrm>
            <a:off x="14510148" y="4741024"/>
            <a:ext cx="2616047" cy="805710"/>
            <a:chOff x="0" y="-47625"/>
            <a:chExt cx="3488063" cy="1074279"/>
          </a:xfrm>
        </p:grpSpPr>
        <p:sp>
          <p:nvSpPr>
            <p:cNvPr id="36" name="TextBox 36">
              <a:extLst>
                <a:ext uri="{FF2B5EF4-FFF2-40B4-BE49-F238E27FC236}">
                  <a16:creationId xmlns:a16="http://schemas.microsoft.com/office/drawing/2014/main" id="{46886E39-FA3C-3743-9AB5-FDCABC89ABF6}"/>
                </a:ext>
              </a:extLst>
            </p:cNvPr>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Senior Principal</a:t>
              </a:r>
            </a:p>
          </p:txBody>
        </p:sp>
        <p:sp>
          <p:nvSpPr>
            <p:cNvPr id="37" name="TextBox 37">
              <a:extLst>
                <a:ext uri="{FF2B5EF4-FFF2-40B4-BE49-F238E27FC236}">
                  <a16:creationId xmlns:a16="http://schemas.microsoft.com/office/drawing/2014/main" id="{7CE9B6B9-4C68-584F-AF2C-67DF9430E611}"/>
                </a:ext>
              </a:extLst>
            </p:cNvPr>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MARCUS ROMPTON</a:t>
              </a:r>
            </a:p>
          </p:txBody>
        </p:sp>
      </p:grpSp>
      <p:grpSp>
        <p:nvGrpSpPr>
          <p:cNvPr id="38" name="Group 38">
            <a:extLst>
              <a:ext uri="{FF2B5EF4-FFF2-40B4-BE49-F238E27FC236}">
                <a16:creationId xmlns:a16="http://schemas.microsoft.com/office/drawing/2014/main" id="{66FD8EBE-CB97-1A46-AA62-1A2FBC50D862}"/>
              </a:ext>
            </a:extLst>
          </p:cNvPr>
          <p:cNvGrpSpPr/>
          <p:nvPr/>
        </p:nvGrpSpPr>
        <p:grpSpPr>
          <a:xfrm>
            <a:off x="14510148" y="7692240"/>
            <a:ext cx="2616047" cy="774355"/>
            <a:chOff x="0" y="-47625"/>
            <a:chExt cx="3488063" cy="1032473"/>
          </a:xfrm>
        </p:grpSpPr>
        <p:sp>
          <p:nvSpPr>
            <p:cNvPr id="39" name="TextBox 39">
              <a:extLst>
                <a:ext uri="{FF2B5EF4-FFF2-40B4-BE49-F238E27FC236}">
                  <a16:creationId xmlns:a16="http://schemas.microsoft.com/office/drawing/2014/main" id="{6BDF8EA4-7682-0A43-AFCE-EB4F8F717986}"/>
                </a:ext>
              </a:extLst>
            </p:cNvPr>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a16="http://schemas.microsoft.com/office/drawing/2014/main" id="{45E6AA62-3934-1447-AF4B-0AD57503CEDD}"/>
                </a:ext>
              </a:extLst>
            </p:cNvPr>
            <p:cNvSpPr txBox="1"/>
            <p:nvPr/>
          </p:nvSpPr>
          <p:spPr>
            <a:xfrm>
              <a:off x="0" y="-47625"/>
              <a:ext cx="3488063" cy="451705"/>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Me</a:t>
              </a:r>
            </a:p>
          </p:txBody>
        </p:sp>
      </p:grpSp>
      <p:pic>
        <p:nvPicPr>
          <p:cNvPr id="1028" name="Picture 4" descr="Avatar Male Boy - Free vector graphic on Pixaba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30115" y="4034469"/>
            <a:ext cx="2338807" cy="23388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vatar, male, man, mature, old, person, user icon - Free downloa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97458" y="1044092"/>
            <a:ext cx="2313476" cy="231347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Avatar Male Boy - Free vector graphic on Pixabay">
            <a:extLst>
              <a:ext uri="{FF2B5EF4-FFF2-40B4-BE49-F238E27FC236}">
                <a16:creationId xmlns:a16="http://schemas.microsoft.com/office/drawing/2014/main" id="{CB3F8331-E3AC-6A8B-C173-F098845DB9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98961" y="7139744"/>
            <a:ext cx="2338807" cy="23388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adugi" panose="020B0502040204020203" pitchFamily="34" charset="0"/>
                <a:ea typeface="Gadugi" panose="020B050204020402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Gadugi" panose="020B0502040204020203" pitchFamily="34" charset="0"/>
                <a:ea typeface="Gadugi" panose="020B0502040204020203"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3</a:t>
            </a:r>
          </a:p>
        </p:txBody>
      </p:sp>
      <p:sp>
        <p:nvSpPr>
          <p:cNvPr id="39" name="TextBox 33">
            <a:extLst>
              <a:ext uri="{FF2B5EF4-FFF2-40B4-BE49-F238E27FC236}">
                <a16:creationId xmlns:a16="http://schemas.microsoft.com/office/drawing/2014/main" id="{1F507FD4-034D-45FF-93BD-DFCB95EAD363}"/>
              </a:ext>
            </a:extLst>
          </p:cNvPr>
          <p:cNvSpPr txBox="1"/>
          <p:nvPr/>
        </p:nvSpPr>
        <p:spPr>
          <a:xfrm>
            <a:off x="7729646" y="4826585"/>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Modelling</a:t>
            </a:r>
          </a:p>
        </p:txBody>
      </p:sp>
      <p:sp>
        <p:nvSpPr>
          <p:cNvPr id="40" name="TextBox 34">
            <a:extLst>
              <a:ext uri="{FF2B5EF4-FFF2-40B4-BE49-F238E27FC236}">
                <a16:creationId xmlns:a16="http://schemas.microsoft.com/office/drawing/2014/main" id="{3E6F2479-9679-4030-8635-693737C66D54}"/>
              </a:ext>
            </a:extLst>
          </p:cNvPr>
          <p:cNvSpPr txBox="1"/>
          <p:nvPr/>
        </p:nvSpPr>
        <p:spPr>
          <a:xfrm>
            <a:off x="5856316" y="3214901"/>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Cleaning</a:t>
            </a:r>
          </a:p>
        </p:txBody>
      </p:sp>
      <p:sp>
        <p:nvSpPr>
          <p:cNvPr id="41" name="TextBox 36">
            <a:extLst>
              <a:ext uri="{FF2B5EF4-FFF2-40B4-BE49-F238E27FC236}">
                <a16:creationId xmlns:a16="http://schemas.microsoft.com/office/drawing/2014/main" id="{FC91EAB9-96A1-4064-9846-10A08A7AC0A4}"/>
              </a:ext>
            </a:extLst>
          </p:cNvPr>
          <p:cNvSpPr txBox="1"/>
          <p:nvPr/>
        </p:nvSpPr>
        <p:spPr>
          <a:xfrm>
            <a:off x="3982986" y="1603217"/>
            <a:ext cx="3486092" cy="346249"/>
          </a:xfrm>
          <a:prstGeom prst="rect">
            <a:avLst/>
          </a:prstGeom>
        </p:spPr>
        <p:txBody>
          <a:bodyPr lIns="0" tIns="0" rIns="0" bIns="0" rtlCol="0" anchor="t">
            <a:spAutoFit/>
          </a:bodyPr>
          <a:lstStyle/>
          <a:p>
            <a:pPr>
              <a:lnSpc>
                <a:spcPts val="2659"/>
              </a:lnSpc>
            </a:pPr>
            <a:r>
              <a:rPr lang="en-US" sz="1899" spc="-18">
                <a:solidFill>
                  <a:srgbClr val="FFFFFF"/>
                </a:solidFill>
                <a:latin typeface="Gadugi" panose="020B0502040204020203" pitchFamily="34" charset="0"/>
                <a:ea typeface="Gadugi" panose="020B0502040204020203" pitchFamily="34" charset="0"/>
              </a:rPr>
              <a:t>Data Understanding</a:t>
            </a:r>
          </a:p>
        </p:txBody>
      </p:sp>
      <p:sp>
        <p:nvSpPr>
          <p:cNvPr id="42" name="TextBox 37">
            <a:extLst>
              <a:ext uri="{FF2B5EF4-FFF2-40B4-BE49-F238E27FC236}">
                <a16:creationId xmlns:a16="http://schemas.microsoft.com/office/drawing/2014/main" id="{DD4CC2CA-3667-4682-81EE-0628B418A5BA}"/>
              </a:ext>
            </a:extLst>
          </p:cNvPr>
          <p:cNvSpPr txBox="1"/>
          <p:nvPr/>
        </p:nvSpPr>
        <p:spPr>
          <a:xfrm>
            <a:off x="9620994" y="6533519"/>
            <a:ext cx="341438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Analysis</a:t>
            </a:r>
          </a:p>
        </p:txBody>
      </p:sp>
      <p:sp>
        <p:nvSpPr>
          <p:cNvPr id="43" name="TextBox 38">
            <a:extLst>
              <a:ext uri="{FF2B5EF4-FFF2-40B4-BE49-F238E27FC236}">
                <a16:creationId xmlns:a16="http://schemas.microsoft.com/office/drawing/2014/main" id="{8C103A61-A2FB-4BF2-AE1E-1E860BB3D705}"/>
              </a:ext>
            </a:extLst>
          </p:cNvPr>
          <p:cNvSpPr txBox="1"/>
          <p:nvPr/>
        </p:nvSpPr>
        <p:spPr>
          <a:xfrm>
            <a:off x="11512342" y="8194123"/>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Insights</a:t>
            </a:r>
          </a:p>
        </p:txBody>
      </p:sp>
      <p:grpSp>
        <p:nvGrpSpPr>
          <p:cNvPr id="4" name="Group 4"/>
          <p:cNvGrpSpPr/>
          <p:nvPr/>
        </p:nvGrpSpPr>
        <p:grpSpPr>
          <a:xfrm>
            <a:off x="517113" y="88773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2">
            <a:extLst>
              <a:ext uri="{FF2B5EF4-FFF2-40B4-BE49-F238E27FC236}">
                <a16:creationId xmlns:a16="http://schemas.microsoft.com/office/drawing/2014/main" id="{DEC18DCB-822A-4D81-B43D-EA065F5C2E6C}"/>
              </a:ext>
            </a:extLst>
          </p:cNvPr>
          <p:cNvSpPr txBox="1"/>
          <p:nvPr/>
        </p:nvSpPr>
        <p:spPr>
          <a:xfrm>
            <a:off x="1796907" y="5081036"/>
            <a:ext cx="3632723" cy="872034"/>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UNIQUE</a:t>
            </a:r>
          </a:p>
          <a:p>
            <a:pPr algn="ctr">
              <a:lnSpc>
                <a:spcPts val="3359"/>
              </a:lnSpc>
            </a:pPr>
            <a:r>
              <a:rPr lang="en-US" sz="2400" spc="-24" dirty="0">
                <a:latin typeface="Gadugi" panose="020B0502040204020203" pitchFamily="34" charset="0"/>
                <a:ea typeface="Gadugi" panose="020B0502040204020203" pitchFamily="34" charset="0"/>
              </a:rPr>
              <a:t>CATEGORIES</a:t>
            </a:r>
          </a:p>
        </p:txBody>
      </p:sp>
      <p:sp>
        <p:nvSpPr>
          <p:cNvPr id="15" name="TextBox 13">
            <a:extLst>
              <a:ext uri="{FF2B5EF4-FFF2-40B4-BE49-F238E27FC236}">
                <a16:creationId xmlns:a16="http://schemas.microsoft.com/office/drawing/2014/main" id="{BF1757EB-BE6D-456B-AAE1-9199DF89AC44}"/>
              </a:ext>
            </a:extLst>
          </p:cNvPr>
          <p:cNvSpPr txBox="1"/>
          <p:nvPr/>
        </p:nvSpPr>
        <p:spPr>
          <a:xfrm>
            <a:off x="1796907" y="3229537"/>
            <a:ext cx="3632723"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16</a:t>
            </a:r>
          </a:p>
        </p:txBody>
      </p:sp>
      <p:sp>
        <p:nvSpPr>
          <p:cNvPr id="16" name="TextBox 14">
            <a:extLst>
              <a:ext uri="{FF2B5EF4-FFF2-40B4-BE49-F238E27FC236}">
                <a16:creationId xmlns:a16="http://schemas.microsoft.com/office/drawing/2014/main" id="{8A5A536B-2824-40DA-8730-BFF135AAB6BA}"/>
              </a:ext>
            </a:extLst>
          </p:cNvPr>
          <p:cNvSpPr txBox="1"/>
          <p:nvPr/>
        </p:nvSpPr>
        <p:spPr>
          <a:xfrm>
            <a:off x="6825447"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REACTIONS TO "ANIMAL" POSTS</a:t>
            </a:r>
          </a:p>
        </p:txBody>
      </p:sp>
      <p:sp>
        <p:nvSpPr>
          <p:cNvPr id="17" name="TextBox 16">
            <a:extLst>
              <a:ext uri="{FF2B5EF4-FFF2-40B4-BE49-F238E27FC236}">
                <a16:creationId xmlns:a16="http://schemas.microsoft.com/office/drawing/2014/main" id="{867347A7-B6F4-43D9-AA7B-ECF01491A9FE}"/>
              </a:ext>
            </a:extLst>
          </p:cNvPr>
          <p:cNvSpPr txBox="1"/>
          <p:nvPr/>
        </p:nvSpPr>
        <p:spPr>
          <a:xfrm>
            <a:off x="6260052" y="3229537"/>
            <a:ext cx="4669281"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1897</a:t>
            </a:r>
          </a:p>
        </p:txBody>
      </p:sp>
      <p:sp>
        <p:nvSpPr>
          <p:cNvPr id="18" name="TextBox 17">
            <a:extLst>
              <a:ext uri="{FF2B5EF4-FFF2-40B4-BE49-F238E27FC236}">
                <a16:creationId xmlns:a16="http://schemas.microsoft.com/office/drawing/2014/main" id="{362261D6-A523-498E-A2EF-057B81267770}"/>
              </a:ext>
            </a:extLst>
          </p:cNvPr>
          <p:cNvSpPr txBox="1"/>
          <p:nvPr/>
        </p:nvSpPr>
        <p:spPr>
          <a:xfrm>
            <a:off x="12355796"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MONTH WITH </a:t>
            </a:r>
          </a:p>
          <a:p>
            <a:pPr algn="ctr">
              <a:lnSpc>
                <a:spcPts val="3359"/>
              </a:lnSpc>
            </a:pPr>
            <a:r>
              <a:rPr lang="en-US" sz="2400" spc="-24">
                <a:latin typeface="Gadugi" panose="020B0502040204020203" pitchFamily="34" charset="0"/>
                <a:ea typeface="Gadugi" panose="020B0502040204020203" pitchFamily="34" charset="0"/>
              </a:rPr>
              <a:t>MOST POSTS</a:t>
            </a:r>
          </a:p>
        </p:txBody>
      </p:sp>
      <p:sp>
        <p:nvSpPr>
          <p:cNvPr id="19" name="TextBox 19">
            <a:extLst>
              <a:ext uri="{FF2B5EF4-FFF2-40B4-BE49-F238E27FC236}">
                <a16:creationId xmlns:a16="http://schemas.microsoft.com/office/drawing/2014/main" id="{874F02E9-55C1-42F5-91B5-1A4480BA41CC}"/>
              </a:ext>
            </a:extLst>
          </p:cNvPr>
          <p:cNvSpPr txBox="1"/>
          <p:nvPr/>
        </p:nvSpPr>
        <p:spPr>
          <a:xfrm>
            <a:off x="11821811" y="3238500"/>
            <a:ext cx="4669281" cy="1226820"/>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JANUARY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CEC82834-F139-6341-8704-95423C0C958D}"/>
              </a:ext>
            </a:extLst>
          </p:cNvPr>
          <p:cNvPicPr>
            <a:picLocks noChangeAspect="1"/>
          </p:cNvPicPr>
          <p:nvPr/>
        </p:nvPicPr>
        <p:blipFill>
          <a:blip r:embed="rId7"/>
          <a:srcRect/>
          <a:stretch>
            <a:fillRect/>
          </a:stretch>
        </p:blipFill>
        <p:spPr>
          <a:xfrm>
            <a:off x="4496753" y="1592190"/>
            <a:ext cx="9571772" cy="71026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321E9A61-AACF-DB41-B007-BB9C2D02C278}"/>
              </a:ext>
            </a:extLst>
          </p:cNvPr>
          <p:cNvPicPr>
            <a:picLocks noChangeAspect="1"/>
          </p:cNvPicPr>
          <p:nvPr/>
        </p:nvPicPr>
        <p:blipFill>
          <a:blip r:embed="rId7"/>
          <a:srcRect/>
          <a:stretch>
            <a:fillRect/>
          </a:stretch>
        </p:blipFill>
        <p:spPr>
          <a:xfrm>
            <a:off x="5732961" y="1581061"/>
            <a:ext cx="8266904" cy="7124878"/>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49</TotalTime>
  <Words>1709</Words>
  <Application>Microsoft Office PowerPoint</Application>
  <PresentationFormat>Custom</PresentationFormat>
  <Paragraphs>149</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Wingdings 3</vt:lpstr>
      <vt:lpstr>Calibri</vt:lpstr>
      <vt:lpstr>Century Gothic</vt:lpstr>
      <vt:lpstr>Gadugi</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Harsh</cp:lastModifiedBy>
  <cp:revision>14</cp:revision>
  <dcterms:created xsi:type="dcterms:W3CDTF">2006-08-16T00:00:00Z</dcterms:created>
  <dcterms:modified xsi:type="dcterms:W3CDTF">2023-07-31T09:44:51Z</dcterms:modified>
  <dc:identifier>DAEhDyfaYKE</dc:identifier>
</cp:coreProperties>
</file>