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69" r:id="rId4"/>
    <p:sldId id="256" r:id="rId5"/>
    <p:sldId id="257" r:id="rId6"/>
    <p:sldId id="258" r:id="rId7"/>
    <p:sldId id="270" r:id="rId8"/>
    <p:sldId id="267" r:id="rId9"/>
    <p:sldId id="260" r:id="rId10"/>
    <p:sldId id="261" r:id="rId11"/>
    <p:sldId id="262" r:id="rId12"/>
    <p:sldId id="266" r:id="rId13"/>
    <p:sldId id="263" r:id="rId14"/>
    <p:sldId id="264" r:id="rId15"/>
  </p:sldIdLst>
  <p:sldSz cx="12192000" cy="68580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53"/>
    <p:restoredTop sz="94629"/>
  </p:normalViewPr>
  <p:slideViewPr>
    <p:cSldViewPr snapToGrid="0">
      <p:cViewPr varScale="1">
        <p:scale>
          <a:sx n="83" d="100"/>
          <a:sy n="83" d="100"/>
        </p:scale>
        <p:origin x="21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6000" b="0" strike="noStrike" spc="-1">
                <a:solidFill>
                  <a:srgbClr val="000000"/>
                </a:solidFill>
                <a:latin typeface="Calibri Light"/>
              </a:rPr>
              <a:t>Mastertitelformat bearbeiten</a:t>
            </a:r>
            <a:endParaRPr lang="de-DE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7424CF2D-0029-45EE-BC17-4318D3329D21}" type="datetime">
              <a:rPr lang="de-DE" sz="1200" b="0" strike="noStrike" spc="-1">
                <a:solidFill>
                  <a:srgbClr val="8B8B8B"/>
                </a:solidFill>
                <a:latin typeface="Calibri"/>
              </a:rPr>
              <a:t>09.09.19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FFA19A4-41A8-4853-8DC3-799AAB8F55C2}" type="slidenum">
              <a:rPr lang="de-DE" sz="1200" b="0" strike="noStrike" spc="-1">
                <a:solidFill>
                  <a:srgbClr val="8B8B8B"/>
                </a:solidFill>
                <a:latin typeface="Calibri"/>
              </a:rPr>
              <a:t>‹Nr.›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6000" b="0" strike="noStrike" spc="-1">
                <a:solidFill>
                  <a:srgbClr val="000000"/>
                </a:solidFill>
                <a:latin typeface="Calibri Light"/>
              </a:rPr>
              <a:t>Mastertitelformat bearbeiten</a:t>
            </a:r>
            <a:endParaRPr lang="de-DE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8B8B8B"/>
                </a:solidFill>
                <a:latin typeface="Calibri"/>
              </a:rPr>
              <a:t>Mastertextformat bearbeiten</a:t>
            </a:r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1D6EE3A0-F8DA-453E-8625-2D90B5416AC4}" type="datetime">
              <a:rPr lang="de-DE" sz="1200" b="0" strike="noStrike" spc="-1">
                <a:solidFill>
                  <a:srgbClr val="8B8B8B"/>
                </a:solidFill>
                <a:latin typeface="Calibri"/>
              </a:rPr>
              <a:t>09.09.19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B0232B8-0825-48F8-8B51-AD949E522A16}" type="slidenum">
              <a:rPr lang="de-DE" sz="1200" b="0" strike="noStrike" spc="-1">
                <a:solidFill>
                  <a:srgbClr val="8B8B8B"/>
                </a:solidFill>
                <a:latin typeface="Calibri"/>
              </a:rPr>
              <a:t>‹Nr.›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Mastertitelformat bearbeiten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Mastertextformat bearbeiten</a:t>
            </a:r>
          </a:p>
          <a:p>
            <a:pPr marL="864000" lvl="1" indent="-324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Zweite Ebene</a:t>
            </a:r>
          </a:p>
          <a:p>
            <a:pPr marL="1296000" lvl="2" indent="-288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Dritte Ebene</a:t>
            </a:r>
          </a:p>
          <a:p>
            <a:pPr marL="1728000" lvl="3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Vierte Ebene</a:t>
            </a:r>
          </a:p>
          <a:p>
            <a:pPr marL="2160000" lvl="4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Fünfte Ebene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69F56F6-A25B-42F6-A53E-D0B7C06EA2EE}" type="datetime">
              <a:rPr lang="de-DE" sz="1200" b="0" strike="noStrike" spc="-1">
                <a:solidFill>
                  <a:srgbClr val="8B8B8B"/>
                </a:solidFill>
                <a:latin typeface="Calibri"/>
              </a:rPr>
              <a:t>09.09.19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329E2BE1-6753-4A72-A9F4-42C4602EAAF0}" type="slidenum">
              <a:rPr lang="de-DE" sz="1200" b="0" strike="noStrike" spc="-1">
                <a:solidFill>
                  <a:srgbClr val="8B8B8B"/>
                </a:solidFill>
                <a:latin typeface="Calibri"/>
              </a:rPr>
              <a:t>‹Nr.›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A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1977480" y="2317629"/>
            <a:ext cx="8236440" cy="22708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114000"/>
              </a:lnSpc>
            </a:pPr>
            <a:r>
              <a:rPr lang="de-DE" sz="2800" b="1" strike="noStrike" spc="-1" dirty="0">
                <a:solidFill>
                  <a:srgbClr val="FFFFFF"/>
                </a:solidFill>
                <a:latin typeface="Enriqueta"/>
              </a:rPr>
              <a:t>PSE-Abschlusspräsentation der Android-Gruppe 2</a:t>
            </a:r>
            <a:br>
              <a:rPr dirty="0"/>
            </a:br>
            <a:endParaRPr lang="de-DE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3004560" y="4552560"/>
            <a:ext cx="6182640" cy="1399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>
              <a:lnSpc>
                <a:spcPct val="114000"/>
              </a:lnSpc>
              <a:spcBef>
                <a:spcPts val="1001"/>
              </a:spcBef>
              <a:spcAft>
                <a:spcPts val="1800"/>
              </a:spcAft>
            </a:pPr>
            <a:r>
              <a:rPr lang="de-DE" sz="2000" b="0" strike="noStrike" spc="-1" dirty="0" err="1">
                <a:solidFill>
                  <a:srgbClr val="FFFFFF"/>
                </a:solidFill>
                <a:latin typeface="Enriqueta"/>
              </a:rPr>
              <a:t>Fangzhou</a:t>
            </a:r>
            <a:r>
              <a:rPr lang="de-DE" sz="2000" b="0" strike="noStrike" spc="-1" dirty="0">
                <a:solidFill>
                  <a:srgbClr val="FFFFFF"/>
                </a:solidFill>
                <a:latin typeface="Enriqueta"/>
              </a:rPr>
              <a:t> </a:t>
            </a:r>
            <a:r>
              <a:rPr lang="de-DE" sz="2000" b="0" strike="noStrike" spc="-1" dirty="0" err="1">
                <a:solidFill>
                  <a:srgbClr val="FFFFFF"/>
                </a:solidFill>
                <a:latin typeface="Enriqueta"/>
              </a:rPr>
              <a:t>Bian</a:t>
            </a:r>
            <a:r>
              <a:rPr lang="de-DE" sz="2000" b="0" strike="noStrike" spc="-1" dirty="0">
                <a:solidFill>
                  <a:srgbClr val="FFFFFF"/>
                </a:solidFill>
                <a:latin typeface="Enriqueta"/>
              </a:rPr>
              <a:t>, Kathrin Blum, Matthias Bruns, Leonhard Duda, Tan </a:t>
            </a:r>
            <a:r>
              <a:rPr lang="de-DE" sz="2000" b="0" strike="noStrike" spc="-1" dirty="0" err="1">
                <a:solidFill>
                  <a:srgbClr val="FFFFFF"/>
                </a:solidFill>
                <a:latin typeface="Enriqueta"/>
              </a:rPr>
              <a:t>Grumser</a:t>
            </a:r>
            <a:r>
              <a:rPr lang="de-DE" sz="2000" b="0" strike="noStrike" spc="-1" dirty="0">
                <a:solidFill>
                  <a:srgbClr val="FFFFFF"/>
                </a:solidFill>
                <a:latin typeface="Enriqueta"/>
              </a:rPr>
              <a:t>, Yuguang Lin</a:t>
            </a:r>
            <a:endParaRPr lang="de-DE" sz="20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de-DE" sz="2000" b="0" strike="noStrike" spc="-1" dirty="0">
                <a:solidFill>
                  <a:srgbClr val="FFFFFF"/>
                </a:solidFill>
                <a:latin typeface="Enriqueta"/>
              </a:rPr>
              <a:t>10. September 2019</a:t>
            </a:r>
            <a:endParaRPr lang="de-DE" sz="2000" b="0" strike="noStrike" spc="-1" dirty="0">
              <a:latin typeface="Arial"/>
            </a:endParaRPr>
          </a:p>
        </p:txBody>
      </p:sp>
      <p:pic>
        <p:nvPicPr>
          <p:cNvPr id="132" name="Grafik 4"/>
          <p:cNvPicPr/>
          <p:nvPr/>
        </p:nvPicPr>
        <p:blipFill>
          <a:blip r:embed="rId2"/>
          <a:stretch/>
        </p:blipFill>
        <p:spPr>
          <a:xfrm>
            <a:off x="3627720" y="575280"/>
            <a:ext cx="4935960" cy="30031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5770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0" y="0"/>
            <a:ext cx="12191760" cy="1192680"/>
          </a:xfrm>
          <a:prstGeom prst="rect">
            <a:avLst/>
          </a:prstGeom>
          <a:solidFill>
            <a:srgbClr val="9AC000"/>
          </a:solidFill>
          <a:ln>
            <a:noFill/>
          </a:ln>
          <a:effectLst>
            <a:outerShdw dist="37674" dir="2700000">
              <a:srgbClr val="000000">
                <a:alpha val="33000"/>
              </a:srgbClr>
            </a:outerShdw>
          </a:effectLst>
        </p:spPr>
        <p:txBody>
          <a:bodyPr lIns="540000" tIns="108000" rIns="540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2800" b="0" strike="noStrike" spc="-1" dirty="0">
                <a:solidFill>
                  <a:srgbClr val="FFFFFF"/>
                </a:solidFill>
                <a:latin typeface="Enriqueta"/>
              </a:rPr>
              <a:t>Diagramme: Statistik</a:t>
            </a:r>
            <a:endParaRPr lang="de-DE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spc="-1" dirty="0">
                <a:solidFill>
                  <a:srgbClr val="000000"/>
                </a:solidFill>
                <a:latin typeface="Enriqueta"/>
              </a:rPr>
              <a:t>TODO: Diagramme zählen</a:t>
            </a:r>
            <a:endParaRPr lang="de-DE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7" name="Grafik 5"/>
          <p:cNvPicPr/>
          <p:nvPr/>
        </p:nvPicPr>
        <p:blipFill>
          <a:blip r:embed="rId2"/>
          <a:stretch/>
        </p:blipFill>
        <p:spPr>
          <a:xfrm>
            <a:off x="10258560" y="141120"/>
            <a:ext cx="1728360" cy="10515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0182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0" y="0"/>
            <a:ext cx="12191760" cy="1192680"/>
          </a:xfrm>
          <a:prstGeom prst="rect">
            <a:avLst/>
          </a:prstGeom>
          <a:solidFill>
            <a:srgbClr val="9AC000"/>
          </a:solidFill>
          <a:ln>
            <a:noFill/>
          </a:ln>
          <a:effectLst>
            <a:outerShdw dist="37674" dir="2700000">
              <a:srgbClr val="000000">
                <a:alpha val="40000"/>
              </a:srgbClr>
            </a:outerShdw>
          </a:effectLst>
        </p:spPr>
        <p:txBody>
          <a:bodyPr lIns="540000" tIns="108000" rIns="540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2800" b="0" strike="noStrike" spc="-1">
                <a:solidFill>
                  <a:srgbClr val="FFFFFF"/>
                </a:solidFill>
                <a:latin typeface="Enriqueta"/>
              </a:rPr>
              <a:t>Herausforderungen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1" strike="noStrike" spc="-1">
                <a:solidFill>
                  <a:srgbClr val="000000"/>
                </a:solidFill>
                <a:latin typeface="Enriqueta"/>
              </a:rPr>
              <a:t>Server</a:t>
            </a:r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9" name="Grafik 5"/>
          <p:cNvPicPr/>
          <p:nvPr/>
        </p:nvPicPr>
        <p:blipFill>
          <a:blip r:embed="rId2"/>
          <a:stretch/>
        </p:blipFill>
        <p:spPr>
          <a:xfrm>
            <a:off x="10258560" y="141120"/>
            <a:ext cx="1728360" cy="1051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0" y="0"/>
            <a:ext cx="12191760" cy="1192680"/>
          </a:xfrm>
          <a:prstGeom prst="rect">
            <a:avLst/>
          </a:prstGeom>
          <a:solidFill>
            <a:srgbClr val="9AC000"/>
          </a:solidFill>
          <a:ln>
            <a:noFill/>
          </a:ln>
          <a:effectLst>
            <a:outerShdw dist="37674" dir="2700000">
              <a:srgbClr val="000000">
                <a:alpha val="40000"/>
              </a:srgbClr>
            </a:outerShdw>
          </a:effectLst>
        </p:spPr>
        <p:txBody>
          <a:bodyPr lIns="540000" tIns="108000" rIns="540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2800" b="0" strike="noStrike" spc="-1">
                <a:solidFill>
                  <a:srgbClr val="FFFFFF"/>
                </a:solidFill>
                <a:latin typeface="Enriqueta"/>
              </a:rPr>
              <a:t>Hallway-Tests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1" strike="noStrike" spc="-1">
                <a:solidFill>
                  <a:srgbClr val="000000"/>
                </a:solidFill>
                <a:latin typeface="Enriqueta"/>
              </a:rPr>
              <a:t>Ergebnisse</a:t>
            </a:r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2" name="Grafik 5"/>
          <p:cNvPicPr/>
          <p:nvPr/>
        </p:nvPicPr>
        <p:blipFill>
          <a:blip r:embed="rId2"/>
          <a:stretch/>
        </p:blipFill>
        <p:spPr>
          <a:xfrm>
            <a:off x="10258560" y="141120"/>
            <a:ext cx="1728360" cy="1051560"/>
          </a:xfrm>
          <a:prstGeom prst="rect">
            <a:avLst/>
          </a:prstGeom>
          <a:ln>
            <a:noFill/>
          </a:ln>
        </p:spPr>
      </p:pic>
      <p:pic>
        <p:nvPicPr>
          <p:cNvPr id="153" name="Grafik 152"/>
          <p:cNvPicPr/>
          <p:nvPr/>
        </p:nvPicPr>
        <p:blipFill>
          <a:blip r:embed="rId3"/>
          <a:stretch/>
        </p:blipFill>
        <p:spPr>
          <a:xfrm>
            <a:off x="867600" y="3031920"/>
            <a:ext cx="4919040" cy="2927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"/>
          <p:cNvGrpSpPr/>
          <p:nvPr/>
        </p:nvGrpSpPr>
        <p:grpSpPr>
          <a:xfrm>
            <a:off x="4488480" y="686160"/>
            <a:ext cx="3557160" cy="5378760"/>
            <a:chOff x="4488480" y="686160"/>
            <a:chExt cx="3557160" cy="5378760"/>
          </a:xfrm>
        </p:grpSpPr>
        <p:sp>
          <p:nvSpPr>
            <p:cNvPr id="124" name="CustomShape 2"/>
            <p:cNvSpPr/>
            <p:nvPr/>
          </p:nvSpPr>
          <p:spPr>
            <a:xfrm>
              <a:off x="4488480" y="686160"/>
              <a:ext cx="3557160" cy="5378760"/>
            </a:xfrm>
            <a:prstGeom prst="rect">
              <a:avLst/>
            </a:prstGeom>
            <a:solidFill>
              <a:srgbClr val="9AC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125" name="Grafik 5"/>
            <p:cNvPicPr/>
            <p:nvPr/>
          </p:nvPicPr>
          <p:blipFill>
            <a:blip r:embed="rId2"/>
            <a:stretch/>
          </p:blipFill>
          <p:spPr>
            <a:xfrm>
              <a:off x="5352480" y="4615560"/>
              <a:ext cx="1893240" cy="1152000"/>
            </a:xfrm>
            <a:prstGeom prst="rect">
              <a:avLst/>
            </a:prstGeom>
            <a:ln>
              <a:noFill/>
            </a:ln>
          </p:spPr>
        </p:pic>
        <p:sp>
          <p:nvSpPr>
            <p:cNvPr id="126" name="CustomShape 3"/>
            <p:cNvSpPr/>
            <p:nvPr/>
          </p:nvSpPr>
          <p:spPr>
            <a:xfrm>
              <a:off x="5244480" y="5654160"/>
              <a:ext cx="2785680" cy="287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de-DE" sz="1300" b="0" strike="noStrike" spc="-1">
                  <a:solidFill>
                    <a:srgbClr val="FFFFFF"/>
                  </a:solidFill>
                  <a:latin typeface="Enriqueta Medium"/>
                </a:rPr>
                <a:t>Weil alleine essen doof ist.</a:t>
              </a:r>
              <a:endParaRPr lang="de-DE" sz="1300" b="0" strike="noStrike" spc="-1">
                <a:latin typeface="Arial"/>
              </a:endParaRPr>
            </a:p>
          </p:txBody>
        </p:sp>
        <p:sp>
          <p:nvSpPr>
            <p:cNvPr id="127" name="CustomShape 4"/>
            <p:cNvSpPr/>
            <p:nvPr/>
          </p:nvSpPr>
          <p:spPr>
            <a:xfrm>
              <a:off x="4874400" y="2892240"/>
              <a:ext cx="2926080" cy="15505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de-DE" sz="1200" b="0" strike="noStrike" spc="-1">
                  <a:solidFill>
                    <a:srgbClr val="FFFFFF"/>
                  </a:solidFill>
                  <a:latin typeface="Enriqueta Medium"/>
                </a:rPr>
                <a:t>Deine Freunde haben heute keine Zeit, um mit dir in die Mensa zu gehen?</a:t>
              </a:r>
              <a:endParaRPr lang="de-DE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de-DE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de-DE" sz="1200" b="0" strike="noStrike" spc="-1">
                  <a:solidFill>
                    <a:srgbClr val="FFFFFF"/>
                  </a:solidFill>
                  <a:latin typeface="Enriqueta Medium"/>
                </a:rPr>
                <a:t>Du bist neu hier und suchst Anschluss?</a:t>
              </a:r>
              <a:endParaRPr lang="de-DE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de-DE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de-DE" sz="1200" b="0" strike="noStrike" spc="-1">
                  <a:solidFill>
                    <a:srgbClr val="FFFFFF"/>
                  </a:solidFill>
                  <a:latin typeface="Enriqueta Medium"/>
                </a:rPr>
                <a:t>Du möchtest neue Leute kennenlernen? </a:t>
              </a:r>
              <a:endParaRPr lang="de-DE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de-DE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de-DE" sz="1200" b="0" strike="noStrike" spc="-1">
                  <a:solidFill>
                    <a:srgbClr val="FFFFFF"/>
                  </a:solidFill>
                  <a:latin typeface="Enriqueta Medium"/>
                </a:rPr>
                <a:t>Dann hol dir jetzt</a:t>
              </a:r>
              <a:endParaRPr lang="de-DE" sz="1200" b="0" strike="noStrike" spc="-1">
                <a:latin typeface="Arial"/>
              </a:endParaRPr>
            </a:p>
          </p:txBody>
        </p:sp>
        <p:pic>
          <p:nvPicPr>
            <p:cNvPr id="128" name="Grafik 14"/>
            <p:cNvPicPr/>
            <p:nvPr/>
          </p:nvPicPr>
          <p:blipFill>
            <a:blip r:embed="rId3"/>
            <a:stretch/>
          </p:blipFill>
          <p:spPr>
            <a:xfrm>
              <a:off x="6504480" y="4178160"/>
              <a:ext cx="1223640" cy="4734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9" name="Grafik 128"/>
            <p:cNvPicPr/>
            <p:nvPr/>
          </p:nvPicPr>
          <p:blipFill>
            <a:blip r:embed="rId4"/>
            <a:stretch/>
          </p:blipFill>
          <p:spPr>
            <a:xfrm>
              <a:off x="5064480" y="974160"/>
              <a:ext cx="2304000" cy="1806120"/>
            </a:xfrm>
            <a:prstGeom prst="rect">
              <a:avLst/>
            </a:prstGeom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A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1977480" y="2317629"/>
            <a:ext cx="8236440" cy="22708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114000"/>
              </a:lnSpc>
            </a:pPr>
            <a:r>
              <a:rPr lang="de-DE" sz="2800" b="1" strike="noStrike" spc="-1" dirty="0">
                <a:solidFill>
                  <a:srgbClr val="FFFFFF"/>
                </a:solidFill>
                <a:latin typeface="Enriqueta"/>
              </a:rPr>
              <a:t>PSE-Abschlusspräsentation der Android-Gruppe 2</a:t>
            </a:r>
            <a:br>
              <a:rPr dirty="0"/>
            </a:br>
            <a:endParaRPr lang="de-DE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3004560" y="4552560"/>
            <a:ext cx="6182640" cy="1399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>
              <a:lnSpc>
                <a:spcPct val="114000"/>
              </a:lnSpc>
              <a:spcBef>
                <a:spcPts val="1001"/>
              </a:spcBef>
              <a:spcAft>
                <a:spcPts val="1800"/>
              </a:spcAft>
            </a:pPr>
            <a:r>
              <a:rPr lang="de-DE" sz="2000" b="0" strike="noStrike" spc="-1" dirty="0" err="1">
                <a:solidFill>
                  <a:srgbClr val="FFFFFF"/>
                </a:solidFill>
                <a:latin typeface="Enriqueta"/>
              </a:rPr>
              <a:t>Fangzhou</a:t>
            </a:r>
            <a:r>
              <a:rPr lang="de-DE" sz="2000" b="0" strike="noStrike" spc="-1" dirty="0">
                <a:solidFill>
                  <a:srgbClr val="FFFFFF"/>
                </a:solidFill>
                <a:latin typeface="Enriqueta"/>
              </a:rPr>
              <a:t> </a:t>
            </a:r>
            <a:r>
              <a:rPr lang="de-DE" sz="2000" b="0" strike="noStrike" spc="-1" dirty="0" err="1">
                <a:solidFill>
                  <a:srgbClr val="FFFFFF"/>
                </a:solidFill>
                <a:latin typeface="Enriqueta"/>
              </a:rPr>
              <a:t>Bian</a:t>
            </a:r>
            <a:r>
              <a:rPr lang="de-DE" sz="2000" b="0" strike="noStrike" spc="-1" dirty="0">
                <a:solidFill>
                  <a:srgbClr val="FFFFFF"/>
                </a:solidFill>
                <a:latin typeface="Enriqueta"/>
              </a:rPr>
              <a:t>, Kathrin Blum, Matthias Bruns, Leonhard Duda, Tan </a:t>
            </a:r>
            <a:r>
              <a:rPr lang="de-DE" sz="2000" b="0" strike="noStrike" spc="-1" dirty="0" err="1">
                <a:solidFill>
                  <a:srgbClr val="FFFFFF"/>
                </a:solidFill>
                <a:latin typeface="Enriqueta"/>
              </a:rPr>
              <a:t>Grumser</a:t>
            </a:r>
            <a:r>
              <a:rPr lang="de-DE" sz="2000" b="0" strike="noStrike" spc="-1" dirty="0">
                <a:solidFill>
                  <a:srgbClr val="FFFFFF"/>
                </a:solidFill>
                <a:latin typeface="Enriqueta"/>
              </a:rPr>
              <a:t>, Yuguang Lin</a:t>
            </a:r>
            <a:endParaRPr lang="de-DE" sz="20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de-DE" sz="2000" b="0" strike="noStrike" spc="-1" dirty="0">
                <a:solidFill>
                  <a:srgbClr val="FFFFFF"/>
                </a:solidFill>
                <a:latin typeface="Enriqueta"/>
              </a:rPr>
              <a:t>10. September 2019</a:t>
            </a:r>
            <a:endParaRPr lang="de-DE" sz="2000" b="0" strike="noStrike" spc="-1" dirty="0">
              <a:latin typeface="Arial"/>
            </a:endParaRPr>
          </a:p>
        </p:txBody>
      </p:sp>
      <p:pic>
        <p:nvPicPr>
          <p:cNvPr id="132" name="Grafik 4"/>
          <p:cNvPicPr/>
          <p:nvPr/>
        </p:nvPicPr>
        <p:blipFill>
          <a:blip r:embed="rId2"/>
          <a:stretch/>
        </p:blipFill>
        <p:spPr>
          <a:xfrm>
            <a:off x="3627720" y="575280"/>
            <a:ext cx="4935960" cy="3003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A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2"/>
          <p:cNvSpPr txBox="1"/>
          <p:nvPr/>
        </p:nvSpPr>
        <p:spPr>
          <a:xfrm>
            <a:off x="1096200" y="474660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F180A5A-B2D4-ED4C-B9A1-667925C73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924" y="0"/>
            <a:ext cx="354215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A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2"/>
          <p:cNvSpPr txBox="1"/>
          <p:nvPr/>
        </p:nvSpPr>
        <p:spPr>
          <a:xfrm>
            <a:off x="1096200" y="474660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D777843-7D1E-F94F-A146-7D8B2AE00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924" y="0"/>
            <a:ext cx="35421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334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0" y="0"/>
            <a:ext cx="12191760" cy="1192680"/>
          </a:xfrm>
          <a:prstGeom prst="rect">
            <a:avLst/>
          </a:prstGeom>
          <a:solidFill>
            <a:srgbClr val="9AC000"/>
          </a:solidFill>
          <a:ln>
            <a:noFill/>
          </a:ln>
          <a:effectLst>
            <a:outerShdw dist="37674" dir="2700000">
              <a:srgbClr val="000000">
                <a:alpha val="33000"/>
              </a:srgbClr>
            </a:outerShdw>
          </a:effectLst>
        </p:spPr>
        <p:txBody>
          <a:bodyPr lIns="540000" tIns="108000" rIns="540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2800" b="0" strike="noStrike" spc="-1" dirty="0">
                <a:solidFill>
                  <a:srgbClr val="FFFFFF"/>
                </a:solidFill>
                <a:latin typeface="Enriqueta"/>
              </a:rPr>
              <a:t>Ränge</a:t>
            </a:r>
            <a:endParaRPr lang="de-DE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Enriqueta"/>
              </a:rPr>
              <a:t>TODO: Skala</a:t>
            </a:r>
            <a:endParaRPr lang="de-DE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7" name="Grafik 5"/>
          <p:cNvPicPr/>
          <p:nvPr/>
        </p:nvPicPr>
        <p:blipFill>
          <a:blip r:embed="rId2"/>
          <a:stretch/>
        </p:blipFill>
        <p:spPr>
          <a:xfrm>
            <a:off x="10258560" y="141120"/>
            <a:ext cx="1728360" cy="10515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0461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0" y="0"/>
            <a:ext cx="12191760" cy="1192680"/>
          </a:xfrm>
          <a:prstGeom prst="rect">
            <a:avLst/>
          </a:prstGeom>
          <a:solidFill>
            <a:srgbClr val="9AC000"/>
          </a:solidFill>
          <a:ln>
            <a:noFill/>
          </a:ln>
          <a:effectLst>
            <a:outerShdw dist="37674" dir="2700000">
              <a:srgbClr val="000000">
                <a:alpha val="40000"/>
              </a:srgbClr>
            </a:outerShdw>
          </a:effectLst>
        </p:spPr>
        <p:txBody>
          <a:bodyPr lIns="540000" tIns="108000" rIns="540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2800" b="0" strike="noStrike" spc="-1">
                <a:solidFill>
                  <a:srgbClr val="FFFFFF"/>
                </a:solidFill>
                <a:latin typeface="Enriqueta"/>
              </a:rPr>
              <a:t>Ein paar Statistiken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1" strike="noStrike" spc="-1">
                <a:solidFill>
                  <a:srgbClr val="000000"/>
                </a:solidFill>
                <a:latin typeface="Enriqueta"/>
              </a:rPr>
              <a:t>XX Zeilen Code (inkl. Kommentare)</a:t>
            </a:r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Enriqueta"/>
              </a:rPr>
              <a:t>(Client: 11.124, Server: )</a:t>
            </a:r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1" strike="noStrike" spc="-1">
                <a:solidFill>
                  <a:srgbClr val="000000"/>
                </a:solidFill>
                <a:latin typeface="Enriqueta"/>
              </a:rPr>
              <a:t>XX Java-Klassen (inkl. Testklassen)</a:t>
            </a:r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Enriqueta"/>
              </a:rPr>
              <a:t>(Client: 97, Server: )</a:t>
            </a:r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1" strike="noStrike" spc="-1">
                <a:solidFill>
                  <a:srgbClr val="000000"/>
                </a:solidFill>
                <a:latin typeface="Enriqueta"/>
              </a:rPr>
              <a:t>24 Commits</a:t>
            </a:r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0" name="Grafik 5"/>
          <p:cNvPicPr/>
          <p:nvPr/>
        </p:nvPicPr>
        <p:blipFill>
          <a:blip r:embed="rId2"/>
          <a:stretch/>
        </p:blipFill>
        <p:spPr>
          <a:xfrm>
            <a:off x="10258560" y="141120"/>
            <a:ext cx="1728360" cy="1051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0" y="0"/>
            <a:ext cx="12191760" cy="1192680"/>
          </a:xfrm>
          <a:prstGeom prst="rect">
            <a:avLst/>
          </a:prstGeom>
          <a:solidFill>
            <a:srgbClr val="9AC000"/>
          </a:solidFill>
          <a:ln>
            <a:noFill/>
          </a:ln>
          <a:effectLst>
            <a:outerShdw dist="37674" dir="2700000">
              <a:srgbClr val="000000">
                <a:alpha val="40000"/>
              </a:srgbClr>
            </a:outerShdw>
          </a:effectLst>
        </p:spPr>
        <p:txBody>
          <a:bodyPr lIns="540000" tIns="108000" rIns="540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2800" b="0" strike="noStrike" spc="-1">
                <a:solidFill>
                  <a:srgbClr val="FFFFFF"/>
                </a:solidFill>
                <a:latin typeface="Enriqueta"/>
              </a:rPr>
              <a:t>Herausforderungen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1" strike="noStrike" spc="-1">
                <a:solidFill>
                  <a:srgbClr val="000000"/>
                </a:solidFill>
                <a:latin typeface="Enriqueta"/>
              </a:rPr>
              <a:t>Teamarbeit</a:t>
            </a:r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Enriqueta"/>
              </a:rPr>
              <a:t>Na, wer seid ihr denn?</a:t>
            </a:r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Enriqueta"/>
              </a:rPr>
              <a:t>Wer macht was? Wann?</a:t>
            </a:r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3" name="Grafik 5"/>
          <p:cNvPicPr/>
          <p:nvPr/>
        </p:nvPicPr>
        <p:blipFill>
          <a:blip r:embed="rId2"/>
          <a:stretch/>
        </p:blipFill>
        <p:spPr>
          <a:xfrm>
            <a:off x="10258560" y="141120"/>
            <a:ext cx="1728360" cy="1051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0" y="0"/>
            <a:ext cx="12191760" cy="1192680"/>
          </a:xfrm>
          <a:prstGeom prst="rect">
            <a:avLst/>
          </a:prstGeom>
          <a:solidFill>
            <a:srgbClr val="9AC000"/>
          </a:solidFill>
          <a:ln>
            <a:noFill/>
          </a:ln>
          <a:effectLst>
            <a:outerShdw dist="37674" dir="2700000">
              <a:srgbClr val="000000">
                <a:alpha val="40000"/>
              </a:srgbClr>
            </a:outerShdw>
          </a:effectLst>
        </p:spPr>
        <p:txBody>
          <a:bodyPr lIns="540000" tIns="108000" rIns="540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2800" b="0" strike="noStrike" spc="-1">
                <a:solidFill>
                  <a:srgbClr val="FFFFFF"/>
                </a:solidFill>
                <a:latin typeface="Enriqueta"/>
              </a:rPr>
              <a:t>Herausforderungen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1" strike="noStrike" spc="-1">
                <a:solidFill>
                  <a:srgbClr val="000000"/>
                </a:solidFill>
                <a:latin typeface="Enriqueta"/>
              </a:rPr>
              <a:t>Client</a:t>
            </a:r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Enriqueta"/>
              </a:rPr>
              <a:t>Was kommt in welche Klasse?</a:t>
            </a:r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Enriqueta"/>
              </a:rPr>
              <a:t>Ist ein detaillierter Entwurf vor der Implementierung wirklich sinnvoll?</a:t>
            </a:r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Enriqueta"/>
              </a:rPr>
              <a:t>Was haben Android-Activitys für Eigenheiten?</a:t>
            </a:r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Enriqueta"/>
              </a:rPr>
              <a:t>Warum stürzt die App ständig ab?</a:t>
            </a:r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Enriqueta"/>
              </a:rPr>
              <a:t>Wie funktioniert das mit den Layouts genau?</a:t>
            </a:r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Enriqueta"/>
              </a:rPr>
              <a:t>Wie externalisieren wir Texte, Farben, Konstanten?</a:t>
            </a:r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6" name="Grafik 5"/>
          <p:cNvPicPr/>
          <p:nvPr/>
        </p:nvPicPr>
        <p:blipFill>
          <a:blip r:embed="rId2"/>
          <a:stretch/>
        </p:blipFill>
        <p:spPr>
          <a:xfrm>
            <a:off x="10258560" y="141120"/>
            <a:ext cx="1728360" cy="1051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204</Words>
  <Application>Microsoft Macintosh PowerPoint</Application>
  <PresentationFormat>Breitbild</PresentationFormat>
  <Paragraphs>40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12</vt:i4>
      </vt:variant>
    </vt:vector>
  </HeadingPairs>
  <TitlesOfParts>
    <vt:vector size="23" baseType="lpstr">
      <vt:lpstr>Arial</vt:lpstr>
      <vt:lpstr>Calibri</vt:lpstr>
      <vt:lpstr>Calibri Light</vt:lpstr>
      <vt:lpstr>Enriqueta</vt:lpstr>
      <vt:lpstr>Enriqueta Medium</vt:lpstr>
      <vt:lpstr>Symbol</vt:lpstr>
      <vt:lpstr>Times New Roman</vt:lpstr>
      <vt:lpstr>Wingdings</vt:lpstr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dechong lin</dc:creator>
  <dc:description/>
  <cp:lastModifiedBy>Leonhard Duda</cp:lastModifiedBy>
  <cp:revision>30</cp:revision>
  <dcterms:created xsi:type="dcterms:W3CDTF">2019-09-05T09:02:26Z</dcterms:created>
  <dcterms:modified xsi:type="dcterms:W3CDTF">2019-09-09T12:10:59Z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