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9" r:id="rId4"/>
    <p:sldId id="256" r:id="rId5"/>
    <p:sldId id="257" r:id="rId6"/>
    <p:sldId id="258" r:id="rId7"/>
    <p:sldId id="270" r:id="rId8"/>
    <p:sldId id="267" r:id="rId9"/>
    <p:sldId id="272" r:id="rId10"/>
    <p:sldId id="275" r:id="rId11"/>
    <p:sldId id="274" r:id="rId12"/>
    <p:sldId id="273" r:id="rId13"/>
    <p:sldId id="276" r:id="rId14"/>
    <p:sldId id="271" r:id="rId15"/>
    <p:sldId id="260" r:id="rId1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5"/>
    <p:restoredTop sz="94626"/>
  </p:normalViewPr>
  <p:slideViewPr>
    <p:cSldViewPr snapToGrid="0">
      <p:cViewPr>
        <p:scale>
          <a:sx n="107" d="100"/>
          <a:sy n="107" d="100"/>
        </p:scale>
        <p:origin x="4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0">
                <a:solidFill>
                  <a:schemeClr val="lt1"/>
                </a:solidFill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2FBE-D84D-A446-B1F6BC5FFF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0" cmpd="sng">
                <a:solidFill>
                  <a:schemeClr val="lt1"/>
                </a:solidFill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FBE-D84D-A446-B1F6BC5FFF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0">
                <a:solidFill>
                  <a:schemeClr val="lt1"/>
                </a:solidFill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FBE-D84D-A446-B1F6BC5FFF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0">
                <a:solidFill>
                  <a:schemeClr val="lt1"/>
                </a:solidFill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FBE-D84D-A446-B1F6BC5FFF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Anwendungsfalldiagramm</c:v>
                </c:pt>
                <c:pt idx="1">
                  <c:v>Zustandsdiagramm</c:v>
                </c:pt>
                <c:pt idx="2">
                  <c:v>Klassendiagramm</c:v>
                </c:pt>
                <c:pt idx="3">
                  <c:v>Sequenzdiagramm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E-D84D-A446-B1F6BC5FF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410481015694199"/>
          <c:w val="1"/>
          <c:h val="8.7272755458122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424CF2D-0029-45EE-BC17-4318D3329D21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FA19A4-41A8-4853-8DC3-799AAB8F55C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8B8B8B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D6EE3A0-F8DA-453E-8625-2D90B5416AC4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0232B8-0825-48F8-8B51-AD949E522A1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69F56F6-A25B-42F6-A53E-D0B7C06EA2EE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9E2BE1-6753-4A72-A9F4-42C4602EAAF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317629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strike="noStrike" spc="-1" dirty="0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Fangzhou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Bian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Kathrin Blum, Matthias Bruns, Leonhard Duda, Tan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Grumser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Yuguang Lin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10. September 2019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2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7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 err="1">
                <a:solidFill>
                  <a:srgbClr val="FFFFFF"/>
                </a:solidFill>
                <a:latin typeface="Enriqueta"/>
              </a:rPr>
              <a:t>Hallway</a:t>
            </a: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 Test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B5944FA-DB90-8B44-AA0E-5D20504A5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5" y="1259328"/>
            <a:ext cx="8614687" cy="558432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652F9D5-3CFE-6542-8AA1-02C069129473}"/>
              </a:ext>
            </a:extLst>
          </p:cNvPr>
          <p:cNvSpPr/>
          <p:nvPr/>
        </p:nvSpPr>
        <p:spPr>
          <a:xfrm>
            <a:off x="9939647" y="1259328"/>
            <a:ext cx="318913" cy="558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59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spc="-1" dirty="0">
                <a:solidFill>
                  <a:srgbClr val="FFFFFF"/>
                </a:solidFill>
                <a:latin typeface="Enriqueta"/>
              </a:rPr>
              <a:t>Zukunftspläne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Enriqueta" pitchFamily="2" charset="77"/>
              </a:rPr>
              <a:t>Pushbenachrichtigungen</a:t>
            </a:r>
            <a:r>
              <a:rPr lang="de-DE" sz="2000" spc="-1" dirty="0">
                <a:solidFill>
                  <a:srgbClr val="000000"/>
                </a:solidFill>
                <a:latin typeface="Enriqueta" pitchFamily="2" charset="77"/>
              </a:rPr>
              <a:t> (WK20)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Enriqueta" pitchFamily="2" charset="77"/>
              </a:rPr>
              <a:t>Bewertungssystem inklusive Rankings (WK30)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Enriqueta" pitchFamily="2" charset="77"/>
              </a:rPr>
              <a:t>Filtermöglichkeit bei Gruppensuche (WK50)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Enriqueta" pitchFamily="2" charset="77"/>
              </a:rPr>
              <a:t>Restriktionen bei Gruppenerstellung (WK70)</a:t>
            </a: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99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Ränge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Enriqueta"/>
              </a:rPr>
              <a:t>TODO: Skala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86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Ein paar Statistiken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Enriqueta"/>
              </a:rPr>
              <a:t>XX Zeilen Code (inkl. Kommentare)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Enriqueta"/>
              </a:rPr>
              <a:t>(Client: 11.124, Server: 2.264 )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Enriqueta"/>
              </a:rPr>
              <a:t>XX Java-Klassen (inkl. Testklassen)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Enriqueta"/>
              </a:rPr>
              <a:t>(Client: 97, Server: 31)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Enriqueta"/>
              </a:rPr>
              <a:t>386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Enriqueta"/>
              </a:rPr>
              <a:t>Commits</a:t>
            </a:r>
            <a:endParaRPr lang="de-DE" sz="2000" b="1" strike="noStrike" spc="-1" dirty="0">
              <a:solidFill>
                <a:srgbClr val="000000"/>
              </a:solidFill>
              <a:latin typeface="Enriqueta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pc="-1" dirty="0">
                <a:solidFill>
                  <a:srgbClr val="000000"/>
                </a:solidFill>
                <a:latin typeface="Enriqueta"/>
              </a:rPr>
              <a:t>Planung 60 </a:t>
            </a:r>
            <a:r>
              <a:rPr lang="de-DE" sz="2000" b="1" spc="-1" dirty="0" err="1">
                <a:solidFill>
                  <a:srgbClr val="000000"/>
                </a:solidFill>
                <a:latin typeface="Enriqueta"/>
              </a:rPr>
              <a:t>Commits</a:t>
            </a:r>
            <a:endParaRPr lang="de-DE" sz="2000" b="1" spc="-1" dirty="0">
              <a:solidFill>
                <a:srgbClr val="000000"/>
              </a:solidFill>
              <a:latin typeface="Enriqueta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pc="-1" dirty="0">
                <a:solidFill>
                  <a:srgbClr val="000000"/>
                </a:solidFill>
                <a:latin typeface="Enriqueta"/>
              </a:rPr>
              <a:t>Entwurf 112 </a:t>
            </a:r>
            <a:r>
              <a:rPr lang="de-DE" sz="2000" b="1" spc="-1" dirty="0" err="1">
                <a:solidFill>
                  <a:srgbClr val="000000"/>
                </a:solidFill>
                <a:latin typeface="Enriqueta"/>
              </a:rPr>
              <a:t>Commits</a:t>
            </a:r>
            <a:endParaRPr lang="de-DE" sz="2000" b="1" spc="-1" dirty="0">
              <a:solidFill>
                <a:srgbClr val="000000"/>
              </a:solidFill>
              <a:latin typeface="Enriqueta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pc="-1" dirty="0">
                <a:solidFill>
                  <a:srgbClr val="000000"/>
                </a:solidFill>
                <a:latin typeface="Enriqueta"/>
              </a:rPr>
              <a:t>Implementierung 109 </a:t>
            </a:r>
            <a:r>
              <a:rPr lang="de-DE" sz="2000" b="1" spc="-1" dirty="0" err="1">
                <a:solidFill>
                  <a:srgbClr val="000000"/>
                </a:solidFill>
                <a:latin typeface="Enriqueta"/>
              </a:rPr>
              <a:t>Commits</a:t>
            </a:r>
            <a:endParaRPr lang="de-DE" sz="2000" b="1" spc="-1" dirty="0">
              <a:solidFill>
                <a:srgbClr val="000000"/>
              </a:solidFill>
              <a:latin typeface="Enriqueta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pc="-1" dirty="0">
                <a:solidFill>
                  <a:srgbClr val="000000"/>
                </a:solidFill>
                <a:latin typeface="Enriqueta"/>
              </a:rPr>
              <a:t>Qualitätssicherung 105 </a:t>
            </a:r>
            <a:r>
              <a:rPr lang="de-DE" sz="2000" b="1" spc="-1" dirty="0" err="1">
                <a:solidFill>
                  <a:srgbClr val="000000"/>
                </a:solidFill>
                <a:latin typeface="Enriqueta"/>
              </a:rPr>
              <a:t>Commits</a:t>
            </a:r>
            <a:br>
              <a:rPr lang="de-DE" sz="2000" b="1" spc="-1" dirty="0">
                <a:solidFill>
                  <a:srgbClr val="000000"/>
                </a:solidFill>
                <a:latin typeface="Enriqueta"/>
              </a:rPr>
            </a:b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4488480" y="686160"/>
            <a:ext cx="3557160" cy="5378760"/>
            <a:chOff x="4488480" y="686160"/>
            <a:chExt cx="3557160" cy="5378760"/>
          </a:xfrm>
        </p:grpSpPr>
        <p:sp>
          <p:nvSpPr>
            <p:cNvPr id="124" name="CustomShape 2"/>
            <p:cNvSpPr/>
            <p:nvPr/>
          </p:nvSpPr>
          <p:spPr>
            <a:xfrm>
              <a:off x="4488480" y="686160"/>
              <a:ext cx="3557160" cy="5378760"/>
            </a:xfrm>
            <a:prstGeom prst="rect">
              <a:avLst/>
            </a:prstGeom>
            <a:solidFill>
              <a:srgbClr val="9AC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5" name="Grafik 5"/>
            <p:cNvPicPr/>
            <p:nvPr/>
          </p:nvPicPr>
          <p:blipFill>
            <a:blip r:embed="rId2"/>
            <a:stretch/>
          </p:blipFill>
          <p:spPr>
            <a:xfrm>
              <a:off x="5352480" y="4615560"/>
              <a:ext cx="1893240" cy="115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3"/>
            <p:cNvSpPr/>
            <p:nvPr/>
          </p:nvSpPr>
          <p:spPr>
            <a:xfrm>
              <a:off x="5244480" y="5654160"/>
              <a:ext cx="27856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300" b="0" strike="noStrike" spc="-1">
                  <a:solidFill>
                    <a:srgbClr val="FFFFFF"/>
                  </a:solidFill>
                  <a:latin typeface="Enriqueta Medium"/>
                </a:rPr>
                <a:t>Weil alleine essen doof ist.</a:t>
              </a:r>
              <a:endParaRPr lang="de-DE" sz="1300" b="0" strike="noStrike" spc="-1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4874400" y="2892240"/>
              <a:ext cx="2926080" cy="1550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Deine Freunde haben heute keine Zeit, um mit dir in die Mensa zu gehen?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Du bist neu hier und suchst Anschluss?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Du möchtest neue Leute kennenlernen? 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Dann hol dir jetzt</a:t>
              </a:r>
              <a:endParaRPr lang="de-DE" sz="1200" b="0" strike="noStrike" spc="-1">
                <a:latin typeface="Arial"/>
              </a:endParaRPr>
            </a:p>
          </p:txBody>
        </p:sp>
        <p:pic>
          <p:nvPicPr>
            <p:cNvPr id="128" name="Grafik 14"/>
            <p:cNvPicPr/>
            <p:nvPr/>
          </p:nvPicPr>
          <p:blipFill>
            <a:blip r:embed="rId3"/>
            <a:stretch/>
          </p:blipFill>
          <p:spPr>
            <a:xfrm>
              <a:off x="6504480" y="4178160"/>
              <a:ext cx="1223640" cy="47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Grafik 128"/>
            <p:cNvPicPr/>
            <p:nvPr/>
          </p:nvPicPr>
          <p:blipFill>
            <a:blip r:embed="rId4"/>
            <a:stretch/>
          </p:blipFill>
          <p:spPr>
            <a:xfrm>
              <a:off x="5064480" y="974160"/>
              <a:ext cx="2304000" cy="18061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317629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strike="noStrike" spc="-1" dirty="0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Fangzhou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Bian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Kathrin Blum, Matthias Bruns, Leonhard Duda, Tan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Grumser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Yuguang Lin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10. September 2019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2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1096200" y="474660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18C24CBA-2EAC-4E48-BB72-6429C3E1A0E1}"/>
              </a:ext>
            </a:extLst>
          </p:cNvPr>
          <p:cNvSpPr txBox="1"/>
          <p:nvPr/>
        </p:nvSpPr>
        <p:spPr>
          <a:xfrm rot="-5400000">
            <a:off x="-2564820" y="2564820"/>
            <a:ext cx="6858000" cy="172836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C02059AA-F158-F444-A3C4-85176A98CA0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FD3B53-C0C0-9D41-A1D6-079D980B7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92" y="0"/>
            <a:ext cx="43996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/>
          <p:cNvSpPr txBox="1"/>
          <p:nvPr/>
        </p:nvSpPr>
        <p:spPr>
          <a:xfrm>
            <a:off x="1096200" y="474660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2B5EFE3-8A92-3A44-822C-9F15A0649BFD}"/>
              </a:ext>
            </a:extLst>
          </p:cNvPr>
          <p:cNvSpPr txBox="1"/>
          <p:nvPr/>
        </p:nvSpPr>
        <p:spPr>
          <a:xfrm rot="-5400000">
            <a:off x="-2564820" y="2564820"/>
            <a:ext cx="6858000" cy="172836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2F532F-936C-BC46-BB7A-AA67AE6474B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ECD626-5D93-6D43-A2E8-EADA45F0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92" y="0"/>
            <a:ext cx="4399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3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Tools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E3DFD4-A9F3-4145-A649-A15845B5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70" y="1569042"/>
            <a:ext cx="2685053" cy="26850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91CDB6-629D-714B-A46A-503FAB728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8618"/>
            <a:ext cx="7614143" cy="39022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0CAB54-A383-FE4C-8E2C-5E673D6F3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" y="1569042"/>
            <a:ext cx="2685053" cy="2511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6438AD-01FA-FF4A-A9E0-ABC72C5BE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66" y="4080866"/>
            <a:ext cx="4966955" cy="259851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474071-298A-2047-A40D-F844C56ED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" y="3680952"/>
            <a:ext cx="4425531" cy="30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Diagramme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C889409C-51AF-C84D-BE2B-077FDA132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133510"/>
              </p:ext>
            </p:extLst>
          </p:nvPr>
        </p:nvGraphicFramePr>
        <p:xfrm>
          <a:off x="1113001" y="703386"/>
          <a:ext cx="9965998" cy="637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21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Tools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E3DFD4-A9F3-4145-A649-A15845B5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74" y="1223778"/>
            <a:ext cx="1859958" cy="18599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191CDB6-629D-714B-A46A-503FAB728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618"/>
            <a:ext cx="7004543" cy="35898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D0CAB54-A383-FE4C-8E2C-5E673D6F3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" y="1223778"/>
            <a:ext cx="2685053" cy="25118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6438AD-01FA-FF4A-A9E0-ABC72C5BE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98" y="4722308"/>
            <a:ext cx="4300563" cy="224988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474071-298A-2047-A40D-F844C56ED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" y="4551216"/>
            <a:ext cx="3170341" cy="21981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23A250C-A557-0149-A520-6D3A795C2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53" y="3365712"/>
            <a:ext cx="3891242" cy="11855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397CA9-3613-A84D-B858-49B5EDEA0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40" y="2185060"/>
            <a:ext cx="5339622" cy="26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4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 err="1">
                <a:solidFill>
                  <a:srgbClr val="FFFFFF"/>
                </a:solidFill>
                <a:latin typeface="Enriqueta"/>
              </a:rPr>
              <a:t>Hallway</a:t>
            </a: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 Test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652F9D5-3CFE-6542-8AA1-02C069129473}"/>
              </a:ext>
            </a:extLst>
          </p:cNvPr>
          <p:cNvSpPr/>
          <p:nvPr/>
        </p:nvSpPr>
        <p:spPr>
          <a:xfrm>
            <a:off x="9939647" y="1259328"/>
            <a:ext cx="318913" cy="5584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298D6D-4E96-C64C-9D9A-863343A42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69" y="1557945"/>
            <a:ext cx="8356034" cy="49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3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Macintosh PowerPoint</Application>
  <PresentationFormat>Breitbild</PresentationFormat>
  <Paragraphs>36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Enriqueta</vt:lpstr>
      <vt:lpstr>Enriqueta Medium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dechong lin</dc:creator>
  <dc:description/>
  <cp:lastModifiedBy>Leonhard Duda</cp:lastModifiedBy>
  <cp:revision>38</cp:revision>
  <dcterms:created xsi:type="dcterms:W3CDTF">2019-09-05T09:02:26Z</dcterms:created>
  <dcterms:modified xsi:type="dcterms:W3CDTF">2019-09-09T19:32:32Z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