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54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85557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47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89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74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82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1277313" y="1130067"/>
            <a:ext cx="82287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</a:t>
            </a:r>
            <a:r>
              <a:rPr lang="en-US" sz="3200" b="0" i="0" u="none" strike="noStrike" cap="none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6;p1"/>
          <p:cNvSpPr txBox="1"/>
          <p:nvPr/>
        </p:nvSpPr>
        <p:spPr>
          <a:xfrm>
            <a:off x="457200" y="2618032"/>
            <a:ext cx="82287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 algn="ctr">
              <a:buClr>
                <a:srgbClr val="0070C0"/>
              </a:buClr>
              <a:buSzPts val="3200"/>
            </a:pPr>
            <a:r>
              <a:rPr lang="en-US" sz="45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Virtual Experience Hypothetical Account </a:t>
            </a:r>
            <a:r>
              <a:rPr lang="en-US" sz="45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Dataset </a:t>
            </a:r>
            <a:endParaRPr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Google Shape;96;p1"/>
          <p:cNvSpPr txBox="1"/>
          <p:nvPr/>
        </p:nvSpPr>
        <p:spPr>
          <a:xfrm>
            <a:off x="457200" y="4783106"/>
            <a:ext cx="82287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 algn="ctr">
              <a:buClr>
                <a:srgbClr val="0070C0"/>
              </a:buClr>
              <a:buSzPts val="3200"/>
            </a:pPr>
            <a:endParaRPr lang="en-US" sz="3000" b="1" dirty="0" smtClean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  <a:p>
            <a:pPr lvl="0" algn="ctr">
              <a:buClr>
                <a:srgbClr val="0070C0"/>
              </a:buClr>
              <a:buSzPts val="3200"/>
            </a:pPr>
            <a:r>
              <a:rPr lang="en-US" sz="30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 Harsh Kumar</a:t>
            </a:r>
            <a:endParaRPr sz="3000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391148" y="262551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Introduction</a:t>
            </a:r>
            <a:endParaRPr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457200" y="1962339"/>
            <a:ext cx="8229599" cy="212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JP Morgan is a global financial services firm that provides a wide range of banking, investment, and asset management services to individuals, corporations, governments, and institutions worldwide</a:t>
            </a:r>
            <a:r>
              <a:rPr lang="en-US" dirty="0" smtClean="0"/>
              <a:t>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Virtual Experience Hypothetical Account Dataset provided by JP Morgan is likely a simulated dataset created by JP Morgan for educational or training purposes. It may contain fictional or anonymized financial data designed to simulate real-world scenarios and allow users to gain practical experience in financial analysis, data interpretation, and decision-making within a controlled environment</a:t>
            </a:r>
            <a:r>
              <a:rPr lang="en-US" dirty="0" smtClean="0"/>
              <a:t>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Unlock insights and drive growth with JP Morgan's Virtual Experience Hypothetical Account Dataset! Dive into the last 5 years (2017-2021) of account performance, powered by Compound Annual Growth Rate (CAGR) data in unit sales. Discover trends, spot opportunities, and chart a course for improvement. Let the numbers guide you to success!</a:t>
            </a:r>
            <a:endParaRPr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46241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lvl="0" algn="ctr">
              <a:buClr>
                <a:srgbClr val="0070C0"/>
              </a:buClr>
              <a:buSzPct val="100000"/>
            </a:pPr>
            <a:r>
              <a:rPr lang="en-US" b="1" dirty="0">
                <a:solidFill>
                  <a:srgbClr val="0070C0"/>
                </a:solidFill>
              </a:rPr>
              <a:t>Excel Your Analysis: Peek Inside JP Morgan's Dataset! Unveiling 5 years of account performance in a snapshot.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22" y="1070722"/>
            <a:ext cx="7749848" cy="4958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5649"/>
            <a:ext cx="8229600" cy="27813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Dashboard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83" y="1316736"/>
            <a:ext cx="6989434" cy="4437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98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Data Analysis &amp; Visualization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19452"/>
            <a:ext cx="3453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Charting Success: 2018 Peaks! Sales soar while growth rates hit a high of 27.9%. Unleash the power of data-driven decisions.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65" y="3824559"/>
            <a:ext cx="4060256" cy="2424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4955264" y="4450854"/>
            <a:ext cx="3541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Spectrum: Online Retail Reigns! Explore sales distribution across medium, online, small, and wholesale businesses, with online retail leading the pack at 408,515 units sold.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381" y="1192009"/>
            <a:ext cx="4203991" cy="2139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34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Data Analysis &amp; Visualization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81" t="8760" r="71093" b="9499"/>
          <a:stretch/>
        </p:blipFill>
        <p:spPr>
          <a:xfrm>
            <a:off x="570369" y="1204111"/>
            <a:ext cx="2245984" cy="1355758"/>
          </a:xfrm>
          <a:prstGeom prst="roundRect">
            <a:avLst>
              <a:gd name="adj" fmla="val 170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132" t="8267" r="37053" b="11961"/>
          <a:stretch/>
        </p:blipFill>
        <p:spPr>
          <a:xfrm>
            <a:off x="3422211" y="1222219"/>
            <a:ext cx="2295838" cy="1347558"/>
          </a:xfrm>
          <a:prstGeom prst="roundRect">
            <a:avLst>
              <a:gd name="adj" fmla="val 203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2748" t="7776" r="2257" b="11468"/>
          <a:stretch/>
        </p:blipFill>
        <p:spPr>
          <a:xfrm>
            <a:off x="6283105" y="1222218"/>
            <a:ext cx="2284275" cy="1347559"/>
          </a:xfrm>
          <a:prstGeom prst="roundRect">
            <a:avLst>
              <a:gd name="adj" fmla="val 163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457200" y="2929729"/>
            <a:ext cx="677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Extreme Ends of the Spectrum: MB 4 Tops the Charts, While WD 11 Takes the Bottom Spot in our 60-Account Dataset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714"/>
          <a:stretch/>
        </p:blipFill>
        <p:spPr>
          <a:xfrm>
            <a:off x="4696420" y="3812901"/>
            <a:ext cx="3870960" cy="2694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4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457200" y="4685999"/>
            <a:ext cx="4005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Unveiling Marketing's Influence: Exploring Its Impact on Purchases Through Graphical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3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1102030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</a:rPr>
              <a:t>Summary</a:t>
            </a:r>
            <a:endParaRPr sz="2000" b="1" dirty="0"/>
          </a:p>
        </p:txBody>
      </p:sp>
      <p:sp>
        <p:nvSpPr>
          <p:cNvPr id="121" name="Google Shape;121;p4"/>
          <p:cNvSpPr txBox="1"/>
          <p:nvPr/>
        </p:nvSpPr>
        <p:spPr>
          <a:xfrm>
            <a:off x="457200" y="1527275"/>
            <a:ext cx="743903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73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Our analysis of 60 accounts highlights the substantial influence of marketing on purchase behavior</a:t>
            </a:r>
            <a:r>
              <a:rPr lang="en-US" sz="1600" dirty="0" smtClean="0"/>
              <a:t>.</a:t>
            </a:r>
          </a:p>
          <a:p>
            <a:pPr marL="3873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Graphs reveal clear trends, guiding strategic </a:t>
            </a:r>
            <a:r>
              <a:rPr lang="en-US" sz="1600" dirty="0" smtClean="0"/>
              <a:t>decisions</a:t>
            </a:r>
          </a:p>
          <a:p>
            <a:pPr marL="3873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MB 4 shines as a marketing success story.</a:t>
            </a:r>
          </a:p>
          <a:p>
            <a:pPr marL="3873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WD 11 highlights areas for </a:t>
            </a:r>
            <a:r>
              <a:rPr lang="en-US" sz="1600" dirty="0" smtClean="0"/>
              <a:t>optimization</a:t>
            </a:r>
          </a:p>
          <a:p>
            <a:pPr marL="3873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Insightful Dashboard: Unveiling Key Data for Informed Decision-Making</a:t>
            </a:r>
            <a:r>
              <a:rPr lang="en-US" sz="1600" dirty="0" smtClean="0"/>
              <a:t>.</a:t>
            </a:r>
          </a:p>
          <a:p>
            <a:pPr marL="3873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873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565365" y="3403570"/>
            <a:ext cx="2408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öhne"/>
              </a:rPr>
              <a:t>Actionable Advice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7" name="Google Shape;121;p4"/>
          <p:cNvSpPr txBox="1"/>
          <p:nvPr/>
        </p:nvSpPr>
        <p:spPr>
          <a:xfrm>
            <a:off x="457200" y="3894912"/>
            <a:ext cx="743903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73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 smtClean="0"/>
              <a:t>Investigate </a:t>
            </a:r>
            <a:r>
              <a:rPr lang="en-US" sz="1600" dirty="0"/>
              <a:t>Growth Peaks: Analyze factors driving peak growth, especially in 2018, for insights</a:t>
            </a:r>
            <a:r>
              <a:rPr lang="en-US" sz="1600" dirty="0" smtClean="0"/>
              <a:t>.</a:t>
            </a:r>
          </a:p>
          <a:p>
            <a:pPr marL="3873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Streamline Accounts: Discontinue non-profitable accounts to optimize resources.</a:t>
            </a:r>
          </a:p>
          <a:p>
            <a:pPr marL="3873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Online Retail Focus: Allocate resources to strengthen online retail channels.</a:t>
            </a:r>
          </a:p>
          <a:p>
            <a:pPr marL="3873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Revamp Marketing: Improve marketing with passion and innovation, discontinuing outdated methods.</a:t>
            </a:r>
          </a:p>
          <a:p>
            <a:pPr marL="3873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873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391</Words>
  <Application>Microsoft Office PowerPoint</Application>
  <PresentationFormat>On-screen Show (4:3)</PresentationFormat>
  <Paragraphs>32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Söhne</vt:lpstr>
      <vt:lpstr>Office Theme</vt:lpstr>
      <vt:lpstr>PowerPoint Presentation</vt:lpstr>
      <vt:lpstr>Introduction</vt:lpstr>
      <vt:lpstr>Excel Your Analysis: Peek Inside JP Morgan's Dataset! Unveiling 5 years of account performance in a snapshot.</vt:lpstr>
      <vt:lpstr>Dashboard</vt:lpstr>
      <vt:lpstr>Data Analysis &amp; Visualization</vt:lpstr>
      <vt:lpstr>Data Analysis &amp; Visualization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Windows User</cp:lastModifiedBy>
  <cp:revision>6</cp:revision>
  <dcterms:created xsi:type="dcterms:W3CDTF">2020-03-26T22:50:15Z</dcterms:created>
  <dcterms:modified xsi:type="dcterms:W3CDTF">2024-04-19T22:02:34Z</dcterms:modified>
</cp:coreProperties>
</file>