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8"/>
  </p:notesMasterIdLst>
  <p:sldIdLst>
    <p:sldId id="291" r:id="rId2"/>
    <p:sldId id="281" r:id="rId3"/>
    <p:sldId id="290" r:id="rId4"/>
    <p:sldId id="293" r:id="rId5"/>
    <p:sldId id="294" r:id="rId6"/>
    <p:sldId id="296" r:id="rId7"/>
  </p:sldIdLst>
  <p:sldSz cx="12192000" cy="6858000"/>
  <p:notesSz cx="6858000" cy="9144000"/>
  <p:defaultTextStyle>
    <a:defPPr>
      <a:defRPr lang="en-US"/>
    </a:defPPr>
    <a:lvl1pPr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1pPr>
    <a:lvl2pPr marL="457200"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2pPr>
    <a:lvl3pPr marL="914400"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3pPr>
    <a:lvl4pPr marL="1371600"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4pPr>
    <a:lvl5pPr marL="1828800"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5pPr>
    <a:lvl6pPr marL="2286000" algn="l" defTabSz="914400" rtl="0" eaLnBrk="1" latinLnBrk="0" hangingPunct="1">
      <a:defRPr kern="1200">
        <a:solidFill>
          <a:schemeClr val="tx1"/>
        </a:solidFill>
        <a:latin typeface="Calibri" pitchFamily="34" charset="0"/>
        <a:ea typeface="ＭＳ Ｐゴシック" pitchFamily="1" charset="-128"/>
        <a:cs typeface="+mn-cs"/>
      </a:defRPr>
    </a:lvl6pPr>
    <a:lvl7pPr marL="2743200" algn="l" defTabSz="914400" rtl="0" eaLnBrk="1" latinLnBrk="0" hangingPunct="1">
      <a:defRPr kern="1200">
        <a:solidFill>
          <a:schemeClr val="tx1"/>
        </a:solidFill>
        <a:latin typeface="Calibri" pitchFamily="34" charset="0"/>
        <a:ea typeface="ＭＳ Ｐゴシック" pitchFamily="1" charset="-128"/>
        <a:cs typeface="+mn-cs"/>
      </a:defRPr>
    </a:lvl7pPr>
    <a:lvl8pPr marL="3200400" algn="l" defTabSz="914400" rtl="0" eaLnBrk="1" latinLnBrk="0" hangingPunct="1">
      <a:defRPr kern="1200">
        <a:solidFill>
          <a:schemeClr val="tx1"/>
        </a:solidFill>
        <a:latin typeface="Calibri" pitchFamily="34" charset="0"/>
        <a:ea typeface="ＭＳ Ｐゴシック" pitchFamily="1" charset="-128"/>
        <a:cs typeface="+mn-cs"/>
      </a:defRPr>
    </a:lvl8pPr>
    <a:lvl9pPr marL="3657600" algn="l" defTabSz="914400" rtl="0" eaLnBrk="1" latinLnBrk="0" hangingPunct="1">
      <a:defRPr kern="1200">
        <a:solidFill>
          <a:schemeClr val="tx1"/>
        </a:solidFill>
        <a:latin typeface="Calibri" pitchFamily="34" charset="0"/>
        <a:ea typeface="ＭＳ Ｐゴシック" pitchFamily="1" charset="-128"/>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BB59"/>
    <a:srgbClr val="39B0D4"/>
    <a:srgbClr val="727272"/>
    <a:srgbClr val="010000"/>
    <a:srgbClr val="FFA751"/>
    <a:srgbClr val="32323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3852" autoAdjust="0"/>
  </p:normalViewPr>
  <p:slideViewPr>
    <p:cSldViewPr snapToGrid="0" snapToObjects="1">
      <p:cViewPr varScale="1">
        <p:scale>
          <a:sx n="57" d="100"/>
          <a:sy n="57" d="100"/>
        </p:scale>
        <p:origin x="1218" y="78"/>
      </p:cViewPr>
      <p:guideLst>
        <p:guide orient="horz" pos="2160"/>
        <p:guide pos="3840"/>
      </p:guideLst>
    </p:cSldViewPr>
  </p:slideViewPr>
  <p:notesTextViewPr>
    <p:cViewPr>
      <p:scale>
        <a:sx n="100" d="100"/>
        <a:sy n="100" d="100"/>
      </p:scale>
      <p:origin x="0" y="0"/>
    </p:cViewPr>
  </p:notesTextViewPr>
  <p:sorterViewPr>
    <p:cViewPr>
      <p:scale>
        <a:sx n="125" d="100"/>
        <a:sy n="125"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C4D5ADD5-2BBC-4A94-8F86-D9013941F742}" type="datetimeFigureOut">
              <a:rPr lang="en-US"/>
              <a:pPr/>
              <a:t>9/14/2024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EC790738-CFC9-4A5E-8424-6B42AA5706F7}" type="slidenum">
              <a:rPr lang="en-US"/>
              <a:pPr/>
              <a:t>‹#›</a:t>
            </a:fld>
            <a:endParaRPr lang="en-US"/>
          </a:p>
        </p:txBody>
      </p:sp>
    </p:spTree>
    <p:extLst>
      <p:ext uri="{BB962C8B-B14F-4D97-AF65-F5344CB8AC3E}">
        <p14:creationId xmlns:p14="http://schemas.microsoft.com/office/powerpoint/2010/main" val="235749454"/>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ＭＳ Ｐゴシック" charset="0"/>
        <a:cs typeface="ＭＳ Ｐゴシック" charset="0"/>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1638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ea typeface="ＭＳ Ｐゴシック" pitchFamily="1" charset="-128"/>
            </a:endParaRPr>
          </a:p>
        </p:txBody>
      </p:sp>
      <p:sp>
        <p:nvSpPr>
          <p:cNvPr id="16387" name="Slide Number Placeholder 3"/>
          <p:cNvSpPr>
            <a:spLocks noGrp="1"/>
          </p:cNvSpPr>
          <p:nvPr>
            <p:ph type="sldNum" sz="quarter" idx="5"/>
          </p:nvPr>
        </p:nvSpPr>
        <p:spPr bwMode="auto">
          <a:noFill/>
          <a:ln>
            <a:miter lim="800000"/>
            <a:headEnd/>
            <a:tailEnd/>
          </a:ln>
        </p:spPr>
        <p:txBody>
          <a:bodyPr/>
          <a:lstStyle/>
          <a:p>
            <a:fld id="{65F62A7E-A2F8-438F-9CF8-47DE63F471B4}" type="slidenum">
              <a:rPr lang="en-US"/>
              <a:pPr/>
              <a:t>2</a:t>
            </a:fld>
            <a:endParaRPr lang="en-US"/>
          </a:p>
        </p:txBody>
      </p:sp>
    </p:spTree>
    <p:extLst>
      <p:ext uri="{BB962C8B-B14F-4D97-AF65-F5344CB8AC3E}">
        <p14:creationId xmlns:p14="http://schemas.microsoft.com/office/powerpoint/2010/main" val="29040732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1843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ea typeface="ＭＳ Ｐゴシック" pitchFamily="1" charset="-128"/>
            </a:endParaRPr>
          </a:p>
        </p:txBody>
      </p:sp>
      <p:sp>
        <p:nvSpPr>
          <p:cNvPr id="18435" name="Slide Number Placeholder 3"/>
          <p:cNvSpPr>
            <a:spLocks noGrp="1"/>
          </p:cNvSpPr>
          <p:nvPr>
            <p:ph type="sldNum" sz="quarter" idx="5"/>
          </p:nvPr>
        </p:nvSpPr>
        <p:spPr bwMode="auto">
          <a:noFill/>
          <a:ln>
            <a:miter lim="800000"/>
            <a:headEnd/>
            <a:tailEnd/>
          </a:ln>
        </p:spPr>
        <p:txBody>
          <a:bodyPr/>
          <a:lstStyle/>
          <a:p>
            <a:fld id="{0CA7B74D-3791-4AC6-8451-F10DBCCCDD9A}" type="slidenum">
              <a:rPr lang="en-US"/>
              <a:pPr/>
              <a:t>3</a:t>
            </a:fld>
            <a:endParaRPr lang="en-US"/>
          </a:p>
        </p:txBody>
      </p:sp>
    </p:spTree>
    <p:extLst>
      <p:ext uri="{BB962C8B-B14F-4D97-AF65-F5344CB8AC3E}">
        <p14:creationId xmlns:p14="http://schemas.microsoft.com/office/powerpoint/2010/main" val="23352062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1843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a:ea typeface="ＭＳ Ｐゴシック" pitchFamily="1" charset="-128"/>
            </a:endParaRPr>
          </a:p>
        </p:txBody>
      </p:sp>
      <p:sp>
        <p:nvSpPr>
          <p:cNvPr id="18435" name="Slide Number Placeholder 3"/>
          <p:cNvSpPr>
            <a:spLocks noGrp="1"/>
          </p:cNvSpPr>
          <p:nvPr>
            <p:ph type="sldNum" sz="quarter" idx="5"/>
          </p:nvPr>
        </p:nvSpPr>
        <p:spPr bwMode="auto">
          <a:noFill/>
          <a:ln>
            <a:miter lim="800000"/>
            <a:headEnd/>
            <a:tailEnd/>
          </a:ln>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0CA7B74D-3791-4AC6-8451-F10DBCCCDD9A}" type="slidenum">
              <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 charset="-128"/>
              <a:cs typeface="+mn-cs"/>
            </a:endParaRPr>
          </a:p>
        </p:txBody>
      </p:sp>
    </p:spTree>
    <p:extLst>
      <p:ext uri="{BB962C8B-B14F-4D97-AF65-F5344CB8AC3E}">
        <p14:creationId xmlns:p14="http://schemas.microsoft.com/office/powerpoint/2010/main" val="37735054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1843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a:ea typeface="ＭＳ Ｐゴシック" pitchFamily="1" charset="-128"/>
            </a:endParaRPr>
          </a:p>
        </p:txBody>
      </p:sp>
      <p:sp>
        <p:nvSpPr>
          <p:cNvPr id="18435" name="Slide Number Placeholder 3"/>
          <p:cNvSpPr>
            <a:spLocks noGrp="1"/>
          </p:cNvSpPr>
          <p:nvPr>
            <p:ph type="sldNum" sz="quarter" idx="5"/>
          </p:nvPr>
        </p:nvSpPr>
        <p:spPr bwMode="auto">
          <a:noFill/>
          <a:ln>
            <a:miter lim="800000"/>
            <a:headEnd/>
            <a:tailEnd/>
          </a:ln>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0CA7B74D-3791-4AC6-8451-F10DBCCCDD9A}" type="slidenum">
              <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 charset="-128"/>
              <a:cs typeface="+mn-cs"/>
            </a:endParaRPr>
          </a:p>
        </p:txBody>
      </p:sp>
    </p:spTree>
    <p:extLst>
      <p:ext uri="{BB962C8B-B14F-4D97-AF65-F5344CB8AC3E}">
        <p14:creationId xmlns:p14="http://schemas.microsoft.com/office/powerpoint/2010/main" val="26417228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1843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ea typeface="ＭＳ Ｐゴシック" pitchFamily="1" charset="-128"/>
            </a:endParaRPr>
          </a:p>
        </p:txBody>
      </p:sp>
      <p:sp>
        <p:nvSpPr>
          <p:cNvPr id="18435" name="Slide Number Placeholder 3"/>
          <p:cNvSpPr>
            <a:spLocks noGrp="1"/>
          </p:cNvSpPr>
          <p:nvPr>
            <p:ph type="sldNum" sz="quarter" idx="5"/>
          </p:nvPr>
        </p:nvSpPr>
        <p:spPr bwMode="auto">
          <a:noFill/>
          <a:ln>
            <a:miter lim="800000"/>
            <a:headEnd/>
            <a:tailEnd/>
          </a:ln>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0CA7B74D-3791-4AC6-8451-F10DBCCCDD9A}" type="slidenum">
              <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 charset="-128"/>
              <a:cs typeface="+mn-cs"/>
            </a:endParaRPr>
          </a:p>
        </p:txBody>
      </p:sp>
    </p:spTree>
    <p:extLst>
      <p:ext uri="{BB962C8B-B14F-4D97-AF65-F5344CB8AC3E}">
        <p14:creationId xmlns:p14="http://schemas.microsoft.com/office/powerpoint/2010/main" val="19086727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8"/>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fld id="{E60792E3-D524-454C-8AFD-A91972900BCB}" type="datetime1">
              <a:rPr lang="en-US" smtClean="0"/>
              <a:t>9/14/2024</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6" name="Slide Number Placeholder 5"/>
          <p:cNvSpPr>
            <a:spLocks noGrp="1"/>
          </p:cNvSpPr>
          <p:nvPr>
            <p:ph type="sldNum" sz="quarter" idx="12"/>
          </p:nvPr>
        </p:nvSpPr>
        <p:spPr/>
        <p:txBody>
          <a:bodyPr/>
          <a:lstStyle>
            <a:lvl1pPr>
              <a:defRPr/>
            </a:lvl1pPr>
          </a:lstStyle>
          <a:p>
            <a:fld id="{5B7E1BAA-A38D-40DE-B22C-DF9BD7D82058}"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053C3A68-6922-42D3-8905-ECC2D82A3469}" type="datetime1">
              <a:rPr lang="en-US" smtClean="0"/>
              <a:t>9/14/2024</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6" name="Slide Number Placeholder 5"/>
          <p:cNvSpPr>
            <a:spLocks noGrp="1"/>
          </p:cNvSpPr>
          <p:nvPr>
            <p:ph type="sldNum" sz="quarter" idx="12"/>
          </p:nvPr>
        </p:nvSpPr>
        <p:spPr/>
        <p:txBody>
          <a:bodyPr/>
          <a:lstStyle>
            <a:lvl1pPr>
              <a:defRPr/>
            </a:lvl1pPr>
          </a:lstStyle>
          <a:p>
            <a:fld id="{94FDD027-5576-4F27-AAB6-1D994836EE78}"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CB69E9F4-7604-4950-A8B2-8ACDEDB1506E}" type="datetime1">
              <a:rPr lang="en-US" smtClean="0"/>
              <a:t>9/14/2024</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6" name="Slide Number Placeholder 5"/>
          <p:cNvSpPr>
            <a:spLocks noGrp="1"/>
          </p:cNvSpPr>
          <p:nvPr>
            <p:ph type="sldNum" sz="quarter" idx="12"/>
          </p:nvPr>
        </p:nvSpPr>
        <p:spPr/>
        <p:txBody>
          <a:bodyPr/>
          <a:lstStyle>
            <a:lvl1pPr>
              <a:defRPr/>
            </a:lvl1pPr>
          </a:lstStyle>
          <a:p>
            <a:fld id="{2957CE61-8714-431B-A40A-01B1C5541AB7}"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708B7524-32A2-4C20-A58C-BC3BAA1042FC}" type="datetime1">
              <a:rPr lang="en-US" smtClean="0"/>
              <a:t>9/14/2024</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6" name="Slide Number Placeholder 5"/>
          <p:cNvSpPr>
            <a:spLocks noGrp="1"/>
          </p:cNvSpPr>
          <p:nvPr>
            <p:ph type="sldNum" sz="quarter" idx="12"/>
          </p:nvPr>
        </p:nvSpPr>
        <p:spPr/>
        <p:txBody>
          <a:bodyPr/>
          <a:lstStyle>
            <a:lvl1pPr>
              <a:defRPr/>
            </a:lvl1pPr>
          </a:lstStyle>
          <a:p>
            <a:fld id="{677C3CE7-23F7-4828-823C-E0205DF2CF97}"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fld id="{1E994447-D6B2-43BB-A877-57F1A267B999}" type="datetime1">
              <a:rPr lang="en-US" smtClean="0"/>
              <a:t>9/14/2024</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6" name="Slide Number Placeholder 5"/>
          <p:cNvSpPr>
            <a:spLocks noGrp="1"/>
          </p:cNvSpPr>
          <p:nvPr>
            <p:ph type="sldNum" sz="quarter" idx="12"/>
          </p:nvPr>
        </p:nvSpPr>
        <p:spPr/>
        <p:txBody>
          <a:bodyPr/>
          <a:lstStyle>
            <a:lvl1pPr>
              <a:defRPr/>
            </a:lvl1pPr>
          </a:lstStyle>
          <a:p>
            <a:fld id="{41DB31D2-2A87-4F4C-A9AD-05C6CC2B321D}"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fld id="{68920E16-BD35-483C-AA6B-346FC7E46DEA}" type="datetime1">
              <a:rPr lang="en-US" smtClean="0"/>
              <a:t>9/14/2024</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7" name="Slide Number Placeholder 5"/>
          <p:cNvSpPr>
            <a:spLocks noGrp="1"/>
          </p:cNvSpPr>
          <p:nvPr>
            <p:ph type="sldNum" sz="quarter" idx="12"/>
          </p:nvPr>
        </p:nvSpPr>
        <p:spPr/>
        <p:txBody>
          <a:bodyPr/>
          <a:lstStyle>
            <a:lvl1pPr>
              <a:defRPr/>
            </a:lvl1pPr>
          </a:lstStyle>
          <a:p>
            <a:fld id="{E1FC16D9-1635-4844-816A-0A8A2160FADA}"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fld id="{2FEAC6F8-5103-4FC0-A69E-5C6AE6469DA8}" type="datetime1">
              <a:rPr lang="en-US" smtClean="0"/>
              <a:t>9/14/2024</a:t>
            </a:fld>
            <a:endParaRPr lang="en-US"/>
          </a:p>
        </p:txBody>
      </p:sp>
      <p:sp>
        <p:nvSpPr>
          <p:cNvPr id="8"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9" name="Slide Number Placeholder 5"/>
          <p:cNvSpPr>
            <a:spLocks noGrp="1"/>
          </p:cNvSpPr>
          <p:nvPr>
            <p:ph type="sldNum" sz="quarter" idx="12"/>
          </p:nvPr>
        </p:nvSpPr>
        <p:spPr/>
        <p:txBody>
          <a:bodyPr/>
          <a:lstStyle>
            <a:lvl1pPr>
              <a:defRPr/>
            </a:lvl1pPr>
          </a:lstStyle>
          <a:p>
            <a:fld id="{71C4100A-98DE-4944-910A-A93F5CA9F724}"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fld id="{C60C6921-0627-4C8F-83D5-0CF936D2FFDD}" type="datetime1">
              <a:rPr lang="en-US" smtClean="0"/>
              <a:t>9/14/2024</a:t>
            </a:fld>
            <a:endParaRPr lang="en-US"/>
          </a:p>
        </p:txBody>
      </p:sp>
      <p:sp>
        <p:nvSpPr>
          <p:cNvPr id="4"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5" name="Slide Number Placeholder 5"/>
          <p:cNvSpPr>
            <a:spLocks noGrp="1"/>
          </p:cNvSpPr>
          <p:nvPr>
            <p:ph type="sldNum" sz="quarter" idx="12"/>
          </p:nvPr>
        </p:nvSpPr>
        <p:spPr/>
        <p:txBody>
          <a:bodyPr/>
          <a:lstStyle>
            <a:lvl1pPr>
              <a:defRPr/>
            </a:lvl1pPr>
          </a:lstStyle>
          <a:p>
            <a:fld id="{6A63342B-5A73-45DC-864D-086DE78037EF}"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2FF08AD7-8103-40F8-983C-E2BA6BB9CBE0}" type="datetime1">
              <a:rPr lang="en-US" smtClean="0"/>
              <a:t>9/14/2024</a:t>
            </a:fld>
            <a:endParaRPr lang="en-US"/>
          </a:p>
        </p:txBody>
      </p:sp>
      <p:sp>
        <p:nvSpPr>
          <p:cNvPr id="3"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4" name="Slide Number Placeholder 5"/>
          <p:cNvSpPr>
            <a:spLocks noGrp="1"/>
          </p:cNvSpPr>
          <p:nvPr>
            <p:ph type="sldNum" sz="quarter" idx="12"/>
          </p:nvPr>
        </p:nvSpPr>
        <p:spPr/>
        <p:txBody>
          <a:bodyPr/>
          <a:lstStyle>
            <a:lvl1pPr>
              <a:defRPr/>
            </a:lvl1pPr>
          </a:lstStyle>
          <a:p>
            <a:fld id="{B635AFB3-1ACD-44AC-8702-86B1729DF035}"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fld id="{DF8C06B4-9380-4A4D-AF49-A3596E17DAF5}" type="datetime1">
              <a:rPr lang="en-US" smtClean="0"/>
              <a:t>9/14/2024</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7" name="Slide Number Placeholder 5"/>
          <p:cNvSpPr>
            <a:spLocks noGrp="1"/>
          </p:cNvSpPr>
          <p:nvPr>
            <p:ph type="sldNum" sz="quarter" idx="12"/>
          </p:nvPr>
        </p:nvSpPr>
        <p:spPr/>
        <p:txBody>
          <a:bodyPr/>
          <a:lstStyle>
            <a:lvl1pPr>
              <a:defRPr/>
            </a:lvl1pPr>
          </a:lstStyle>
          <a:p>
            <a:fld id="{05CF15F3-5E77-4C57-9E21-50D6D1D6C022}"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fld id="{EF7FDEF1-C582-4E22-9E77-D68326471F28}" type="datetime1">
              <a:rPr lang="en-US" smtClean="0"/>
              <a:t>9/14/2024</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7" name="Slide Number Placeholder 5"/>
          <p:cNvSpPr>
            <a:spLocks noGrp="1"/>
          </p:cNvSpPr>
          <p:nvPr>
            <p:ph type="sldNum" sz="quarter" idx="12"/>
          </p:nvPr>
        </p:nvSpPr>
        <p:spPr/>
        <p:txBody>
          <a:bodyPr/>
          <a:lstStyle>
            <a:lvl1pPr>
              <a:defRPr/>
            </a:lvl1pPr>
          </a:lstStyle>
          <a:p>
            <a:fld id="{1242169A-B3C7-4FB6-967F-AF95F4EB3315}"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09600" y="-47625"/>
            <a:ext cx="109728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609600" y="1095375"/>
            <a:ext cx="10972800" cy="50307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3"/>
            <a:ext cx="28448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TradeGothic" pitchFamily="1" charset="0"/>
              </a:defRPr>
            </a:lvl1pPr>
          </a:lstStyle>
          <a:p>
            <a:fld id="{780A9602-A9A9-453F-AEF1-37B5837E02CD}" type="datetime1">
              <a:rPr lang="en-US" smtClean="0"/>
              <a:t>9/14/2024</a:t>
            </a:fld>
            <a:endParaRPr lang="en-US"/>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TradeGothic"/>
                <a:ea typeface="+mn-ea"/>
                <a:cs typeface="+mn-cs"/>
              </a:defRPr>
            </a:lvl1pPr>
          </a:lstStyle>
          <a:p>
            <a:pPr>
              <a:defRPr/>
            </a:pPr>
            <a:r>
              <a:rPr lang="en-US"/>
              <a:t>@SIH Idea submission- Template</a:t>
            </a:r>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TradeGothic" pitchFamily="1" charset="0"/>
              </a:defRPr>
            </a:lvl1pPr>
          </a:lstStyle>
          <a:p>
            <a:fld id="{1411BA53-830D-4830-BB65-E58DBE17D0B7}"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457200" rtl="0" eaLnBrk="0" fontAlgn="base" hangingPunct="0">
        <a:spcBef>
          <a:spcPct val="0"/>
        </a:spcBef>
        <a:spcAft>
          <a:spcPct val="0"/>
        </a:spcAft>
        <a:defRPr sz="4400" kern="1200">
          <a:solidFill>
            <a:schemeClr val="tx1"/>
          </a:solidFill>
          <a:latin typeface="TradeGothic"/>
          <a:ea typeface="ＭＳ Ｐゴシック" charset="0"/>
          <a:cs typeface="ＭＳ Ｐゴシック" charset="0"/>
        </a:defRPr>
      </a:lvl1pPr>
      <a:lvl2pPr algn="ctr" defTabSz="457200" rtl="0" eaLnBrk="0" fontAlgn="base" hangingPunct="0">
        <a:spcBef>
          <a:spcPct val="0"/>
        </a:spcBef>
        <a:spcAft>
          <a:spcPct val="0"/>
        </a:spcAft>
        <a:defRPr sz="4400">
          <a:solidFill>
            <a:schemeClr val="tx1"/>
          </a:solidFill>
          <a:latin typeface="TradeGothic" charset="0"/>
          <a:ea typeface="ＭＳ Ｐゴシック" charset="0"/>
          <a:cs typeface="ＭＳ Ｐゴシック" charset="0"/>
        </a:defRPr>
      </a:lvl2pPr>
      <a:lvl3pPr algn="ctr" defTabSz="457200" rtl="0" eaLnBrk="0" fontAlgn="base" hangingPunct="0">
        <a:spcBef>
          <a:spcPct val="0"/>
        </a:spcBef>
        <a:spcAft>
          <a:spcPct val="0"/>
        </a:spcAft>
        <a:defRPr sz="4400">
          <a:solidFill>
            <a:schemeClr val="tx1"/>
          </a:solidFill>
          <a:latin typeface="TradeGothic" charset="0"/>
          <a:ea typeface="ＭＳ Ｐゴシック" charset="0"/>
          <a:cs typeface="ＭＳ Ｐゴシック" charset="0"/>
        </a:defRPr>
      </a:lvl3pPr>
      <a:lvl4pPr algn="ctr" defTabSz="457200" rtl="0" eaLnBrk="0" fontAlgn="base" hangingPunct="0">
        <a:spcBef>
          <a:spcPct val="0"/>
        </a:spcBef>
        <a:spcAft>
          <a:spcPct val="0"/>
        </a:spcAft>
        <a:defRPr sz="4400">
          <a:solidFill>
            <a:schemeClr val="tx1"/>
          </a:solidFill>
          <a:latin typeface="TradeGothic" charset="0"/>
          <a:ea typeface="ＭＳ Ｐゴシック" charset="0"/>
          <a:cs typeface="ＭＳ Ｐゴシック" charset="0"/>
        </a:defRPr>
      </a:lvl4pPr>
      <a:lvl5pPr algn="ctr" defTabSz="457200" rtl="0" eaLnBrk="0" fontAlgn="base" hangingPunct="0">
        <a:spcBef>
          <a:spcPct val="0"/>
        </a:spcBef>
        <a:spcAft>
          <a:spcPct val="0"/>
        </a:spcAft>
        <a:defRPr sz="4400">
          <a:solidFill>
            <a:schemeClr val="tx1"/>
          </a:solidFill>
          <a:latin typeface="TradeGothic" charset="0"/>
          <a:ea typeface="ＭＳ Ｐゴシック" charset="0"/>
          <a:cs typeface="ＭＳ Ｐゴシック" charset="0"/>
        </a:defRPr>
      </a:lvl5pPr>
      <a:lvl6pPr marL="457200" algn="ctr" defTabSz="457200" rtl="0" fontAlgn="base">
        <a:spcBef>
          <a:spcPct val="0"/>
        </a:spcBef>
        <a:spcAft>
          <a:spcPct val="0"/>
        </a:spcAft>
        <a:defRPr sz="4400">
          <a:solidFill>
            <a:schemeClr val="tx1"/>
          </a:solidFill>
          <a:latin typeface="TradeGothic"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TradeGothic"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TradeGothic"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TradeGothic" charset="0"/>
          <a:ea typeface="ＭＳ Ｐゴシック" charset="0"/>
          <a:cs typeface="ＭＳ Ｐゴシック" charset="0"/>
        </a:defRPr>
      </a:lvl9pPr>
    </p:titleStyle>
    <p:bodyStyle>
      <a:lvl1pPr marL="342900" indent="-342900" algn="l" defTabSz="457200" rtl="0" eaLnBrk="0" fontAlgn="base" hangingPunct="0">
        <a:spcBef>
          <a:spcPct val="20000"/>
        </a:spcBef>
        <a:spcAft>
          <a:spcPct val="0"/>
        </a:spcAft>
        <a:buFont typeface="Arial" pitchFamily="34" charset="0"/>
        <a:buChar char="•"/>
        <a:defRPr sz="3200" kern="1200">
          <a:solidFill>
            <a:schemeClr val="tx1"/>
          </a:solidFill>
          <a:latin typeface="TradeGothic"/>
          <a:ea typeface="ＭＳ Ｐゴシック" charset="0"/>
          <a:cs typeface="ＭＳ Ｐゴシック" charset="0"/>
        </a:defRPr>
      </a:lvl1pPr>
      <a:lvl2pPr marL="742950" indent="-285750" algn="l" defTabSz="457200" rtl="0" eaLnBrk="0" fontAlgn="base" hangingPunct="0">
        <a:spcBef>
          <a:spcPct val="20000"/>
        </a:spcBef>
        <a:spcAft>
          <a:spcPct val="0"/>
        </a:spcAft>
        <a:buFont typeface="Arial" pitchFamily="34" charset="0"/>
        <a:buChar char="–"/>
        <a:defRPr sz="2800" kern="1200">
          <a:solidFill>
            <a:schemeClr val="tx1"/>
          </a:solidFill>
          <a:latin typeface="TradeGothic"/>
          <a:ea typeface="ＭＳ Ｐゴシック" charset="0"/>
          <a:cs typeface="+mn-cs"/>
        </a:defRPr>
      </a:lvl2pPr>
      <a:lvl3pPr marL="1143000" indent="-228600" algn="l" defTabSz="457200" rtl="0" eaLnBrk="0" fontAlgn="base" hangingPunct="0">
        <a:spcBef>
          <a:spcPct val="20000"/>
        </a:spcBef>
        <a:spcAft>
          <a:spcPct val="0"/>
        </a:spcAft>
        <a:buFont typeface="Arial" pitchFamily="34" charset="0"/>
        <a:buChar char="•"/>
        <a:defRPr sz="2400" kern="1200">
          <a:solidFill>
            <a:schemeClr val="tx1"/>
          </a:solidFill>
          <a:latin typeface="TradeGothic"/>
          <a:ea typeface="ＭＳ Ｐゴシック" charset="0"/>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tx1"/>
          </a:solidFill>
          <a:latin typeface="TradeGothic"/>
          <a:ea typeface="ＭＳ Ｐゴシック" charset="0"/>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tx1"/>
          </a:solidFill>
          <a:latin typeface="TradeGothic"/>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hyperlink" Target="https://sdma.kerala.gov.in/" TargetMode="External"/><Relationship Id="rId3" Type="http://schemas.openxmlformats.org/officeDocument/2006/relationships/image" Target="../media/image2.png"/><Relationship Id="rId7" Type="http://schemas.openxmlformats.org/officeDocument/2006/relationships/hyperlink" Target="https://www.undp.org/india/publications/disaster-management-india-status-report" TargetMode="External"/><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hyperlink" Target="https://nidm.gov.in/research.asp" TargetMode="External"/><Relationship Id="rId5" Type="http://schemas.openxmlformats.org/officeDocument/2006/relationships/hyperlink" Target="https://usdma.uk.gov.in/IEC/research-papers-32.aspx" TargetMode="External"/><Relationship Id="rId10" Type="http://schemas.openxmlformats.org/officeDocument/2006/relationships/hyperlink" Target="https://nema.gov.au/#/map" TargetMode="External"/><Relationship Id="rId4" Type="http://schemas.openxmlformats.org/officeDocument/2006/relationships/hyperlink" Target="https://www.witpress.com/Secure/elibrary/papers/DMAN11/DMAN11008FU1.pdf" TargetMode="External"/><Relationship Id="rId9" Type="http://schemas.openxmlformats.org/officeDocument/2006/relationships/hyperlink" Target="https://www.jica.go.jp/english/about/"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24">
            <a:extLst>
              <a:ext uri="{FF2B5EF4-FFF2-40B4-BE49-F238E27FC236}">
                <a16:creationId xmlns:a16="http://schemas.microsoft.com/office/drawing/2014/main" id="{3E443FD7-A66B-4AA0-872D-B088B9BC5F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00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Freeform: Shape 26">
            <a:extLst>
              <a:ext uri="{FF2B5EF4-FFF2-40B4-BE49-F238E27FC236}">
                <a16:creationId xmlns:a16="http://schemas.microsoft.com/office/drawing/2014/main" id="{C04BE0EF-3561-49B4-9A29-F283168A9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56780" y="851521"/>
            <a:ext cx="4638605" cy="5154967"/>
          </a:xfrm>
          <a:custGeom>
            <a:avLst/>
            <a:gdLst>
              <a:gd name="connsiteX0" fmla="*/ 363179 w 6184806"/>
              <a:gd name="connsiteY0" fmla="*/ 3125191 h 5154967"/>
              <a:gd name="connsiteX1" fmla="*/ 898270 w 6184806"/>
              <a:gd name="connsiteY1" fmla="*/ 3125191 h 5154967"/>
              <a:gd name="connsiteX2" fmla="*/ 980326 w 6184806"/>
              <a:gd name="connsiteY2" fmla="*/ 3173551 h 5154967"/>
              <a:gd name="connsiteX3" fmla="*/ 1248448 w 6184806"/>
              <a:gd name="connsiteY3" fmla="*/ 3635277 h 5154967"/>
              <a:gd name="connsiteX4" fmla="*/ 1248448 w 6184806"/>
              <a:gd name="connsiteY4" fmla="*/ 3729695 h 5154967"/>
              <a:gd name="connsiteX5" fmla="*/ 980326 w 6184806"/>
              <a:gd name="connsiteY5" fmla="*/ 4191421 h 5154967"/>
              <a:gd name="connsiteX6" fmla="*/ 898270 w 6184806"/>
              <a:gd name="connsiteY6" fmla="*/ 4239781 h 5154967"/>
              <a:gd name="connsiteX7" fmla="*/ 363179 w 6184806"/>
              <a:gd name="connsiteY7" fmla="*/ 4239781 h 5154967"/>
              <a:gd name="connsiteX8" fmla="*/ 279969 w 6184806"/>
              <a:gd name="connsiteY8" fmla="*/ 4191421 h 5154967"/>
              <a:gd name="connsiteX9" fmla="*/ 13002 w 6184806"/>
              <a:gd name="connsiteY9" fmla="*/ 3729695 h 5154967"/>
              <a:gd name="connsiteX10" fmla="*/ 13002 w 6184806"/>
              <a:gd name="connsiteY10" fmla="*/ 3635277 h 5154967"/>
              <a:gd name="connsiteX11" fmla="*/ 279969 w 6184806"/>
              <a:gd name="connsiteY11" fmla="*/ 3173551 h 5154967"/>
              <a:gd name="connsiteX12" fmla="*/ 363179 w 6184806"/>
              <a:gd name="connsiteY12" fmla="*/ 3125191 h 5154967"/>
              <a:gd name="connsiteX13" fmla="*/ 2489721 w 6184806"/>
              <a:gd name="connsiteY13" fmla="*/ 570035 h 5154967"/>
              <a:gd name="connsiteX14" fmla="*/ 2764862 w 6184806"/>
              <a:gd name="connsiteY14" fmla="*/ 570035 h 5154967"/>
              <a:gd name="connsiteX15" fmla="*/ 2796959 w 6184806"/>
              <a:gd name="connsiteY15" fmla="*/ 570035 h 5154967"/>
              <a:gd name="connsiteX16" fmla="*/ 2827587 w 6184806"/>
              <a:gd name="connsiteY16" fmla="*/ 622777 h 5154967"/>
              <a:gd name="connsiteX17" fmla="*/ 2977604 w 6184806"/>
              <a:gd name="connsiteY17" fmla="*/ 881117 h 5154967"/>
              <a:gd name="connsiteX18" fmla="*/ 2977604 w 6184806"/>
              <a:gd name="connsiteY18" fmla="*/ 1025720 h 5154967"/>
              <a:gd name="connsiteX19" fmla="*/ 2566968 w 6184806"/>
              <a:gd name="connsiteY19" fmla="*/ 1732863 h 5154967"/>
              <a:gd name="connsiteX20" fmla="*/ 2441299 w 6184806"/>
              <a:gd name="connsiteY20" fmla="*/ 1806927 h 5154967"/>
              <a:gd name="connsiteX21" fmla="*/ 1621798 w 6184806"/>
              <a:gd name="connsiteY21" fmla="*/ 1806927 h 5154967"/>
              <a:gd name="connsiteX22" fmla="*/ 1583218 w 6184806"/>
              <a:gd name="connsiteY22" fmla="*/ 1801802 h 5154967"/>
              <a:gd name="connsiteX23" fmla="*/ 1556683 w 6184806"/>
              <a:gd name="connsiteY23" fmla="*/ 1790677 h 5154967"/>
              <a:gd name="connsiteX24" fmla="*/ 1572899 w 6184806"/>
              <a:gd name="connsiteY24" fmla="*/ 1762630 h 5154967"/>
              <a:gd name="connsiteX25" fmla="*/ 2147429 w 6184806"/>
              <a:gd name="connsiteY25" fmla="*/ 768968 h 5154967"/>
              <a:gd name="connsiteX26" fmla="*/ 2489721 w 6184806"/>
              <a:gd name="connsiteY26" fmla="*/ 570035 h 5154967"/>
              <a:gd name="connsiteX27" fmla="*/ 1573268 w 6184806"/>
              <a:gd name="connsiteY27" fmla="*/ 0 h 5154967"/>
              <a:gd name="connsiteX28" fmla="*/ 2497662 w 6184806"/>
              <a:gd name="connsiteY28" fmla="*/ 0 h 5154967"/>
              <a:gd name="connsiteX29" fmla="*/ 2639415 w 6184806"/>
              <a:gd name="connsiteY29" fmla="*/ 83546 h 5154967"/>
              <a:gd name="connsiteX30" fmla="*/ 2887862 w 6184806"/>
              <a:gd name="connsiteY30" fmla="*/ 511387 h 5154967"/>
              <a:gd name="connsiteX31" fmla="*/ 2915928 w 6184806"/>
              <a:gd name="connsiteY31" fmla="*/ 559720 h 5154967"/>
              <a:gd name="connsiteX32" fmla="*/ 2893844 w 6184806"/>
              <a:gd name="connsiteY32" fmla="*/ 559720 h 5154967"/>
              <a:gd name="connsiteX33" fmla="*/ 2789466 w 6184806"/>
              <a:gd name="connsiteY33" fmla="*/ 559720 h 5154967"/>
              <a:gd name="connsiteX34" fmla="*/ 2744122 w 6184806"/>
              <a:gd name="connsiteY34" fmla="*/ 481634 h 5154967"/>
              <a:gd name="connsiteX35" fmla="*/ 2570885 w 6184806"/>
              <a:gd name="connsiteY35" fmla="*/ 183309 h 5154967"/>
              <a:gd name="connsiteX36" fmla="*/ 2445216 w 6184806"/>
              <a:gd name="connsiteY36" fmla="*/ 109243 h 5154967"/>
              <a:gd name="connsiteX37" fmla="*/ 1625714 w 6184806"/>
              <a:gd name="connsiteY37" fmla="*/ 109243 h 5154967"/>
              <a:gd name="connsiteX38" fmla="*/ 1498276 w 6184806"/>
              <a:gd name="connsiteY38" fmla="*/ 183309 h 5154967"/>
              <a:gd name="connsiteX39" fmla="*/ 1089410 w 6184806"/>
              <a:gd name="connsiteY39" fmla="*/ 890450 h 5154967"/>
              <a:gd name="connsiteX40" fmla="*/ 1089410 w 6184806"/>
              <a:gd name="connsiteY40" fmla="*/ 1035054 h 5154967"/>
              <a:gd name="connsiteX41" fmla="*/ 1498276 w 6184806"/>
              <a:gd name="connsiteY41" fmla="*/ 1742196 h 5154967"/>
              <a:gd name="connsiteX42" fmla="*/ 1552039 w 6184806"/>
              <a:gd name="connsiteY42" fmla="*/ 1796422 h 5154967"/>
              <a:gd name="connsiteX43" fmla="*/ 1558260 w 6184806"/>
              <a:gd name="connsiteY43" fmla="*/ 1799029 h 5154967"/>
              <a:gd name="connsiteX44" fmla="*/ 1524911 w 6184806"/>
              <a:gd name="connsiteY44" fmla="*/ 1856707 h 5154967"/>
              <a:gd name="connsiteX45" fmla="*/ 1500108 w 6184806"/>
              <a:gd name="connsiteY45" fmla="*/ 1899604 h 5154967"/>
              <a:gd name="connsiteX46" fmla="*/ 1525834 w 6184806"/>
              <a:gd name="connsiteY46" fmla="*/ 1910390 h 5154967"/>
              <a:gd name="connsiteX47" fmla="*/ 1569352 w 6184806"/>
              <a:gd name="connsiteY47" fmla="*/ 1916170 h 5154967"/>
              <a:gd name="connsiteX48" fmla="*/ 2493745 w 6184806"/>
              <a:gd name="connsiteY48" fmla="*/ 1916170 h 5154967"/>
              <a:gd name="connsiteX49" fmla="*/ 2635498 w 6184806"/>
              <a:gd name="connsiteY49" fmla="*/ 1832627 h 5154967"/>
              <a:gd name="connsiteX50" fmla="*/ 3098693 w 6184806"/>
              <a:gd name="connsiteY50" fmla="*/ 1034974 h 5154967"/>
              <a:gd name="connsiteX51" fmla="*/ 3098693 w 6184806"/>
              <a:gd name="connsiteY51" fmla="*/ 871863 h 5154967"/>
              <a:gd name="connsiteX52" fmla="*/ 2945803 w 6184806"/>
              <a:gd name="connsiteY52" fmla="*/ 608576 h 5154967"/>
              <a:gd name="connsiteX53" fmla="*/ 2923422 w 6184806"/>
              <a:gd name="connsiteY53" fmla="*/ 570035 h 5154967"/>
              <a:gd name="connsiteX54" fmla="*/ 3027104 w 6184806"/>
              <a:gd name="connsiteY54" fmla="*/ 570035 h 5154967"/>
              <a:gd name="connsiteX55" fmla="*/ 4690846 w 6184806"/>
              <a:gd name="connsiteY55" fmla="*/ 570035 h 5154967"/>
              <a:gd name="connsiteX56" fmla="*/ 5028384 w 6184806"/>
              <a:gd name="connsiteY56" fmla="*/ 768968 h 5154967"/>
              <a:gd name="connsiteX57" fmla="*/ 6131323 w 6184806"/>
              <a:gd name="connsiteY57" fmla="*/ 2668304 h 5154967"/>
              <a:gd name="connsiteX58" fmla="*/ 6131323 w 6184806"/>
              <a:gd name="connsiteY58" fmla="*/ 3056698 h 5154967"/>
              <a:gd name="connsiteX59" fmla="*/ 5028384 w 6184806"/>
              <a:gd name="connsiteY59" fmla="*/ 4956035 h 5154967"/>
              <a:gd name="connsiteX60" fmla="*/ 4690846 w 6184806"/>
              <a:gd name="connsiteY60" fmla="*/ 5154967 h 5154967"/>
              <a:gd name="connsiteX61" fmla="*/ 2489721 w 6184806"/>
              <a:gd name="connsiteY61" fmla="*/ 5154967 h 5154967"/>
              <a:gd name="connsiteX62" fmla="*/ 2147429 w 6184806"/>
              <a:gd name="connsiteY62" fmla="*/ 4956035 h 5154967"/>
              <a:gd name="connsiteX63" fmla="*/ 1049243 w 6184806"/>
              <a:gd name="connsiteY63" fmla="*/ 3056698 h 5154967"/>
              <a:gd name="connsiteX64" fmla="*/ 1049243 w 6184806"/>
              <a:gd name="connsiteY64" fmla="*/ 2668304 h 5154967"/>
              <a:gd name="connsiteX65" fmla="*/ 1457007 w 6184806"/>
              <a:gd name="connsiteY65" fmla="*/ 1963067 h 5154967"/>
              <a:gd name="connsiteX66" fmla="*/ 1491373 w 6184806"/>
              <a:gd name="connsiteY66" fmla="*/ 1903634 h 5154967"/>
              <a:gd name="connsiteX67" fmla="*/ 1490164 w 6184806"/>
              <a:gd name="connsiteY67" fmla="*/ 1903127 h 5154967"/>
              <a:gd name="connsiteX68" fmla="*/ 1429519 w 6184806"/>
              <a:gd name="connsiteY68" fmla="*/ 1841960 h 5154967"/>
              <a:gd name="connsiteX69" fmla="*/ 968320 w 6184806"/>
              <a:gd name="connsiteY69" fmla="*/ 1044307 h 5154967"/>
              <a:gd name="connsiteX70" fmla="*/ 968320 w 6184806"/>
              <a:gd name="connsiteY70" fmla="*/ 881196 h 5154967"/>
              <a:gd name="connsiteX71" fmla="*/ 1429519 w 6184806"/>
              <a:gd name="connsiteY71" fmla="*/ 83546 h 5154967"/>
              <a:gd name="connsiteX72" fmla="*/ 1573268 w 6184806"/>
              <a:gd name="connsiteY72" fmla="*/ 0 h 5154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6184806" h="5154967">
                <a:moveTo>
                  <a:pt x="363179" y="3125191"/>
                </a:moveTo>
                <a:cubicBezTo>
                  <a:pt x="363179" y="3125191"/>
                  <a:pt x="363179" y="3125191"/>
                  <a:pt x="898270" y="3125191"/>
                </a:cubicBezTo>
                <a:cubicBezTo>
                  <a:pt x="931786" y="3125191"/>
                  <a:pt x="964145" y="3143614"/>
                  <a:pt x="980326" y="3173551"/>
                </a:cubicBezTo>
                <a:cubicBezTo>
                  <a:pt x="980326" y="3173551"/>
                  <a:pt x="980326" y="3173551"/>
                  <a:pt x="1248448" y="3635277"/>
                </a:cubicBezTo>
                <a:cubicBezTo>
                  <a:pt x="1265784" y="3664063"/>
                  <a:pt x="1265784" y="3700909"/>
                  <a:pt x="1248448" y="3729695"/>
                </a:cubicBezTo>
                <a:cubicBezTo>
                  <a:pt x="1248448" y="3729695"/>
                  <a:pt x="1248448" y="3729695"/>
                  <a:pt x="980326" y="4191421"/>
                </a:cubicBezTo>
                <a:cubicBezTo>
                  <a:pt x="964145" y="4221358"/>
                  <a:pt x="931786" y="4239781"/>
                  <a:pt x="898270" y="4239781"/>
                </a:cubicBezTo>
                <a:cubicBezTo>
                  <a:pt x="898270" y="4239781"/>
                  <a:pt x="898270" y="4239781"/>
                  <a:pt x="363179" y="4239781"/>
                </a:cubicBezTo>
                <a:cubicBezTo>
                  <a:pt x="328508" y="4239781"/>
                  <a:pt x="297305" y="4221358"/>
                  <a:pt x="279969" y="4191421"/>
                </a:cubicBezTo>
                <a:cubicBezTo>
                  <a:pt x="279969" y="4191421"/>
                  <a:pt x="279969" y="4191421"/>
                  <a:pt x="13002" y="3729695"/>
                </a:cubicBezTo>
                <a:cubicBezTo>
                  <a:pt x="-4334" y="3700909"/>
                  <a:pt x="-4334" y="3664063"/>
                  <a:pt x="13002" y="3635277"/>
                </a:cubicBezTo>
                <a:cubicBezTo>
                  <a:pt x="13002" y="3635277"/>
                  <a:pt x="13002" y="3635277"/>
                  <a:pt x="279969" y="3173551"/>
                </a:cubicBezTo>
                <a:cubicBezTo>
                  <a:pt x="297305" y="3143614"/>
                  <a:pt x="328508" y="3125191"/>
                  <a:pt x="363179" y="3125191"/>
                </a:cubicBezTo>
                <a:close/>
                <a:moveTo>
                  <a:pt x="2489721" y="570035"/>
                </a:moveTo>
                <a:cubicBezTo>
                  <a:pt x="2489721" y="570035"/>
                  <a:pt x="2489721" y="570035"/>
                  <a:pt x="2764862" y="570035"/>
                </a:cubicBezTo>
                <a:lnTo>
                  <a:pt x="2796959" y="570035"/>
                </a:lnTo>
                <a:lnTo>
                  <a:pt x="2827587" y="622777"/>
                </a:lnTo>
                <a:cubicBezTo>
                  <a:pt x="2870233" y="696217"/>
                  <a:pt x="2919858" y="781675"/>
                  <a:pt x="2977604" y="881117"/>
                </a:cubicBezTo>
                <a:cubicBezTo>
                  <a:pt x="3004153" y="925204"/>
                  <a:pt x="3004153" y="981634"/>
                  <a:pt x="2977604" y="1025720"/>
                </a:cubicBezTo>
                <a:cubicBezTo>
                  <a:pt x="2977604" y="1025720"/>
                  <a:pt x="2977604" y="1025720"/>
                  <a:pt x="2566968" y="1732863"/>
                </a:cubicBezTo>
                <a:cubicBezTo>
                  <a:pt x="2542188" y="1778712"/>
                  <a:pt x="2492629" y="1806927"/>
                  <a:pt x="2441299" y="1806927"/>
                </a:cubicBezTo>
                <a:cubicBezTo>
                  <a:pt x="2441299" y="1806927"/>
                  <a:pt x="2441299" y="1806927"/>
                  <a:pt x="1621798" y="1806927"/>
                </a:cubicBezTo>
                <a:cubicBezTo>
                  <a:pt x="1608523" y="1806927"/>
                  <a:pt x="1595580" y="1805163"/>
                  <a:pt x="1583218" y="1801802"/>
                </a:cubicBezTo>
                <a:lnTo>
                  <a:pt x="1556683" y="1790677"/>
                </a:lnTo>
                <a:lnTo>
                  <a:pt x="1572899" y="1762630"/>
                </a:lnTo>
                <a:cubicBezTo>
                  <a:pt x="1719523" y="1509042"/>
                  <a:pt x="1907201" y="1184448"/>
                  <a:pt x="2147429" y="768968"/>
                </a:cubicBezTo>
                <a:cubicBezTo>
                  <a:pt x="2218739" y="645819"/>
                  <a:pt x="2347099" y="570035"/>
                  <a:pt x="2489721" y="570035"/>
                </a:cubicBezTo>
                <a:close/>
                <a:moveTo>
                  <a:pt x="1573268" y="0"/>
                </a:moveTo>
                <a:cubicBezTo>
                  <a:pt x="1573268" y="0"/>
                  <a:pt x="1573268" y="0"/>
                  <a:pt x="2497662" y="0"/>
                </a:cubicBezTo>
                <a:cubicBezTo>
                  <a:pt x="2555561" y="0"/>
                  <a:pt x="2611463" y="31828"/>
                  <a:pt x="2639415" y="83546"/>
                </a:cubicBezTo>
                <a:cubicBezTo>
                  <a:pt x="2639415" y="83546"/>
                  <a:pt x="2639415" y="83546"/>
                  <a:pt x="2887862" y="511387"/>
                </a:cubicBezTo>
                <a:lnTo>
                  <a:pt x="2915928" y="559720"/>
                </a:lnTo>
                <a:lnTo>
                  <a:pt x="2893844" y="559720"/>
                </a:lnTo>
                <a:lnTo>
                  <a:pt x="2789466" y="559720"/>
                </a:lnTo>
                <a:lnTo>
                  <a:pt x="2744122" y="481634"/>
                </a:lnTo>
                <a:cubicBezTo>
                  <a:pt x="2570885" y="183309"/>
                  <a:pt x="2570885" y="183309"/>
                  <a:pt x="2570885" y="183309"/>
                </a:cubicBezTo>
                <a:cubicBezTo>
                  <a:pt x="2546104" y="137459"/>
                  <a:pt x="2496545" y="109243"/>
                  <a:pt x="2445216" y="109243"/>
                </a:cubicBezTo>
                <a:cubicBezTo>
                  <a:pt x="1625714" y="109243"/>
                  <a:pt x="1625714" y="109243"/>
                  <a:pt x="1625714" y="109243"/>
                </a:cubicBezTo>
                <a:cubicBezTo>
                  <a:pt x="1572615" y="109243"/>
                  <a:pt x="1524825" y="137459"/>
                  <a:pt x="1498276" y="183309"/>
                </a:cubicBezTo>
                <a:cubicBezTo>
                  <a:pt x="1089410" y="890450"/>
                  <a:pt x="1089410" y="890450"/>
                  <a:pt x="1089410" y="890450"/>
                </a:cubicBezTo>
                <a:cubicBezTo>
                  <a:pt x="1062860" y="934537"/>
                  <a:pt x="1062860" y="990967"/>
                  <a:pt x="1089410" y="1035054"/>
                </a:cubicBezTo>
                <a:cubicBezTo>
                  <a:pt x="1498276" y="1742196"/>
                  <a:pt x="1498276" y="1742196"/>
                  <a:pt x="1498276" y="1742196"/>
                </a:cubicBezTo>
                <a:cubicBezTo>
                  <a:pt x="1511551" y="1765121"/>
                  <a:pt x="1530135" y="1783637"/>
                  <a:pt x="1552039" y="1796422"/>
                </a:cubicBezTo>
                <a:lnTo>
                  <a:pt x="1558260" y="1799029"/>
                </a:lnTo>
                <a:lnTo>
                  <a:pt x="1524911" y="1856707"/>
                </a:lnTo>
                <a:lnTo>
                  <a:pt x="1500108" y="1899604"/>
                </a:lnTo>
                <a:lnTo>
                  <a:pt x="1525834" y="1910390"/>
                </a:lnTo>
                <a:cubicBezTo>
                  <a:pt x="1539779" y="1914181"/>
                  <a:pt x="1554378" y="1916170"/>
                  <a:pt x="1569352" y="1916170"/>
                </a:cubicBezTo>
                <a:cubicBezTo>
                  <a:pt x="2493745" y="1916170"/>
                  <a:pt x="2493745" y="1916170"/>
                  <a:pt x="2493745" y="1916170"/>
                </a:cubicBezTo>
                <a:cubicBezTo>
                  <a:pt x="2551645" y="1916170"/>
                  <a:pt x="2607546" y="1884345"/>
                  <a:pt x="2635498" y="1832627"/>
                </a:cubicBezTo>
                <a:cubicBezTo>
                  <a:pt x="3098693" y="1034974"/>
                  <a:pt x="3098693" y="1034974"/>
                  <a:pt x="3098693" y="1034974"/>
                </a:cubicBezTo>
                <a:cubicBezTo>
                  <a:pt x="3128641" y="985246"/>
                  <a:pt x="3128641" y="921593"/>
                  <a:pt x="3098693" y="871863"/>
                </a:cubicBezTo>
                <a:cubicBezTo>
                  <a:pt x="3040794" y="772157"/>
                  <a:pt x="2990132" y="684914"/>
                  <a:pt x="2945803" y="608576"/>
                </a:cubicBezTo>
                <a:lnTo>
                  <a:pt x="2923422" y="570035"/>
                </a:lnTo>
                <a:lnTo>
                  <a:pt x="3027104" y="570035"/>
                </a:lnTo>
                <a:cubicBezTo>
                  <a:pt x="3349535" y="570035"/>
                  <a:pt x="3865424" y="570035"/>
                  <a:pt x="4690846" y="570035"/>
                </a:cubicBezTo>
                <a:cubicBezTo>
                  <a:pt x="4828714" y="570035"/>
                  <a:pt x="4961827" y="645819"/>
                  <a:pt x="5028384" y="768968"/>
                </a:cubicBezTo>
                <a:cubicBezTo>
                  <a:pt x="5028384" y="768968"/>
                  <a:pt x="5028384" y="768968"/>
                  <a:pt x="6131323" y="2668304"/>
                </a:cubicBezTo>
                <a:cubicBezTo>
                  <a:pt x="6202634" y="2786717"/>
                  <a:pt x="6202634" y="2938285"/>
                  <a:pt x="6131323" y="3056698"/>
                </a:cubicBezTo>
                <a:cubicBezTo>
                  <a:pt x="6131323" y="3056698"/>
                  <a:pt x="6131323" y="3056698"/>
                  <a:pt x="5028384" y="4956035"/>
                </a:cubicBezTo>
                <a:cubicBezTo>
                  <a:pt x="4961827" y="5079184"/>
                  <a:pt x="4828714" y="5154967"/>
                  <a:pt x="4690846" y="5154967"/>
                </a:cubicBezTo>
                <a:cubicBezTo>
                  <a:pt x="4690846" y="5154967"/>
                  <a:pt x="4690846" y="5154967"/>
                  <a:pt x="2489721" y="5154967"/>
                </a:cubicBezTo>
                <a:cubicBezTo>
                  <a:pt x="2347099" y="5154967"/>
                  <a:pt x="2218739" y="5079184"/>
                  <a:pt x="2147429" y="4956035"/>
                </a:cubicBezTo>
                <a:cubicBezTo>
                  <a:pt x="2147429" y="4956035"/>
                  <a:pt x="2147429" y="4956035"/>
                  <a:pt x="1049243" y="3056698"/>
                </a:cubicBezTo>
                <a:cubicBezTo>
                  <a:pt x="977932" y="2938285"/>
                  <a:pt x="977932" y="2786717"/>
                  <a:pt x="1049243" y="2668304"/>
                </a:cubicBezTo>
                <a:cubicBezTo>
                  <a:pt x="1049243" y="2668304"/>
                  <a:pt x="1049243" y="2668304"/>
                  <a:pt x="1457007" y="1963067"/>
                </a:cubicBezTo>
                <a:lnTo>
                  <a:pt x="1491373" y="1903634"/>
                </a:lnTo>
                <a:lnTo>
                  <a:pt x="1490164" y="1903127"/>
                </a:lnTo>
                <a:cubicBezTo>
                  <a:pt x="1465456" y="1888705"/>
                  <a:pt x="1444493" y="1867820"/>
                  <a:pt x="1429519" y="1841960"/>
                </a:cubicBezTo>
                <a:cubicBezTo>
                  <a:pt x="1429519" y="1841960"/>
                  <a:pt x="1429519" y="1841960"/>
                  <a:pt x="968320" y="1044307"/>
                </a:cubicBezTo>
                <a:cubicBezTo>
                  <a:pt x="938371" y="994579"/>
                  <a:pt x="938371" y="930926"/>
                  <a:pt x="968320" y="881196"/>
                </a:cubicBezTo>
                <a:cubicBezTo>
                  <a:pt x="968320" y="881196"/>
                  <a:pt x="968320" y="881196"/>
                  <a:pt x="1429519" y="83546"/>
                </a:cubicBezTo>
                <a:cubicBezTo>
                  <a:pt x="1459466" y="31828"/>
                  <a:pt x="1513373" y="0"/>
                  <a:pt x="1573268"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a:extLst>
              <a:ext uri="{FF2B5EF4-FFF2-40B4-BE49-F238E27FC236}">
                <a16:creationId xmlns:a16="http://schemas.microsoft.com/office/drawing/2014/main" id="{9120848B-B2B4-45BE-A961-AEC0B06CF41B}"/>
              </a:ext>
            </a:extLst>
          </p:cNvPr>
          <p:cNvPicPr>
            <a:picLocks noChangeAspect="1"/>
          </p:cNvPicPr>
          <p:nvPr/>
        </p:nvPicPr>
        <p:blipFill rotWithShape="1">
          <a:blip r:embed="rId2"/>
          <a:srcRect r="59916"/>
          <a:stretch/>
        </p:blipFill>
        <p:spPr>
          <a:xfrm>
            <a:off x="6854891" y="1715881"/>
            <a:ext cx="3203509" cy="3426237"/>
          </a:xfrm>
          <a:prstGeom prst="rect">
            <a:avLst/>
          </a:prstGeom>
        </p:spPr>
      </p:pic>
      <p:sp>
        <p:nvSpPr>
          <p:cNvPr id="4" name="Subtitle 3"/>
          <p:cNvSpPr>
            <a:spLocks noGrp="1"/>
          </p:cNvSpPr>
          <p:nvPr>
            <p:ph type="subTitle" idx="1"/>
          </p:nvPr>
        </p:nvSpPr>
        <p:spPr>
          <a:xfrm>
            <a:off x="1245686" y="648614"/>
            <a:ext cx="8534400" cy="1149075"/>
          </a:xfrm>
        </p:spPr>
        <p:txBody>
          <a:bodyPr/>
          <a:lstStyle/>
          <a:p>
            <a:endParaRPr lang="en-US" b="1" dirty="0">
              <a:solidFill>
                <a:schemeClr val="tx1"/>
              </a:solidFill>
              <a:latin typeface="Times New Roman" panose="02020603050405020304" pitchFamily="18" charset="0"/>
              <a:cs typeface="Times New Roman" panose="02020603050405020304" pitchFamily="18" charset="0"/>
            </a:endParaRPr>
          </a:p>
          <a:p>
            <a:r>
              <a:rPr lang="en-US" b="1" dirty="0">
                <a:solidFill>
                  <a:schemeClr val="tx1"/>
                </a:solidFill>
                <a:latin typeface="Times New Roman" panose="02020603050405020304" pitchFamily="18" charset="0"/>
                <a:cs typeface="Times New Roman" panose="02020603050405020304" pitchFamily="18" charset="0"/>
              </a:rPr>
              <a:t>TITLE PAGE</a:t>
            </a:r>
            <a:endParaRPr lang="en-IN" b="1" dirty="0">
              <a:solidFill>
                <a:schemeClr val="tx1"/>
              </a:solidFill>
              <a:latin typeface="Times New Roman" panose="02020603050405020304" pitchFamily="18" charset="0"/>
              <a:cs typeface="Times New Roman" panose="02020603050405020304" pitchFamily="18" charset="0"/>
            </a:endParaRPr>
          </a:p>
        </p:txBody>
      </p:sp>
      <p:sp>
        <p:nvSpPr>
          <p:cNvPr id="8" name="Title 7"/>
          <p:cNvSpPr>
            <a:spLocks noGrp="1"/>
          </p:cNvSpPr>
          <p:nvPr>
            <p:ph type="ctrTitle"/>
          </p:nvPr>
        </p:nvSpPr>
        <p:spPr>
          <a:xfrm>
            <a:off x="331286" y="-526757"/>
            <a:ext cx="10363200" cy="2076450"/>
          </a:xfrm>
        </p:spPr>
        <p:txBody>
          <a:bodyPr/>
          <a:lstStyle/>
          <a:p>
            <a:r>
              <a:rPr lang="en-US" sz="4000" b="1" dirty="0">
                <a:solidFill>
                  <a:schemeClr val="tx2"/>
                </a:solidFill>
                <a:latin typeface="Garamond" panose="02020404030301010803" pitchFamily="18" charset="0"/>
              </a:rPr>
              <a:t>SMART INDIA HACKATHON 2024</a:t>
            </a:r>
            <a:endParaRPr lang="en-IN" sz="4000" b="1" dirty="0">
              <a:solidFill>
                <a:schemeClr val="tx2"/>
              </a:solidFill>
              <a:latin typeface="Garamond" panose="02020404030301010803" pitchFamily="18" charset="0"/>
            </a:endParaRPr>
          </a:p>
        </p:txBody>
      </p:sp>
      <p:sp>
        <p:nvSpPr>
          <p:cNvPr id="10" name="TextBox 9"/>
          <p:cNvSpPr txBox="1"/>
          <p:nvPr/>
        </p:nvSpPr>
        <p:spPr>
          <a:xfrm>
            <a:off x="269912" y="1271928"/>
            <a:ext cx="7028355" cy="5198283"/>
          </a:xfrm>
          <a:prstGeom prst="rect">
            <a:avLst/>
          </a:prstGeom>
          <a:noFill/>
        </p:spPr>
        <p:txBody>
          <a:bodyPr wrap="square" rtlCol="0">
            <a:spAutoFit/>
          </a:bodyPr>
          <a:lstStyle/>
          <a:p>
            <a:endParaRPr lang="en-US" dirty="0"/>
          </a:p>
          <a:p>
            <a:pPr marL="285750" indent="-285750" algn="just">
              <a:lnSpc>
                <a:spcPct val="200000"/>
              </a:lnSpc>
              <a:buFont typeface="Arial" panose="020B0604020202020204" pitchFamily="34" charset="0"/>
              <a:buChar char="•"/>
            </a:pPr>
            <a:r>
              <a:rPr lang="en-US" sz="2000" b="1" dirty="0">
                <a:latin typeface="Arial" panose="020B0604020202020204" pitchFamily="34" charset="0"/>
                <a:cs typeface="Arial" panose="020B0604020202020204" pitchFamily="34" charset="0"/>
              </a:rPr>
              <a:t>Problem Statement ID -</a:t>
            </a:r>
            <a:r>
              <a:rPr lang="en-US" sz="2000" b="1" i="0" dirty="0">
                <a:solidFill>
                  <a:srgbClr val="212529"/>
                </a:solidFill>
                <a:effectLst/>
                <a:latin typeface="Arial" panose="020B0604020202020204" pitchFamily="34" charset="0"/>
                <a:cs typeface="Arial" panose="020B0604020202020204" pitchFamily="34" charset="0"/>
              </a:rPr>
              <a:t>SIH1587</a:t>
            </a:r>
            <a:endParaRPr lang="en-US" sz="2000" b="1" dirty="0">
              <a:latin typeface="Arial" panose="020B0604020202020204" pitchFamily="34" charset="0"/>
              <a:cs typeface="Arial" panose="020B0604020202020204" pitchFamily="34" charset="0"/>
            </a:endParaRPr>
          </a:p>
          <a:p>
            <a:pPr marL="285750" indent="-285750" algn="just">
              <a:lnSpc>
                <a:spcPct val="200000"/>
              </a:lnSpc>
              <a:buFont typeface="Arial" panose="020B0604020202020204" pitchFamily="34" charset="0"/>
              <a:buChar char="•"/>
            </a:pPr>
            <a:r>
              <a:rPr lang="en-US" sz="2000" b="1" dirty="0">
                <a:latin typeface="Arial" panose="020B0604020202020204" pitchFamily="34" charset="0"/>
                <a:cs typeface="Arial" panose="020B0604020202020204" pitchFamily="34" charset="0"/>
              </a:rPr>
              <a:t>Problem Statement Title-</a:t>
            </a:r>
            <a:r>
              <a:rPr lang="en-US" sz="2000" dirty="0">
                <a:solidFill>
                  <a:srgbClr val="212529"/>
                </a:solidFill>
                <a:latin typeface="montserratregular"/>
              </a:rPr>
              <a:t> </a:t>
            </a:r>
            <a:r>
              <a:rPr lang="en-US" sz="2000" b="1" dirty="0">
                <a:solidFill>
                  <a:srgbClr val="212529"/>
                </a:solidFill>
                <a:latin typeface="Arial" panose="020B0604020202020204" pitchFamily="34" charset="0"/>
                <a:cs typeface="Arial" panose="020B0604020202020204" pitchFamily="34" charset="0"/>
              </a:rPr>
              <a:t>Student Innovation-Disaster Management includes ideas related to risk mitigation and Planning before, after or Duration of Disaster</a:t>
            </a:r>
            <a:endParaRPr lang="en-US" sz="2000" b="1" dirty="0">
              <a:latin typeface="Arial" panose="020B0604020202020204" pitchFamily="34" charset="0"/>
              <a:cs typeface="Arial" panose="020B0604020202020204" pitchFamily="34" charset="0"/>
            </a:endParaRPr>
          </a:p>
          <a:p>
            <a:pPr marL="285750" indent="-285750" algn="just">
              <a:lnSpc>
                <a:spcPct val="200000"/>
              </a:lnSpc>
              <a:buFont typeface="Arial" panose="020B0604020202020204" pitchFamily="34" charset="0"/>
              <a:buChar char="•"/>
            </a:pPr>
            <a:r>
              <a:rPr lang="en-US" sz="2000" b="1" dirty="0">
                <a:latin typeface="Arial" panose="020B0604020202020204" pitchFamily="34" charset="0"/>
                <a:cs typeface="Arial" panose="020B0604020202020204" pitchFamily="34" charset="0"/>
              </a:rPr>
              <a:t>Theme- </a:t>
            </a:r>
            <a:r>
              <a:rPr lang="en-US" sz="2000" b="1" i="0" dirty="0">
                <a:solidFill>
                  <a:srgbClr val="212529"/>
                </a:solidFill>
                <a:effectLst/>
                <a:latin typeface="Arial" panose="020B0604020202020204" pitchFamily="34" charset="0"/>
                <a:cs typeface="Arial" panose="020B0604020202020204" pitchFamily="34" charset="0"/>
              </a:rPr>
              <a:t>Disaster Management</a:t>
            </a:r>
            <a:endParaRPr lang="en-US" sz="2000" b="1" dirty="0">
              <a:latin typeface="Arial" panose="020B0604020202020204" pitchFamily="34" charset="0"/>
              <a:cs typeface="Arial" panose="020B0604020202020204" pitchFamily="34" charset="0"/>
            </a:endParaRPr>
          </a:p>
          <a:p>
            <a:pPr marL="285750" indent="-285750" algn="just">
              <a:lnSpc>
                <a:spcPct val="200000"/>
              </a:lnSpc>
              <a:buFont typeface="Arial" panose="020B0604020202020204" pitchFamily="34" charset="0"/>
              <a:buChar char="•"/>
            </a:pPr>
            <a:r>
              <a:rPr lang="en-US" sz="2000" b="1" dirty="0">
                <a:latin typeface="Arial" panose="020B0604020202020204" pitchFamily="34" charset="0"/>
                <a:cs typeface="Arial" panose="020B0604020202020204" pitchFamily="34" charset="0"/>
              </a:rPr>
              <a:t>PS Category- Software</a:t>
            </a:r>
          </a:p>
          <a:p>
            <a:pPr marL="285750" indent="-285750" algn="just">
              <a:lnSpc>
                <a:spcPct val="200000"/>
              </a:lnSpc>
              <a:buFont typeface="Arial" panose="020B0604020202020204" pitchFamily="34" charset="0"/>
              <a:buChar char="•"/>
            </a:pPr>
            <a:r>
              <a:rPr lang="en-US" sz="2000" b="1" dirty="0">
                <a:latin typeface="Arial" panose="020B0604020202020204" pitchFamily="34" charset="0"/>
                <a:cs typeface="Arial" panose="020B0604020202020204" pitchFamily="34" charset="0"/>
              </a:rPr>
              <a:t>Team ID- DYP_SIH_29</a:t>
            </a:r>
          </a:p>
          <a:p>
            <a:pPr marL="285750" indent="-285750" algn="just">
              <a:lnSpc>
                <a:spcPct val="200000"/>
              </a:lnSpc>
              <a:buFont typeface="Arial" panose="020B0604020202020204" pitchFamily="34" charset="0"/>
              <a:buChar char="•"/>
            </a:pPr>
            <a:r>
              <a:rPr lang="en-US" sz="2000" b="1" dirty="0">
                <a:latin typeface="Arial" panose="020B0604020202020204" pitchFamily="34" charset="0"/>
                <a:cs typeface="Arial" panose="020B0604020202020204" pitchFamily="34" charset="0"/>
              </a:rPr>
              <a:t>Team Name (Registered on portal)-Phoenix Coders</a:t>
            </a:r>
            <a:endParaRPr lang="en-IN" sz="2000" b="1" dirty="0">
              <a:latin typeface="Arial" panose="020B0604020202020204" pitchFamily="34" charset="0"/>
              <a:cs typeface="Arial" panose="020B0604020202020204" pitchFamily="34" charset="0"/>
            </a:endParaRPr>
          </a:p>
        </p:txBody>
      </p:sp>
      <p:pic>
        <p:nvPicPr>
          <p:cNvPr id="9" name="Google Shape;93;p2"/>
          <p:cNvPicPr preferRelativeResize="0"/>
          <p:nvPr/>
        </p:nvPicPr>
        <p:blipFill rotWithShape="1">
          <a:blip r:embed="rId3">
            <a:alphaModFix/>
          </a:blip>
          <a:srcRect/>
          <a:stretch/>
        </p:blipFill>
        <p:spPr>
          <a:xfrm>
            <a:off x="9803911" y="81376"/>
            <a:ext cx="2246575" cy="11490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a:spLocks noChangeArrowheads="1"/>
          </p:cNvSpPr>
          <p:nvPr/>
        </p:nvSpPr>
        <p:spPr bwMode="auto">
          <a:xfrm>
            <a:off x="0" y="6354762"/>
            <a:ext cx="12191999" cy="503238"/>
          </a:xfrm>
          <a:prstGeom prst="rect">
            <a:avLst/>
          </a:prstGeom>
          <a:solidFill>
            <a:srgbClr val="0070C0"/>
          </a:solidFill>
          <a:ln w="9525">
            <a:noFill/>
            <a:miter lim="800000"/>
            <a:headEnd/>
            <a:tailEnd/>
          </a:ln>
          <a:effectLst>
            <a:outerShdw dist="23000" dir="5400000" rotWithShape="0">
              <a:srgbClr val="808080">
                <a:alpha val="34999"/>
              </a:srgbClr>
            </a:outerShdw>
          </a:effectLst>
        </p:spPr>
        <p:txBody>
          <a:bodyPr anchor="ctr"/>
          <a:lstStyle/>
          <a:p>
            <a:pPr algn="ctr" fontAlgn="auto">
              <a:spcBef>
                <a:spcPts val="0"/>
              </a:spcBef>
              <a:spcAft>
                <a:spcPts val="0"/>
              </a:spcAft>
              <a:defRPr/>
            </a:pPr>
            <a:endParaRPr lang="en-US" dirty="0">
              <a:solidFill>
                <a:schemeClr val="accent2">
                  <a:lumMod val="75000"/>
                </a:schemeClr>
              </a:solidFill>
              <a:latin typeface="+mn-lt"/>
              <a:ea typeface="+mn-ea"/>
            </a:endParaRPr>
          </a:p>
        </p:txBody>
      </p:sp>
      <p:sp>
        <p:nvSpPr>
          <p:cNvPr id="15361" name="Title 1"/>
          <p:cNvSpPr>
            <a:spLocks noGrp="1"/>
          </p:cNvSpPr>
          <p:nvPr>
            <p:ph type="title"/>
          </p:nvPr>
        </p:nvSpPr>
        <p:spPr>
          <a:xfrm>
            <a:off x="182998" y="0"/>
            <a:ext cx="10972800" cy="1143000"/>
          </a:xfrm>
        </p:spPr>
        <p:txBody>
          <a:bodyPr/>
          <a:lstStyle/>
          <a:p>
            <a:pPr eaLnBrk="1" hangingPunct="1"/>
            <a:br>
              <a:rPr lang="en-US" sz="3600" b="1" dirty="0">
                <a:latin typeface="Times New Roman" panose="02020603050405020304" pitchFamily="18" charset="0"/>
                <a:ea typeface="ＭＳ Ｐゴシック" pitchFamily="1" charset="-128"/>
                <a:cs typeface="Times New Roman" panose="02020603050405020304" pitchFamily="18" charset="0"/>
              </a:rPr>
            </a:br>
            <a:r>
              <a:rPr lang="en-US" sz="3600" b="1" dirty="0">
                <a:latin typeface="Times New Roman" panose="02020603050405020304" pitchFamily="18" charset="0"/>
                <a:ea typeface="ＭＳ Ｐゴシック" pitchFamily="1" charset="-128"/>
                <a:cs typeface="Times New Roman" panose="02020603050405020304" pitchFamily="18" charset="0"/>
              </a:rPr>
              <a:t>IDEA TITLE</a:t>
            </a:r>
          </a:p>
        </p:txBody>
      </p:sp>
      <p:sp>
        <p:nvSpPr>
          <p:cNvPr id="6" name="Slide Number Placeholder 5"/>
          <p:cNvSpPr>
            <a:spLocks noGrp="1"/>
          </p:cNvSpPr>
          <p:nvPr>
            <p:ph type="sldNum" sz="quarter" idx="12"/>
          </p:nvPr>
        </p:nvSpPr>
        <p:spPr/>
        <p:txBody>
          <a:bodyPr/>
          <a:lstStyle/>
          <a:p>
            <a:fld id="{677C3CE7-23F7-4828-823C-E0205DF2CF97}" type="slidenum">
              <a:rPr lang="en-US" b="1" smtClean="0">
                <a:solidFill>
                  <a:schemeClr val="bg1"/>
                </a:solidFill>
              </a:rPr>
              <a:pPr/>
              <a:t>2</a:t>
            </a:fld>
            <a:endParaRPr lang="en-US" b="1" dirty="0">
              <a:solidFill>
                <a:schemeClr val="bg1"/>
              </a:solidFill>
            </a:endParaRPr>
          </a:p>
        </p:txBody>
      </p:sp>
      <p:sp>
        <p:nvSpPr>
          <p:cNvPr id="7" name="Footer Placeholder 6"/>
          <p:cNvSpPr>
            <a:spLocks noGrp="1"/>
          </p:cNvSpPr>
          <p:nvPr>
            <p:ph type="ftr" sz="quarter" idx="11"/>
          </p:nvPr>
        </p:nvSpPr>
        <p:spPr>
          <a:xfrm>
            <a:off x="4648200" y="6356353"/>
            <a:ext cx="3204000" cy="365125"/>
          </a:xfrm>
        </p:spPr>
        <p:txBody>
          <a:bodyPr/>
          <a:lstStyle/>
          <a:p>
            <a:pPr>
              <a:defRPr/>
            </a:pPr>
            <a:r>
              <a:rPr lang="en-US" dirty="0">
                <a:solidFill>
                  <a:schemeClr val="bg1"/>
                </a:solidFill>
              </a:rPr>
              <a:t>@SIH Idea submission- Template</a:t>
            </a:r>
          </a:p>
        </p:txBody>
      </p:sp>
      <p:sp>
        <p:nvSpPr>
          <p:cNvPr id="10" name="Oval 9" descr="Your startup LOGO">
            <a:extLst>
              <a:ext uri="{FF2B5EF4-FFF2-40B4-BE49-F238E27FC236}">
                <a16:creationId xmlns:a16="http://schemas.microsoft.com/office/drawing/2014/main" id="{5DBCE864-823D-4A13-9607-5DA1F0ED5FB8}"/>
              </a:ext>
              <a:ext uri="{C183D7F6-B498-43B3-948B-1728B52AA6E4}">
                <adec:decorative xmlns:adec="http://schemas.microsoft.com/office/drawing/2017/decorative" val="0"/>
              </a:ext>
            </a:extLst>
          </p:cNvPr>
          <p:cNvSpPr/>
          <p:nvPr/>
        </p:nvSpPr>
        <p:spPr>
          <a:xfrm>
            <a:off x="202022" y="203383"/>
            <a:ext cx="1668360" cy="807334"/>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a:latin typeface="Britannic Bold" panose="020B0903060703020204" pitchFamily="34" charset="0"/>
              </a:rPr>
              <a:t>Phoenix</a:t>
            </a:r>
          </a:p>
          <a:p>
            <a:pPr algn="ctr"/>
            <a:r>
              <a:rPr lang="en-US" dirty="0">
                <a:latin typeface="Britannic Bold" panose="020B0903060703020204" pitchFamily="34" charset="0"/>
              </a:rPr>
              <a:t>Coders</a:t>
            </a:r>
            <a:endParaRPr lang="en-IN" dirty="0">
              <a:latin typeface="Britannic Bold" panose="020B0903060703020204" pitchFamily="34" charset="0"/>
            </a:endParaRPr>
          </a:p>
        </p:txBody>
      </p:sp>
      <p:pic>
        <p:nvPicPr>
          <p:cNvPr id="11" name="Google Shape;93;p2"/>
          <p:cNvPicPr preferRelativeResize="0"/>
          <p:nvPr/>
        </p:nvPicPr>
        <p:blipFill rotWithShape="1">
          <a:blip r:embed="rId3">
            <a:alphaModFix/>
          </a:blip>
          <a:srcRect/>
          <a:stretch/>
        </p:blipFill>
        <p:spPr>
          <a:xfrm>
            <a:off x="9803911" y="81376"/>
            <a:ext cx="2246575" cy="1149075"/>
          </a:xfrm>
          <a:prstGeom prst="rect">
            <a:avLst/>
          </a:prstGeom>
          <a:noFill/>
          <a:ln>
            <a:noFill/>
          </a:ln>
        </p:spPr>
      </p:pic>
      <p:sp>
        <p:nvSpPr>
          <p:cNvPr id="5" name="Rectangle 4">
            <a:extLst>
              <a:ext uri="{FF2B5EF4-FFF2-40B4-BE49-F238E27FC236}">
                <a16:creationId xmlns:a16="http://schemas.microsoft.com/office/drawing/2014/main" id="{CCACA4E3-D906-22BD-B6BD-506BA9854749}"/>
              </a:ext>
            </a:extLst>
          </p:cNvPr>
          <p:cNvSpPr/>
          <p:nvPr/>
        </p:nvSpPr>
        <p:spPr>
          <a:xfrm>
            <a:off x="329772" y="3063016"/>
            <a:ext cx="3662084" cy="3265002"/>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dirty="0"/>
          </a:p>
        </p:txBody>
      </p:sp>
      <p:sp>
        <p:nvSpPr>
          <p:cNvPr id="8" name="Rectangle 7">
            <a:extLst>
              <a:ext uri="{FF2B5EF4-FFF2-40B4-BE49-F238E27FC236}">
                <a16:creationId xmlns:a16="http://schemas.microsoft.com/office/drawing/2014/main" id="{2A0EADB0-95BE-EBE4-0362-6480658B5B7F}"/>
              </a:ext>
            </a:extLst>
          </p:cNvPr>
          <p:cNvSpPr/>
          <p:nvPr/>
        </p:nvSpPr>
        <p:spPr>
          <a:xfrm>
            <a:off x="4180114" y="3063016"/>
            <a:ext cx="3523508" cy="326500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marL="285750" indent="-285750">
              <a:buFont typeface="Wingdings" panose="05000000000000000000" pitchFamily="2" charset="2"/>
              <a:buChar char="Ø"/>
            </a:pPr>
            <a:r>
              <a:rPr lang="en-US" b="1" dirty="0"/>
              <a:t>Emergency Response System</a:t>
            </a:r>
            <a:r>
              <a:rPr lang="en-US" dirty="0"/>
              <a:t>: Coordinates resources for timely rescue and relief.</a:t>
            </a:r>
          </a:p>
          <a:p>
            <a:pPr marL="285750" indent="-285750">
              <a:buFont typeface="Wingdings" panose="05000000000000000000" pitchFamily="2" charset="2"/>
              <a:buChar char="Ø"/>
            </a:pPr>
            <a:r>
              <a:rPr lang="en-US" b="1" dirty="0"/>
              <a:t>Help Bot</a:t>
            </a:r>
            <a:r>
              <a:rPr lang="en-US" dirty="0"/>
              <a:t>: Guides users through emergency steps.</a:t>
            </a:r>
          </a:p>
          <a:p>
            <a:pPr marL="285750" indent="-285750">
              <a:buFont typeface="Wingdings" panose="05000000000000000000" pitchFamily="2" charset="2"/>
              <a:buChar char="Ø"/>
            </a:pPr>
            <a:r>
              <a:rPr lang="en-US" b="1" dirty="0"/>
              <a:t>Safe Shelter</a:t>
            </a:r>
            <a:r>
              <a:rPr lang="en-US" dirty="0"/>
              <a:t>: Quickly locates shelters during emergencies.</a:t>
            </a:r>
          </a:p>
          <a:p>
            <a:endParaRPr lang="en-US" dirty="0"/>
          </a:p>
        </p:txBody>
      </p:sp>
      <p:sp>
        <p:nvSpPr>
          <p:cNvPr id="13" name="Rectangle 12">
            <a:extLst>
              <a:ext uri="{FF2B5EF4-FFF2-40B4-BE49-F238E27FC236}">
                <a16:creationId xmlns:a16="http://schemas.microsoft.com/office/drawing/2014/main" id="{E20A9B79-F0F1-F31C-3EF3-DE0B6AA726EA}"/>
              </a:ext>
            </a:extLst>
          </p:cNvPr>
          <p:cNvSpPr/>
          <p:nvPr/>
        </p:nvSpPr>
        <p:spPr>
          <a:xfrm>
            <a:off x="7891880" y="3063015"/>
            <a:ext cx="3970348" cy="3270149"/>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001" dirty="0"/>
          </a:p>
        </p:txBody>
      </p:sp>
      <p:sp>
        <p:nvSpPr>
          <p:cNvPr id="14" name="TextBox 13">
            <a:extLst>
              <a:ext uri="{FF2B5EF4-FFF2-40B4-BE49-F238E27FC236}">
                <a16:creationId xmlns:a16="http://schemas.microsoft.com/office/drawing/2014/main" id="{8E63F206-5F76-BC10-0155-642AEECED360}"/>
              </a:ext>
            </a:extLst>
          </p:cNvPr>
          <p:cNvSpPr txBox="1"/>
          <p:nvPr/>
        </p:nvSpPr>
        <p:spPr>
          <a:xfrm>
            <a:off x="2265243" y="1992832"/>
            <a:ext cx="7045378" cy="646331"/>
          </a:xfrm>
          <a:prstGeom prst="rect">
            <a:avLst/>
          </a:prstGeom>
          <a:noFill/>
        </p:spPr>
        <p:txBody>
          <a:bodyPr wrap="square" rtlCol="0">
            <a:spAutoFit/>
          </a:bodyPr>
          <a:lstStyle/>
          <a:p>
            <a:pPr algn="ctr"/>
            <a:r>
              <a:rPr lang="en-US" b="1" dirty="0"/>
              <a:t>PHASES OF SOLUTION TO IMPROVE EFFICIENCY OF DISASTER MANAGEMENT</a:t>
            </a:r>
            <a:endParaRPr lang="en-001" b="1" dirty="0"/>
          </a:p>
        </p:txBody>
      </p:sp>
      <p:sp>
        <p:nvSpPr>
          <p:cNvPr id="15" name="TextBox 14">
            <a:extLst>
              <a:ext uri="{FF2B5EF4-FFF2-40B4-BE49-F238E27FC236}">
                <a16:creationId xmlns:a16="http://schemas.microsoft.com/office/drawing/2014/main" id="{517AA00E-BB25-B837-D72C-3A738758E2A3}"/>
              </a:ext>
            </a:extLst>
          </p:cNvPr>
          <p:cNvSpPr txBox="1"/>
          <p:nvPr/>
        </p:nvSpPr>
        <p:spPr>
          <a:xfrm>
            <a:off x="342417" y="2639163"/>
            <a:ext cx="3537689" cy="369332"/>
          </a:xfrm>
          <a:prstGeom prst="rect">
            <a:avLst/>
          </a:prstGeom>
          <a:noFill/>
        </p:spPr>
        <p:txBody>
          <a:bodyPr wrap="square" rtlCol="0">
            <a:spAutoFit/>
          </a:bodyPr>
          <a:lstStyle/>
          <a:p>
            <a:pPr marL="285750" indent="-285750">
              <a:buFont typeface="Arial" panose="020B0604020202020204" pitchFamily="34" charset="0"/>
              <a:buChar char="•"/>
            </a:pPr>
            <a:r>
              <a:rPr lang="en-US" b="1" dirty="0"/>
              <a:t>Pre</a:t>
            </a:r>
            <a:r>
              <a:rPr lang="en-US" dirty="0"/>
              <a:t> </a:t>
            </a:r>
            <a:r>
              <a:rPr lang="en-US" b="1" dirty="0"/>
              <a:t>Disaster</a:t>
            </a:r>
            <a:endParaRPr lang="en-001" b="1" dirty="0"/>
          </a:p>
        </p:txBody>
      </p:sp>
      <p:sp>
        <p:nvSpPr>
          <p:cNvPr id="16" name="TextBox 15">
            <a:extLst>
              <a:ext uri="{FF2B5EF4-FFF2-40B4-BE49-F238E27FC236}">
                <a16:creationId xmlns:a16="http://schemas.microsoft.com/office/drawing/2014/main" id="{7A80198E-EE7E-B78B-CDC9-A89FEFA8539B}"/>
              </a:ext>
            </a:extLst>
          </p:cNvPr>
          <p:cNvSpPr txBox="1"/>
          <p:nvPr/>
        </p:nvSpPr>
        <p:spPr>
          <a:xfrm>
            <a:off x="4267309" y="2639163"/>
            <a:ext cx="3482567" cy="369332"/>
          </a:xfrm>
          <a:prstGeom prst="rect">
            <a:avLst/>
          </a:prstGeom>
          <a:noFill/>
        </p:spPr>
        <p:txBody>
          <a:bodyPr wrap="square" rtlCol="0">
            <a:spAutoFit/>
          </a:bodyPr>
          <a:lstStyle/>
          <a:p>
            <a:pPr marL="285750" indent="-285750">
              <a:buFont typeface="Arial" panose="020B0604020202020204" pitchFamily="34" charset="0"/>
              <a:buChar char="•"/>
            </a:pPr>
            <a:r>
              <a:rPr lang="en-US" b="1" dirty="0"/>
              <a:t>During The Disaster</a:t>
            </a:r>
            <a:endParaRPr lang="en-001" b="1" dirty="0"/>
          </a:p>
        </p:txBody>
      </p:sp>
      <p:sp>
        <p:nvSpPr>
          <p:cNvPr id="17" name="TextBox 16">
            <a:extLst>
              <a:ext uri="{FF2B5EF4-FFF2-40B4-BE49-F238E27FC236}">
                <a16:creationId xmlns:a16="http://schemas.microsoft.com/office/drawing/2014/main" id="{F730DBB7-B37A-9C7D-6188-9CA7EC520AD5}"/>
              </a:ext>
            </a:extLst>
          </p:cNvPr>
          <p:cNvSpPr txBox="1"/>
          <p:nvPr/>
        </p:nvSpPr>
        <p:spPr>
          <a:xfrm>
            <a:off x="8264588" y="2620539"/>
            <a:ext cx="2891210" cy="369332"/>
          </a:xfrm>
          <a:prstGeom prst="rect">
            <a:avLst/>
          </a:prstGeom>
          <a:noFill/>
        </p:spPr>
        <p:txBody>
          <a:bodyPr wrap="square" rtlCol="0">
            <a:spAutoFit/>
          </a:bodyPr>
          <a:lstStyle/>
          <a:p>
            <a:pPr marL="285750" indent="-285750">
              <a:buFont typeface="Arial" panose="020B0604020202020204" pitchFamily="34" charset="0"/>
              <a:buChar char="•"/>
            </a:pPr>
            <a:r>
              <a:rPr lang="en-US" b="1" dirty="0"/>
              <a:t>Post Disaster</a:t>
            </a:r>
            <a:endParaRPr lang="en-001" b="1" dirty="0"/>
          </a:p>
        </p:txBody>
      </p:sp>
      <p:sp>
        <p:nvSpPr>
          <p:cNvPr id="21" name="TextBox 20">
            <a:extLst>
              <a:ext uri="{FF2B5EF4-FFF2-40B4-BE49-F238E27FC236}">
                <a16:creationId xmlns:a16="http://schemas.microsoft.com/office/drawing/2014/main" id="{2FAF95B5-4ACA-E174-EBD1-5B9BE21AFF1B}"/>
              </a:ext>
            </a:extLst>
          </p:cNvPr>
          <p:cNvSpPr txBox="1"/>
          <p:nvPr/>
        </p:nvSpPr>
        <p:spPr>
          <a:xfrm>
            <a:off x="329772" y="1132724"/>
            <a:ext cx="11532455" cy="923330"/>
          </a:xfrm>
          <a:prstGeom prst="rect">
            <a:avLst/>
          </a:prstGeom>
          <a:noFill/>
        </p:spPr>
        <p:txBody>
          <a:bodyPr wrap="square" rtlCol="0">
            <a:spAutoFit/>
          </a:bodyPr>
          <a:lstStyle/>
          <a:p>
            <a:r>
              <a:rPr lang="en-US" dirty="0"/>
              <a:t>In India, with its </a:t>
            </a:r>
            <a:r>
              <a:rPr lang="en-US" b="1" dirty="0"/>
              <a:t>vast population </a:t>
            </a:r>
            <a:r>
              <a:rPr lang="en-US" dirty="0"/>
              <a:t>and </a:t>
            </a:r>
            <a:r>
              <a:rPr lang="en-US" b="1" dirty="0"/>
              <a:t>diverse geography</a:t>
            </a:r>
            <a:r>
              <a:rPr lang="en-US" dirty="0"/>
              <a:t>, effective disaster management is crucial. </a:t>
            </a:r>
            <a:r>
              <a:rPr lang="en-US" b="1" dirty="0"/>
              <a:t>RAKSHA</a:t>
            </a:r>
            <a:r>
              <a:rPr lang="en-US" dirty="0"/>
              <a:t> focuses on </a:t>
            </a:r>
            <a:r>
              <a:rPr lang="en-US" b="1" dirty="0"/>
              <a:t>quick responsiveness</a:t>
            </a:r>
            <a:r>
              <a:rPr lang="en-US" dirty="0"/>
              <a:t>, </a:t>
            </a:r>
            <a:r>
              <a:rPr lang="en-US" b="1" dirty="0"/>
              <a:t>immediate aid</a:t>
            </a:r>
            <a:r>
              <a:rPr lang="en-US" dirty="0"/>
              <a:t>, and fast dissemination of information, offering the public better, faster access to key resources. Our solution addresses disaster management across three critical phases of any calamity.</a:t>
            </a:r>
            <a:endParaRPr lang="en-001" dirty="0"/>
          </a:p>
        </p:txBody>
      </p:sp>
      <p:sp>
        <p:nvSpPr>
          <p:cNvPr id="22" name="Rectangle 3">
            <a:extLst>
              <a:ext uri="{FF2B5EF4-FFF2-40B4-BE49-F238E27FC236}">
                <a16:creationId xmlns:a16="http://schemas.microsoft.com/office/drawing/2014/main" id="{53A17F0B-4FBA-E95C-1C24-0482D2565AC0}"/>
              </a:ext>
            </a:extLst>
          </p:cNvPr>
          <p:cNvSpPr>
            <a:spLocks noChangeArrowheads="1"/>
          </p:cNvSpPr>
          <p:nvPr/>
        </p:nvSpPr>
        <p:spPr bwMode="auto">
          <a:xfrm>
            <a:off x="373210" y="3050391"/>
            <a:ext cx="3379387"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001" sz="18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001" sz="1800" b="1" i="0" u="none" strike="noStrike" cap="none" normalizeH="0" baseline="0" dirty="0">
                <a:ln>
                  <a:noFill/>
                </a:ln>
                <a:solidFill>
                  <a:schemeClr val="tx1"/>
                </a:solidFill>
                <a:effectLst/>
                <a:latin typeface="+mn-lt"/>
              </a:rPr>
              <a:t>Early Warning System</a:t>
            </a:r>
            <a:r>
              <a:rPr kumimoji="0" lang="en-US" altLang="en-001" sz="1800" b="0" i="0" u="none" strike="noStrike" cap="none" normalizeH="0" baseline="0" dirty="0">
                <a:ln>
                  <a:noFill/>
                </a:ln>
                <a:solidFill>
                  <a:schemeClr val="tx1"/>
                </a:solidFill>
                <a:effectLst/>
                <a:latin typeface="+mn-lt"/>
              </a:rPr>
              <a:t>: Pre-calamity alerts from national authorities.</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001" sz="1800" b="1" i="0" u="none" strike="noStrike" cap="none" normalizeH="0" baseline="0" dirty="0">
                <a:ln>
                  <a:noFill/>
                </a:ln>
                <a:solidFill>
                  <a:schemeClr val="tx1"/>
                </a:solidFill>
                <a:effectLst/>
                <a:latin typeface="+mn-lt"/>
              </a:rPr>
              <a:t>User Alerts</a:t>
            </a:r>
            <a:r>
              <a:rPr kumimoji="0" lang="en-US" altLang="en-001" sz="1800" b="0" i="0" u="none" strike="noStrike" cap="none" normalizeH="0" baseline="0" dirty="0">
                <a:ln>
                  <a:noFill/>
                </a:ln>
                <a:solidFill>
                  <a:schemeClr val="tx1"/>
                </a:solidFill>
                <a:effectLst/>
                <a:latin typeface="+mn-lt"/>
              </a:rPr>
              <a:t>: Local users create alerts, boosting awareness.</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001" sz="1800" b="1" i="0" u="none" strike="noStrike" cap="none" normalizeH="0" baseline="0" dirty="0">
                <a:ln>
                  <a:noFill/>
                </a:ln>
                <a:solidFill>
                  <a:schemeClr val="tx1"/>
                </a:solidFill>
                <a:effectLst/>
                <a:latin typeface="+mn-lt"/>
              </a:rPr>
              <a:t>Enhanced Communication</a:t>
            </a:r>
            <a:r>
              <a:rPr kumimoji="0" lang="en-US" altLang="en-001" sz="1800" b="0" i="0" u="none" strike="noStrike" cap="none" normalizeH="0" baseline="0" dirty="0">
                <a:ln>
                  <a:noFill/>
                </a:ln>
                <a:solidFill>
                  <a:schemeClr val="tx1"/>
                </a:solidFill>
                <a:effectLst/>
                <a:latin typeface="+mn-lt"/>
              </a:rPr>
              <a:t>: Users can send SOS signals when regular methods fail.</a:t>
            </a:r>
            <a:endParaRPr kumimoji="0" lang="en-001" altLang="en-001" sz="1800" b="0" i="0" u="none" strike="noStrike" cap="none" normalizeH="0" baseline="0" dirty="0">
              <a:ln>
                <a:noFill/>
              </a:ln>
              <a:solidFill>
                <a:schemeClr val="tx1"/>
              </a:solidFill>
              <a:effectLst/>
              <a:latin typeface="+mn-lt"/>
            </a:endParaRPr>
          </a:p>
        </p:txBody>
      </p:sp>
      <p:sp>
        <p:nvSpPr>
          <p:cNvPr id="27" name="TextBox 26">
            <a:extLst>
              <a:ext uri="{FF2B5EF4-FFF2-40B4-BE49-F238E27FC236}">
                <a16:creationId xmlns:a16="http://schemas.microsoft.com/office/drawing/2014/main" id="{B1862FAF-8A36-A2D5-5608-C42BA2B71508}"/>
              </a:ext>
            </a:extLst>
          </p:cNvPr>
          <p:cNvSpPr txBox="1"/>
          <p:nvPr/>
        </p:nvSpPr>
        <p:spPr>
          <a:xfrm>
            <a:off x="7891880" y="2989871"/>
            <a:ext cx="4158606" cy="2862322"/>
          </a:xfrm>
          <a:prstGeom prst="rect">
            <a:avLst/>
          </a:prstGeom>
          <a:noFill/>
        </p:spPr>
        <p:txBody>
          <a:bodyPr wrap="square">
            <a:spAutoFit/>
          </a:bodyPr>
          <a:lstStyle/>
          <a:p>
            <a:endParaRPr lang="en-001" dirty="0"/>
          </a:p>
          <a:p>
            <a:pPr marL="285750" indent="-285750">
              <a:buFont typeface="Wingdings" panose="05000000000000000000" pitchFamily="2" charset="2"/>
              <a:buChar char="Ø"/>
            </a:pPr>
            <a:r>
              <a:rPr lang="en-001" b="1" dirty="0"/>
              <a:t>Missing Person Reports</a:t>
            </a:r>
            <a:r>
              <a:rPr lang="en-001" dirty="0"/>
              <a:t>: A dedicated interface allows users to report or search for missing individuals by uploading relevant details. Authorities or other users can help reunite people with their loved ones based on the shared information.</a:t>
            </a:r>
            <a:endParaRPr lang="en-US" dirty="0"/>
          </a:p>
          <a:p>
            <a:pPr marL="285750" indent="-285750">
              <a:buFont typeface="Wingdings" panose="05000000000000000000" pitchFamily="2" charset="2"/>
              <a:buChar char="Ø"/>
            </a:pPr>
            <a:r>
              <a:rPr lang="en-US" b="1" dirty="0"/>
              <a:t>Remedial Aid</a:t>
            </a:r>
            <a:r>
              <a:rPr lang="en-US" dirty="0"/>
              <a:t>: </a:t>
            </a:r>
            <a:r>
              <a:rPr lang="en-US" b="1" dirty="0"/>
              <a:t>NGO</a:t>
            </a:r>
            <a:r>
              <a:rPr lang="en-US" dirty="0"/>
              <a:t> support, </a:t>
            </a:r>
            <a:r>
              <a:rPr lang="en-US" b="1" dirty="0"/>
              <a:t>Mental Health</a:t>
            </a:r>
            <a:r>
              <a:rPr lang="en-US" dirty="0"/>
              <a:t>, </a:t>
            </a:r>
            <a:r>
              <a:rPr lang="en-US" b="1" dirty="0"/>
              <a:t>Schemes</a:t>
            </a:r>
            <a:r>
              <a:rPr lang="en-US" dirty="0"/>
              <a:t> &amp; </a:t>
            </a:r>
            <a:r>
              <a:rPr lang="en-US" b="1" dirty="0"/>
              <a:t>Insurance Policies</a:t>
            </a:r>
            <a:r>
              <a:rPr lang="en-US" dirty="0"/>
              <a: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descr="A diagram of software documentation&#10;&#10;Description automatically generated">
            <a:extLst>
              <a:ext uri="{FF2B5EF4-FFF2-40B4-BE49-F238E27FC236}">
                <a16:creationId xmlns:a16="http://schemas.microsoft.com/office/drawing/2014/main" id="{D4B0786B-97DB-84EC-926C-8BD4E7369AE7}"/>
              </a:ext>
            </a:extLst>
          </p:cNvPr>
          <p:cNvPicPr>
            <a:picLocks noChangeAspect="1"/>
          </p:cNvPicPr>
          <p:nvPr/>
        </p:nvPicPr>
        <p:blipFill>
          <a:blip r:embed="rId3"/>
          <a:stretch>
            <a:fillRect/>
          </a:stretch>
        </p:blipFill>
        <p:spPr>
          <a:xfrm>
            <a:off x="1" y="423334"/>
            <a:ext cx="8269513" cy="5930634"/>
          </a:xfrm>
          <a:prstGeom prst="rect">
            <a:avLst/>
          </a:prstGeom>
          <a:solidFill>
            <a:schemeClr val="tx1"/>
          </a:solidFill>
        </p:spPr>
      </p:pic>
      <p:sp>
        <p:nvSpPr>
          <p:cNvPr id="10" name="Rectangle 9">
            <a:extLst>
              <a:ext uri="{FF2B5EF4-FFF2-40B4-BE49-F238E27FC236}">
                <a16:creationId xmlns:a16="http://schemas.microsoft.com/office/drawing/2014/main" id="{AD4F69D3-EEB0-4C4C-9434-B9960FB5854C}"/>
              </a:ext>
            </a:extLst>
          </p:cNvPr>
          <p:cNvSpPr>
            <a:spLocks noChangeArrowheads="1"/>
          </p:cNvSpPr>
          <p:nvPr/>
        </p:nvSpPr>
        <p:spPr bwMode="auto">
          <a:xfrm>
            <a:off x="0" y="6354762"/>
            <a:ext cx="12191999" cy="503238"/>
          </a:xfrm>
          <a:prstGeom prst="rect">
            <a:avLst/>
          </a:prstGeom>
          <a:solidFill>
            <a:srgbClr val="0070C0"/>
          </a:solidFill>
          <a:ln w="9525">
            <a:noFill/>
            <a:miter lim="800000"/>
            <a:headEnd/>
            <a:tailEnd/>
          </a:ln>
          <a:effectLst>
            <a:outerShdw dist="23000" dir="5400000" rotWithShape="0">
              <a:srgbClr val="808080">
                <a:alpha val="34999"/>
              </a:srgbClr>
            </a:outerShdw>
          </a:effectLst>
        </p:spPr>
        <p:txBody>
          <a:bodyPr anchor="ctr"/>
          <a:lstStyle/>
          <a:p>
            <a:pPr algn="ctr" fontAlgn="auto">
              <a:spcBef>
                <a:spcPts val="0"/>
              </a:spcBef>
              <a:spcAft>
                <a:spcPts val="0"/>
              </a:spcAft>
              <a:defRPr/>
            </a:pPr>
            <a:endParaRPr lang="en-US" dirty="0">
              <a:solidFill>
                <a:schemeClr val="accent2">
                  <a:lumMod val="75000"/>
                </a:schemeClr>
              </a:solidFill>
              <a:latin typeface="+mn-lt"/>
              <a:ea typeface="+mn-ea"/>
            </a:endParaRPr>
          </a:p>
        </p:txBody>
      </p:sp>
      <p:sp>
        <p:nvSpPr>
          <p:cNvPr id="17409" name="Title 1"/>
          <p:cNvSpPr>
            <a:spLocks noGrp="1"/>
          </p:cNvSpPr>
          <p:nvPr>
            <p:ph type="title"/>
          </p:nvPr>
        </p:nvSpPr>
        <p:spPr/>
        <p:txBody>
          <a:bodyPr/>
          <a:lstStyle/>
          <a:p>
            <a:pPr eaLnBrk="1" hangingPunct="1"/>
            <a:r>
              <a:rPr lang="en-US" sz="3600" b="1" dirty="0">
                <a:latin typeface="Times New Roman" panose="02020603050405020304" pitchFamily="18" charset="0"/>
                <a:ea typeface="ＭＳ Ｐゴシック" pitchFamily="1" charset="-128"/>
                <a:cs typeface="Times New Roman" panose="02020603050405020304" pitchFamily="18" charset="0"/>
              </a:rPr>
              <a:t>TECHNICAL APPROACH</a:t>
            </a:r>
          </a:p>
        </p:txBody>
      </p:sp>
      <p:sp>
        <p:nvSpPr>
          <p:cNvPr id="6" name="Slide Number Placeholder 5"/>
          <p:cNvSpPr>
            <a:spLocks noGrp="1"/>
          </p:cNvSpPr>
          <p:nvPr>
            <p:ph type="sldNum" sz="quarter" idx="12"/>
          </p:nvPr>
        </p:nvSpPr>
        <p:spPr/>
        <p:txBody>
          <a:bodyPr/>
          <a:lstStyle/>
          <a:p>
            <a:fld id="{677C3CE7-23F7-4828-823C-E0205DF2CF97}" type="slidenum">
              <a:rPr lang="en-US" b="1">
                <a:solidFill>
                  <a:schemeClr val="bg1"/>
                </a:solidFill>
              </a:rPr>
              <a:pPr/>
              <a:t>3</a:t>
            </a:fld>
            <a:endParaRPr lang="en-US" b="1" dirty="0">
              <a:solidFill>
                <a:schemeClr val="bg1"/>
              </a:solidFill>
            </a:endParaRPr>
          </a:p>
        </p:txBody>
      </p:sp>
      <p:sp>
        <p:nvSpPr>
          <p:cNvPr id="7" name="Footer Placeholder 6"/>
          <p:cNvSpPr>
            <a:spLocks noGrp="1"/>
          </p:cNvSpPr>
          <p:nvPr>
            <p:ph type="ftr" sz="quarter" idx="11"/>
          </p:nvPr>
        </p:nvSpPr>
        <p:spPr>
          <a:xfrm>
            <a:off x="4648200" y="6356353"/>
            <a:ext cx="3204000" cy="365125"/>
          </a:xfrm>
        </p:spPr>
        <p:txBody>
          <a:bodyPr/>
          <a:lstStyle/>
          <a:p>
            <a:pPr>
              <a:defRPr/>
            </a:pPr>
            <a:r>
              <a:rPr lang="en-US">
                <a:solidFill>
                  <a:schemeClr val="bg1"/>
                </a:solidFill>
              </a:rPr>
              <a:t>@SIH Idea submission- Template</a:t>
            </a:r>
            <a:endParaRPr lang="en-US" dirty="0">
              <a:solidFill>
                <a:schemeClr val="bg1"/>
              </a:solidFill>
            </a:endParaRPr>
          </a:p>
        </p:txBody>
      </p:sp>
      <p:pic>
        <p:nvPicPr>
          <p:cNvPr id="8" name="Google Shape;93;p2"/>
          <p:cNvPicPr preferRelativeResize="0"/>
          <p:nvPr/>
        </p:nvPicPr>
        <p:blipFill rotWithShape="1">
          <a:blip r:embed="rId4">
            <a:alphaModFix/>
          </a:blip>
          <a:srcRect/>
          <a:stretch/>
        </p:blipFill>
        <p:spPr>
          <a:xfrm>
            <a:off x="9803911" y="81376"/>
            <a:ext cx="2246575" cy="1149075"/>
          </a:xfrm>
          <a:prstGeom prst="rect">
            <a:avLst/>
          </a:prstGeom>
          <a:noFill/>
          <a:ln>
            <a:noFill/>
          </a:ln>
        </p:spPr>
      </p:pic>
      <p:sp>
        <p:nvSpPr>
          <p:cNvPr id="17" name="Rectangle 16">
            <a:extLst>
              <a:ext uri="{FF2B5EF4-FFF2-40B4-BE49-F238E27FC236}">
                <a16:creationId xmlns:a16="http://schemas.microsoft.com/office/drawing/2014/main" id="{CDBB591E-E48F-4ADC-5141-DAB580169B69}"/>
              </a:ext>
            </a:extLst>
          </p:cNvPr>
          <p:cNvSpPr/>
          <p:nvPr/>
        </p:nvSpPr>
        <p:spPr>
          <a:xfrm>
            <a:off x="8128000" y="1163238"/>
            <a:ext cx="3962397" cy="512286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001"/>
          </a:p>
        </p:txBody>
      </p:sp>
      <p:sp>
        <p:nvSpPr>
          <p:cNvPr id="21" name="Rectangle 1">
            <a:extLst>
              <a:ext uri="{FF2B5EF4-FFF2-40B4-BE49-F238E27FC236}">
                <a16:creationId xmlns:a16="http://schemas.microsoft.com/office/drawing/2014/main" id="{4BE23CE2-870F-A8D9-7A0B-103EA1993D0A}"/>
              </a:ext>
            </a:extLst>
          </p:cNvPr>
          <p:cNvSpPr>
            <a:spLocks noChangeArrowheads="1"/>
          </p:cNvSpPr>
          <p:nvPr/>
        </p:nvSpPr>
        <p:spPr bwMode="auto">
          <a:xfrm>
            <a:off x="8246533" y="1926642"/>
            <a:ext cx="3764042" cy="4247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001" altLang="en-001" sz="1800" b="1" i="0" u="none" strike="noStrike" cap="none" normalizeH="0" baseline="0" dirty="0">
                <a:ln>
                  <a:noFill/>
                </a:ln>
                <a:solidFill>
                  <a:schemeClr val="tx1"/>
                </a:solidFill>
                <a:effectLst/>
                <a:latin typeface="Arial" panose="020B0604020202020204" pitchFamily="34" charset="0"/>
              </a:rPr>
              <a:t>Frontend</a:t>
            </a:r>
            <a:r>
              <a:rPr kumimoji="0" lang="en-001" altLang="en-001" sz="1800" b="0" i="0" u="none" strike="noStrike" cap="none" normalizeH="0" baseline="0" dirty="0">
                <a:ln>
                  <a:noFill/>
                </a:ln>
                <a:solidFill>
                  <a:schemeClr val="tx1"/>
                </a:solidFill>
                <a:effectLst/>
                <a:latin typeface="Arial" panose="020B0604020202020204" pitchFamily="34" charset="0"/>
              </a:rPr>
              <a:t>: React, HTML5, CSS3, JavaScript</a:t>
            </a:r>
            <a:r>
              <a:rPr kumimoji="0" lang="en-US" altLang="en-001" sz="1800" b="0" i="0" u="none" strike="noStrike" cap="none" normalizeH="0" baseline="0" dirty="0">
                <a:ln>
                  <a:noFill/>
                </a:ln>
                <a:solidFill>
                  <a:schemeClr val="tx1"/>
                </a:solidFill>
                <a:effectLst/>
                <a:latin typeface="Arial" panose="020B0604020202020204" pitchFamily="34" charset="0"/>
              </a:rPr>
              <a:t>, </a:t>
            </a:r>
            <a:r>
              <a:rPr kumimoji="0" lang="en-US" altLang="en-001" sz="1800" b="0" i="0" u="none" strike="noStrike" cap="none" normalizeH="0" baseline="0" dirty="0" err="1">
                <a:ln>
                  <a:noFill/>
                </a:ln>
                <a:solidFill>
                  <a:schemeClr val="tx1"/>
                </a:solidFill>
                <a:effectLst/>
                <a:latin typeface="Arial" panose="020B0604020202020204" pitchFamily="34" charset="0"/>
              </a:rPr>
              <a:t>BootStrap</a:t>
            </a:r>
            <a:r>
              <a:rPr kumimoji="0" lang="en-001" altLang="en-001"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001" altLang="en-001" sz="1800" b="1" i="0" u="none" strike="noStrike" cap="none" normalizeH="0" baseline="0" dirty="0">
                <a:ln>
                  <a:noFill/>
                </a:ln>
                <a:solidFill>
                  <a:schemeClr val="tx1"/>
                </a:solidFill>
                <a:effectLst/>
                <a:latin typeface="Arial" panose="020B0604020202020204" pitchFamily="34" charset="0"/>
              </a:rPr>
              <a:t>Backend</a:t>
            </a:r>
            <a:r>
              <a:rPr kumimoji="0" lang="en-001" altLang="en-001" sz="1800" b="0" i="0" u="none" strike="noStrike" cap="none" normalizeH="0" baseline="0" dirty="0">
                <a:ln>
                  <a:noFill/>
                </a:ln>
                <a:solidFill>
                  <a:schemeClr val="tx1"/>
                </a:solidFill>
                <a:effectLst/>
                <a:latin typeface="Arial" panose="020B0604020202020204" pitchFamily="34" charset="0"/>
              </a:rPr>
              <a:t>: Node.js, Express.js,</a:t>
            </a:r>
            <a:r>
              <a:rPr kumimoji="0" lang="en-US" altLang="en-001" sz="1800" b="0" i="0" u="none" strike="noStrike" cap="none" normalizeH="0" baseline="0" dirty="0">
                <a:ln>
                  <a:noFill/>
                </a:ln>
                <a:solidFill>
                  <a:schemeClr val="tx1"/>
                </a:solidFill>
                <a:effectLst/>
                <a:latin typeface="Arial" panose="020B0604020202020204" pitchFamily="34" charset="0"/>
              </a:rPr>
              <a:t>Spring Boot,</a:t>
            </a:r>
            <a:r>
              <a:rPr kumimoji="0" lang="en-001" altLang="en-001" sz="1800" b="0" i="0" u="none" strike="noStrike" cap="none" normalizeH="0" baseline="0" dirty="0">
                <a:ln>
                  <a:noFill/>
                </a:ln>
                <a:solidFill>
                  <a:schemeClr val="tx1"/>
                </a:solidFill>
                <a:effectLst/>
                <a:latin typeface="Arial" panose="020B0604020202020204" pitchFamily="34" charset="0"/>
              </a:rPr>
              <a:t> Python (for AI and NLP functions).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001" altLang="en-001" sz="1800" b="1" i="0" u="none" strike="noStrike" cap="none" normalizeH="0" baseline="0" dirty="0">
                <a:ln>
                  <a:noFill/>
                </a:ln>
                <a:solidFill>
                  <a:schemeClr val="tx1"/>
                </a:solidFill>
                <a:effectLst/>
                <a:latin typeface="Arial" panose="020B0604020202020204" pitchFamily="34" charset="0"/>
              </a:rPr>
              <a:t>Database</a:t>
            </a:r>
            <a:r>
              <a:rPr kumimoji="0" lang="en-001" altLang="en-001" sz="1800" b="0" i="0" u="none" strike="noStrike" cap="none" normalizeH="0" baseline="0" dirty="0">
                <a:ln>
                  <a:noFill/>
                </a:ln>
                <a:solidFill>
                  <a:schemeClr val="tx1"/>
                </a:solidFill>
                <a:effectLst/>
                <a:latin typeface="Arial" panose="020B0604020202020204" pitchFamily="34" charset="0"/>
              </a:rPr>
              <a:t>: M</a:t>
            </a:r>
            <a:r>
              <a:rPr kumimoji="0" lang="en-US" altLang="en-001" sz="1800" b="0" i="0" u="none" strike="noStrike" cap="none" normalizeH="0" baseline="0" dirty="0" err="1">
                <a:ln>
                  <a:noFill/>
                </a:ln>
                <a:solidFill>
                  <a:schemeClr val="tx1"/>
                </a:solidFill>
                <a:effectLst/>
                <a:latin typeface="Arial" panose="020B0604020202020204" pitchFamily="34" charset="0"/>
              </a:rPr>
              <a:t>ySQL</a:t>
            </a:r>
            <a:r>
              <a:rPr kumimoji="0" lang="en-001" altLang="en-001"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001" altLang="en-001" sz="1800" b="1" i="0" u="none" strike="noStrike" cap="none" normalizeH="0" baseline="0" dirty="0">
                <a:ln>
                  <a:noFill/>
                </a:ln>
                <a:solidFill>
                  <a:schemeClr val="tx1"/>
                </a:solidFill>
                <a:effectLst/>
                <a:latin typeface="Arial" panose="020B0604020202020204" pitchFamily="34" charset="0"/>
              </a:rPr>
              <a:t>APIs/Integrations</a:t>
            </a:r>
            <a:r>
              <a:rPr kumimoji="0" lang="en-001" altLang="en-001" sz="1800" b="0" i="0" u="none" strike="noStrike" cap="none" normalizeH="0" baseline="0" dirty="0">
                <a:ln>
                  <a:noFill/>
                </a:ln>
                <a:solidFill>
                  <a:schemeClr val="tx1"/>
                </a:solidFill>
                <a:effectLst/>
                <a:latin typeface="Arial" panose="020B0604020202020204" pitchFamily="34" charset="0"/>
              </a:rPr>
              <a:t>: Google Maps API, Twilio (SMS), </a:t>
            </a:r>
            <a:r>
              <a:rPr kumimoji="0" lang="en-001" altLang="en-001" sz="1800" b="0" i="0" u="none" strike="noStrike" cap="none" normalizeH="0" baseline="0" dirty="0" err="1">
                <a:ln>
                  <a:noFill/>
                </a:ln>
                <a:solidFill>
                  <a:schemeClr val="tx1"/>
                </a:solidFill>
                <a:effectLst/>
                <a:latin typeface="Arial" panose="020B0604020202020204" pitchFamily="34" charset="0"/>
              </a:rPr>
              <a:t>Dialogflow</a:t>
            </a:r>
            <a:r>
              <a:rPr kumimoji="0" lang="en-001" altLang="en-001" sz="1800" b="0" i="0" u="none" strike="noStrike" cap="none" normalizeH="0" baseline="0" dirty="0">
                <a:ln>
                  <a:noFill/>
                </a:ln>
                <a:solidFill>
                  <a:schemeClr val="tx1"/>
                </a:solidFill>
                <a:effectLst/>
                <a:latin typeface="Arial" panose="020B0604020202020204" pitchFamily="34" charset="0"/>
              </a:rPr>
              <a:t> (AI chatbot),</a:t>
            </a:r>
            <a:r>
              <a:rPr kumimoji="0" lang="en-US" altLang="en-001" sz="1800" b="0" i="0" u="none" strike="noStrike" cap="none" normalizeH="0" baseline="0" dirty="0">
                <a:ln>
                  <a:noFill/>
                </a:ln>
                <a:solidFill>
                  <a:schemeClr val="tx1"/>
                </a:solidFill>
                <a:effectLst/>
                <a:latin typeface="Arial" panose="020B0604020202020204" pitchFamily="34" charset="0"/>
              </a:rPr>
              <a:t>weather Api, Emergency service Api.</a:t>
            </a:r>
            <a:endParaRPr kumimoji="0" lang="en-001" altLang="en-001"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001" altLang="en-001" sz="1800" b="1" i="0" u="none" strike="noStrike" cap="none" normalizeH="0" baseline="0" dirty="0">
                <a:ln>
                  <a:noFill/>
                </a:ln>
                <a:solidFill>
                  <a:schemeClr val="tx1"/>
                </a:solidFill>
                <a:effectLst/>
                <a:latin typeface="Arial" panose="020B0604020202020204" pitchFamily="34" charset="0"/>
              </a:rPr>
              <a:t>Cloud</a:t>
            </a:r>
            <a:r>
              <a:rPr kumimoji="0" lang="en-001" altLang="en-001" sz="1800" b="0" i="0" u="none" strike="noStrike" cap="none" normalizeH="0" baseline="0" dirty="0">
                <a:ln>
                  <a:noFill/>
                </a:ln>
                <a:solidFill>
                  <a:schemeClr val="tx1"/>
                </a:solidFill>
                <a:effectLst/>
                <a:latin typeface="Arial" panose="020B0604020202020204" pitchFamily="34" charset="0"/>
              </a:rPr>
              <a:t>: AWS, Firebase (for real-time notifications).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001" altLang="en-001" sz="1800" b="1" i="0" u="none" strike="noStrike" cap="none" normalizeH="0" baseline="0" dirty="0">
                <a:ln>
                  <a:noFill/>
                </a:ln>
                <a:solidFill>
                  <a:schemeClr val="tx1"/>
                </a:solidFill>
                <a:effectLst/>
                <a:latin typeface="Arial" panose="020B0604020202020204" pitchFamily="34" charset="0"/>
              </a:rPr>
              <a:t>Security</a:t>
            </a:r>
            <a:r>
              <a:rPr kumimoji="0" lang="en-001" altLang="en-001" sz="1800" b="0" i="0" u="none" strike="noStrike" cap="none" normalizeH="0" baseline="0" dirty="0">
                <a:ln>
                  <a:noFill/>
                </a:ln>
                <a:solidFill>
                  <a:schemeClr val="tx1"/>
                </a:solidFill>
                <a:effectLst/>
                <a:latin typeface="Arial" panose="020B0604020202020204" pitchFamily="34" charset="0"/>
              </a:rPr>
              <a:t>: </a:t>
            </a:r>
            <a:r>
              <a:rPr lang="en-US" altLang="en-001" dirty="0">
                <a:latin typeface="Arial" panose="020B0604020202020204" pitchFamily="34" charset="0"/>
              </a:rPr>
              <a:t>Spring Boot authentication</a:t>
            </a:r>
            <a:r>
              <a:rPr kumimoji="0" lang="en-001" altLang="en-001" sz="1800" b="0" i="0" u="none" strike="noStrike" cap="none" normalizeH="0" baseline="0" dirty="0">
                <a:ln>
                  <a:noFill/>
                </a:ln>
                <a:solidFill>
                  <a:schemeClr val="tx1"/>
                </a:solidFill>
                <a:effectLst/>
                <a:latin typeface="Arial" panose="020B0604020202020204" pitchFamily="34" charset="0"/>
              </a:rPr>
              <a:t>, SSL encryption for data transmission. </a:t>
            </a:r>
          </a:p>
        </p:txBody>
      </p:sp>
      <p:sp>
        <p:nvSpPr>
          <p:cNvPr id="22" name="TextBox 21">
            <a:extLst>
              <a:ext uri="{FF2B5EF4-FFF2-40B4-BE49-F238E27FC236}">
                <a16:creationId xmlns:a16="http://schemas.microsoft.com/office/drawing/2014/main" id="{6CE82BCE-D800-D496-0947-4FAB226F05C6}"/>
              </a:ext>
            </a:extLst>
          </p:cNvPr>
          <p:cNvSpPr txBox="1"/>
          <p:nvPr/>
        </p:nvSpPr>
        <p:spPr>
          <a:xfrm>
            <a:off x="8246533" y="1297664"/>
            <a:ext cx="3764041" cy="461665"/>
          </a:xfrm>
          <a:prstGeom prst="rect">
            <a:avLst/>
          </a:prstGeom>
          <a:noFill/>
        </p:spPr>
        <p:txBody>
          <a:bodyPr wrap="square" rtlCol="0">
            <a:spAutoFit/>
          </a:bodyPr>
          <a:lstStyle/>
          <a:p>
            <a:r>
              <a:rPr lang="en-US" sz="2400" b="1" dirty="0"/>
              <a:t>Tech Stack:</a:t>
            </a:r>
            <a:endParaRPr lang="en-001" sz="2400" b="1" dirty="0"/>
          </a:p>
        </p:txBody>
      </p:sp>
      <p:sp>
        <p:nvSpPr>
          <p:cNvPr id="2" name="Oval 1" descr="Your startup LOGO">
            <a:extLst>
              <a:ext uri="{FF2B5EF4-FFF2-40B4-BE49-F238E27FC236}">
                <a16:creationId xmlns:a16="http://schemas.microsoft.com/office/drawing/2014/main" id="{D2D3785C-E63D-A83B-3F28-9075DFAABED3}"/>
              </a:ext>
              <a:ext uri="{C183D7F6-B498-43B3-948B-1728B52AA6E4}">
                <adec:decorative xmlns:adec="http://schemas.microsoft.com/office/drawing/2017/decorative" val="0"/>
              </a:ext>
            </a:extLst>
          </p:cNvPr>
          <p:cNvSpPr/>
          <p:nvPr/>
        </p:nvSpPr>
        <p:spPr>
          <a:xfrm>
            <a:off x="141514" y="81376"/>
            <a:ext cx="1668360" cy="807334"/>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a:latin typeface="Britannic Bold" panose="020B0903060703020204" pitchFamily="34" charset="0"/>
              </a:rPr>
              <a:t>Phoenix</a:t>
            </a:r>
          </a:p>
          <a:p>
            <a:pPr algn="ctr"/>
            <a:r>
              <a:rPr lang="en-US" dirty="0">
                <a:latin typeface="Britannic Bold" panose="020B0903060703020204" pitchFamily="34" charset="0"/>
              </a:rPr>
              <a:t>Coders</a:t>
            </a:r>
            <a:endParaRPr lang="en-IN" dirty="0">
              <a:latin typeface="Britannic Bold" panose="020B0903060703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D4F69D3-EEB0-4C4C-9434-B9960FB5854C}"/>
              </a:ext>
            </a:extLst>
          </p:cNvPr>
          <p:cNvSpPr>
            <a:spLocks noChangeArrowheads="1"/>
          </p:cNvSpPr>
          <p:nvPr/>
        </p:nvSpPr>
        <p:spPr bwMode="auto">
          <a:xfrm>
            <a:off x="0" y="6354762"/>
            <a:ext cx="12191999" cy="503238"/>
          </a:xfrm>
          <a:prstGeom prst="rect">
            <a:avLst/>
          </a:prstGeom>
          <a:solidFill>
            <a:srgbClr val="0070C0"/>
          </a:solidFill>
          <a:ln w="9525">
            <a:noFill/>
            <a:miter lim="800000"/>
            <a:headEnd/>
            <a:tailEnd/>
          </a:ln>
          <a:effectLst>
            <a:outerShdw dist="23000" dir="5400000" rotWithShape="0">
              <a:srgbClr val="808080">
                <a:alpha val="34999"/>
              </a:srgbClr>
            </a:outerShdw>
          </a:effectLst>
        </p:spPr>
        <p:txBody>
          <a:bodyPr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C0504D">
                  <a:lumMod val="75000"/>
                </a:srgbClr>
              </a:solidFill>
              <a:effectLst/>
              <a:uLnTx/>
              <a:uFillTx/>
              <a:latin typeface="Calibri"/>
              <a:ea typeface="ＭＳ Ｐゴシック" pitchFamily="1" charset="-128"/>
              <a:cs typeface="+mn-cs"/>
            </a:endParaRPr>
          </a:p>
        </p:txBody>
      </p:sp>
      <p:sp>
        <p:nvSpPr>
          <p:cNvPr id="17409" name="Title 1"/>
          <p:cNvSpPr>
            <a:spLocks noGrp="1"/>
          </p:cNvSpPr>
          <p:nvPr>
            <p:ph type="title"/>
          </p:nvPr>
        </p:nvSpPr>
        <p:spPr/>
        <p:txBody>
          <a:bodyPr/>
          <a:lstStyle/>
          <a:p>
            <a:pPr eaLnBrk="1" hangingPunct="1"/>
            <a:r>
              <a:rPr lang="en-US" sz="3600" b="1" dirty="0">
                <a:latin typeface="Times New Roman" panose="02020603050405020304" pitchFamily="18" charset="0"/>
                <a:ea typeface="ＭＳ Ｐゴシック" pitchFamily="1" charset="-128"/>
                <a:cs typeface="Times New Roman" panose="02020603050405020304" pitchFamily="18" charset="0"/>
              </a:rPr>
              <a:t>FEASIBILITY AND VIABILITY</a:t>
            </a:r>
          </a:p>
        </p:txBody>
      </p:sp>
      <p:sp>
        <p:nvSpPr>
          <p:cNvPr id="6" name="Slide Number Placeholder 5"/>
          <p:cNvSpPr>
            <a:spLocks noGrp="1"/>
          </p:cNvSpPr>
          <p:nvPr>
            <p:ph type="sldNum" sz="quarter" idx="12"/>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677C3CE7-23F7-4828-823C-E0205DF2CF97}" type="slidenum">
              <a:rPr kumimoji="0" lang="en-US" sz="1200" b="1" i="0" u="none" strike="noStrike" kern="1200" cap="none" spc="0" normalizeH="0" baseline="0" noProof="0">
                <a:ln>
                  <a:noFill/>
                </a:ln>
                <a:solidFill>
                  <a:prstClr val="white"/>
                </a:solidFill>
                <a:effectLst/>
                <a:uLnTx/>
                <a:uFillTx/>
                <a:latin typeface="TradeGothic" pitchFamily="1" charset="0"/>
                <a:ea typeface="ＭＳ Ｐゴシック" pitchFamily="1"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4</a:t>
            </a:fld>
            <a:endParaRPr kumimoji="0" lang="en-US" sz="1200" b="1" i="0" u="none" strike="noStrike" kern="1200" cap="none" spc="0" normalizeH="0" baseline="0" noProof="0" dirty="0">
              <a:ln>
                <a:noFill/>
              </a:ln>
              <a:solidFill>
                <a:prstClr val="white"/>
              </a:solidFill>
              <a:effectLst/>
              <a:uLnTx/>
              <a:uFillTx/>
              <a:latin typeface="TradeGothic" pitchFamily="1" charset="0"/>
              <a:ea typeface="ＭＳ Ｐゴシック" pitchFamily="1" charset="-128"/>
              <a:cs typeface="+mn-cs"/>
            </a:endParaRPr>
          </a:p>
        </p:txBody>
      </p:sp>
      <p:sp>
        <p:nvSpPr>
          <p:cNvPr id="7" name="Footer Placeholder 6"/>
          <p:cNvSpPr>
            <a:spLocks noGrp="1"/>
          </p:cNvSpPr>
          <p:nvPr>
            <p:ph type="ftr" sz="quarter" idx="11"/>
          </p:nvPr>
        </p:nvSpPr>
        <p:spPr>
          <a:xfrm>
            <a:off x="4648200" y="6356353"/>
            <a:ext cx="3204000" cy="365125"/>
          </a:xfrm>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white"/>
                </a:solidFill>
                <a:effectLst/>
                <a:uLnTx/>
                <a:uFillTx/>
                <a:latin typeface="TradeGothic"/>
                <a:ea typeface="+mn-ea"/>
                <a:cs typeface="+mn-cs"/>
              </a:rPr>
              <a:t>@SIH Idea submission- Template</a:t>
            </a:r>
            <a:endParaRPr kumimoji="0" lang="en-US" sz="1200" b="0" i="0" u="none" strike="noStrike" kern="1200" cap="none" spc="0" normalizeH="0" baseline="0" noProof="0" dirty="0">
              <a:ln>
                <a:noFill/>
              </a:ln>
              <a:solidFill>
                <a:prstClr val="white"/>
              </a:solidFill>
              <a:effectLst/>
              <a:uLnTx/>
              <a:uFillTx/>
              <a:latin typeface="TradeGothic"/>
              <a:ea typeface="+mn-ea"/>
              <a:cs typeface="+mn-cs"/>
            </a:endParaRPr>
          </a:p>
        </p:txBody>
      </p:sp>
      <p:pic>
        <p:nvPicPr>
          <p:cNvPr id="8" name="Google Shape;93;p2"/>
          <p:cNvPicPr preferRelativeResize="0"/>
          <p:nvPr/>
        </p:nvPicPr>
        <p:blipFill rotWithShape="1">
          <a:blip r:embed="rId3">
            <a:alphaModFix/>
          </a:blip>
          <a:srcRect/>
          <a:stretch/>
        </p:blipFill>
        <p:spPr>
          <a:xfrm>
            <a:off x="9803911" y="81376"/>
            <a:ext cx="2246575" cy="1149075"/>
          </a:xfrm>
          <a:prstGeom prst="rect">
            <a:avLst/>
          </a:prstGeom>
          <a:noFill/>
          <a:ln>
            <a:noFill/>
          </a:ln>
        </p:spPr>
      </p:pic>
      <p:sp>
        <p:nvSpPr>
          <p:cNvPr id="2" name="Oval 1" descr="Your startup LOGO">
            <a:extLst>
              <a:ext uri="{FF2B5EF4-FFF2-40B4-BE49-F238E27FC236}">
                <a16:creationId xmlns:a16="http://schemas.microsoft.com/office/drawing/2014/main" id="{AB3D2F71-C2D2-9BB9-95B8-98C1AF5F5FFD}"/>
              </a:ext>
              <a:ext uri="{C183D7F6-B498-43B3-948B-1728B52AA6E4}">
                <adec:decorative xmlns:adec="http://schemas.microsoft.com/office/drawing/2017/decorative" val="0"/>
              </a:ext>
            </a:extLst>
          </p:cNvPr>
          <p:cNvSpPr/>
          <p:nvPr/>
        </p:nvSpPr>
        <p:spPr>
          <a:xfrm>
            <a:off x="202022" y="203383"/>
            <a:ext cx="1668360" cy="807334"/>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a:latin typeface="Britannic Bold" panose="020B0903060703020204" pitchFamily="34" charset="0"/>
              </a:rPr>
              <a:t>Phoenix</a:t>
            </a:r>
          </a:p>
          <a:p>
            <a:pPr algn="ctr"/>
            <a:r>
              <a:rPr lang="en-US" dirty="0">
                <a:latin typeface="Britannic Bold" panose="020B0903060703020204" pitchFamily="34" charset="0"/>
              </a:rPr>
              <a:t>Coders</a:t>
            </a:r>
            <a:endParaRPr lang="en-IN" dirty="0">
              <a:latin typeface="Britannic Bold" panose="020B0903060703020204" pitchFamily="34" charset="0"/>
            </a:endParaRPr>
          </a:p>
        </p:txBody>
      </p:sp>
      <p:sp>
        <p:nvSpPr>
          <p:cNvPr id="3" name="Rectangle 2">
            <a:extLst>
              <a:ext uri="{FF2B5EF4-FFF2-40B4-BE49-F238E27FC236}">
                <a16:creationId xmlns:a16="http://schemas.microsoft.com/office/drawing/2014/main" id="{314C94DD-4B4D-D52A-B5F8-3A04152031C6}"/>
              </a:ext>
            </a:extLst>
          </p:cNvPr>
          <p:cNvSpPr/>
          <p:nvPr/>
        </p:nvSpPr>
        <p:spPr>
          <a:xfrm>
            <a:off x="202022" y="1134931"/>
            <a:ext cx="5572244" cy="241764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endParaRPr lang="en-US" sz="1600" b="1" dirty="0"/>
          </a:p>
          <a:p>
            <a:r>
              <a:rPr lang="en-US" b="1" dirty="0"/>
              <a:t>Feasibility:</a:t>
            </a:r>
          </a:p>
          <a:p>
            <a:pPr>
              <a:buFont typeface="Arial" panose="020B0604020202020204" pitchFamily="34" charset="0"/>
              <a:buChar char="•"/>
            </a:pPr>
            <a:r>
              <a:rPr lang="en-US" b="1" dirty="0"/>
              <a:t>Technical</a:t>
            </a:r>
            <a:r>
              <a:rPr lang="en-US" dirty="0"/>
              <a:t>: Uses cloud services, APIs, and web frameworks for real-time data.</a:t>
            </a:r>
          </a:p>
          <a:p>
            <a:pPr>
              <a:buFont typeface="Arial" panose="020B0604020202020204" pitchFamily="34" charset="0"/>
              <a:buChar char="•"/>
            </a:pPr>
            <a:r>
              <a:rPr lang="en-US" b="1" dirty="0"/>
              <a:t>Financial</a:t>
            </a:r>
            <a:r>
              <a:rPr lang="en-US" dirty="0"/>
              <a:t>: Moderate costs with potential NGO and government funding.</a:t>
            </a:r>
          </a:p>
          <a:p>
            <a:pPr>
              <a:buFont typeface="Arial" panose="020B0604020202020204" pitchFamily="34" charset="0"/>
              <a:buChar char="•"/>
            </a:pPr>
            <a:r>
              <a:rPr lang="en-US" b="1" dirty="0"/>
              <a:t>Operational</a:t>
            </a:r>
            <a:r>
              <a:rPr lang="en-US" dirty="0"/>
              <a:t>: Useful for governments, NGOs, and citizens with regular updates.</a:t>
            </a:r>
          </a:p>
          <a:p>
            <a:pPr algn="ctr"/>
            <a:endParaRPr lang="en-001" dirty="0"/>
          </a:p>
        </p:txBody>
      </p:sp>
      <p:sp>
        <p:nvSpPr>
          <p:cNvPr id="4" name="Rectangle 3">
            <a:extLst>
              <a:ext uri="{FF2B5EF4-FFF2-40B4-BE49-F238E27FC236}">
                <a16:creationId xmlns:a16="http://schemas.microsoft.com/office/drawing/2014/main" id="{40E50494-99D3-1B53-4529-8869B7B88E8D}"/>
              </a:ext>
            </a:extLst>
          </p:cNvPr>
          <p:cNvSpPr/>
          <p:nvPr/>
        </p:nvSpPr>
        <p:spPr>
          <a:xfrm>
            <a:off x="5978647" y="1134932"/>
            <a:ext cx="5993219" cy="241764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r>
              <a:rPr lang="en-US" b="1" dirty="0"/>
              <a:t>Viability:</a:t>
            </a:r>
          </a:p>
          <a:p>
            <a:pPr>
              <a:buFont typeface="Arial" panose="020B0604020202020204" pitchFamily="34" charset="0"/>
              <a:buChar char="•"/>
            </a:pPr>
            <a:r>
              <a:rPr lang="en-US" b="1" dirty="0"/>
              <a:t>Sustainability</a:t>
            </a:r>
            <a:r>
              <a:rPr lang="en-US" dirty="0"/>
              <a:t>: Partnerships with governments and organizations ensure longevity.</a:t>
            </a:r>
          </a:p>
          <a:p>
            <a:pPr>
              <a:buFont typeface="Arial" panose="020B0604020202020204" pitchFamily="34" charset="0"/>
              <a:buChar char="•"/>
            </a:pPr>
            <a:r>
              <a:rPr lang="en-US" b="1" dirty="0"/>
              <a:t>Revenue Model</a:t>
            </a:r>
            <a:r>
              <a:rPr lang="en-US" dirty="0"/>
              <a:t>: Freemium or subscription-based models generate income.</a:t>
            </a:r>
          </a:p>
          <a:p>
            <a:pPr>
              <a:buFont typeface="Arial" panose="020B0604020202020204" pitchFamily="34" charset="0"/>
              <a:buChar char="•"/>
            </a:pPr>
            <a:r>
              <a:rPr lang="en-US" b="1" dirty="0"/>
              <a:t>Scalability</a:t>
            </a:r>
            <a:r>
              <a:rPr lang="en-US" dirty="0"/>
              <a:t>: Cloud infrastructure supports global growth and new features.</a:t>
            </a:r>
          </a:p>
          <a:p>
            <a:endParaRPr lang="en-US" dirty="0"/>
          </a:p>
        </p:txBody>
      </p:sp>
      <p:sp>
        <p:nvSpPr>
          <p:cNvPr id="11" name="Rectangle 10">
            <a:extLst>
              <a:ext uri="{FF2B5EF4-FFF2-40B4-BE49-F238E27FC236}">
                <a16:creationId xmlns:a16="http://schemas.microsoft.com/office/drawing/2014/main" id="{C3E38916-2C61-DFFB-E12D-ED7E0CFB73D6}"/>
              </a:ext>
            </a:extLst>
          </p:cNvPr>
          <p:cNvSpPr/>
          <p:nvPr/>
        </p:nvSpPr>
        <p:spPr>
          <a:xfrm>
            <a:off x="-1839686" y="7188199"/>
            <a:ext cx="2886785" cy="2535238"/>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001" dirty="0"/>
          </a:p>
        </p:txBody>
      </p:sp>
      <p:sp>
        <p:nvSpPr>
          <p:cNvPr id="13" name="Rectangle 12">
            <a:extLst>
              <a:ext uri="{FF2B5EF4-FFF2-40B4-BE49-F238E27FC236}">
                <a16:creationId xmlns:a16="http://schemas.microsoft.com/office/drawing/2014/main" id="{4674BCC8-2292-62FC-D51B-7AD26A8ECB82}"/>
              </a:ext>
            </a:extLst>
          </p:cNvPr>
          <p:cNvSpPr/>
          <p:nvPr/>
        </p:nvSpPr>
        <p:spPr>
          <a:xfrm>
            <a:off x="5994400" y="3676784"/>
            <a:ext cx="5995580" cy="259332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001" dirty="0"/>
          </a:p>
        </p:txBody>
      </p:sp>
      <p:sp>
        <p:nvSpPr>
          <p:cNvPr id="21" name="Rectangle 20">
            <a:extLst>
              <a:ext uri="{FF2B5EF4-FFF2-40B4-BE49-F238E27FC236}">
                <a16:creationId xmlns:a16="http://schemas.microsoft.com/office/drawing/2014/main" id="{3700B435-AEB7-8FD1-4098-CAEACA5A795B}"/>
              </a:ext>
            </a:extLst>
          </p:cNvPr>
          <p:cNvSpPr/>
          <p:nvPr/>
        </p:nvSpPr>
        <p:spPr>
          <a:xfrm>
            <a:off x="202020" y="3676785"/>
            <a:ext cx="5590360" cy="2593319"/>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001" dirty="0"/>
          </a:p>
        </p:txBody>
      </p:sp>
      <p:sp>
        <p:nvSpPr>
          <p:cNvPr id="22" name="Rectangle 8">
            <a:extLst>
              <a:ext uri="{FF2B5EF4-FFF2-40B4-BE49-F238E27FC236}">
                <a16:creationId xmlns:a16="http://schemas.microsoft.com/office/drawing/2014/main" id="{E52C8239-CC3A-B797-7DE9-EA30935D948C}"/>
              </a:ext>
            </a:extLst>
          </p:cNvPr>
          <p:cNvSpPr>
            <a:spLocks noChangeArrowheads="1"/>
          </p:cNvSpPr>
          <p:nvPr/>
        </p:nvSpPr>
        <p:spPr bwMode="auto">
          <a:xfrm>
            <a:off x="220134" y="3736158"/>
            <a:ext cx="5554132" cy="2893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001" altLang="en-001" b="1" i="0" u="none" strike="noStrike" cap="none" normalizeH="0" baseline="0" dirty="0">
                <a:ln>
                  <a:noFill/>
                </a:ln>
                <a:solidFill>
                  <a:schemeClr val="tx1"/>
                </a:solidFill>
                <a:effectLst/>
                <a:latin typeface="Arial" panose="020B0604020202020204" pitchFamily="34" charset="0"/>
              </a:rPr>
              <a:t>Scalability: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001" altLang="en-001" sz="1600" b="1" i="0" u="none" strike="noStrike" cap="none" normalizeH="0" baseline="0" dirty="0">
                <a:ln>
                  <a:noFill/>
                </a:ln>
                <a:solidFill>
                  <a:schemeClr val="tx1"/>
                </a:solidFill>
                <a:effectLst/>
                <a:latin typeface="Arial" panose="020B0604020202020204" pitchFamily="34" charset="0"/>
              </a:rPr>
              <a:t>Global Reach</a:t>
            </a:r>
            <a:r>
              <a:rPr kumimoji="0" lang="en-001" altLang="en-001" sz="1600" b="0" i="0" u="none" strike="noStrike" cap="none" normalizeH="0" baseline="0" dirty="0">
                <a:ln>
                  <a:noFill/>
                </a:ln>
                <a:solidFill>
                  <a:schemeClr val="tx1"/>
                </a:solidFill>
                <a:effectLst/>
                <a:latin typeface="Arial" panose="020B0604020202020204" pitchFamily="34" charset="0"/>
              </a:rPr>
              <a:t>: Multi-language support.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001" altLang="en-001" sz="1600" b="1" i="0" u="none" strike="noStrike" cap="none" normalizeH="0" baseline="0" dirty="0">
                <a:ln>
                  <a:noFill/>
                </a:ln>
                <a:solidFill>
                  <a:schemeClr val="tx1"/>
                </a:solidFill>
                <a:effectLst/>
                <a:latin typeface="Arial" panose="020B0604020202020204" pitchFamily="34" charset="0"/>
              </a:rPr>
              <a:t>Modular Expansion</a:t>
            </a:r>
            <a:r>
              <a:rPr kumimoji="0" lang="en-001" altLang="en-001" sz="1600" b="0" i="0" u="none" strike="noStrike" cap="none" normalizeH="0" baseline="0" dirty="0">
                <a:ln>
                  <a:noFill/>
                </a:ln>
                <a:solidFill>
                  <a:schemeClr val="tx1"/>
                </a:solidFill>
                <a:effectLst/>
                <a:latin typeface="Arial" panose="020B0604020202020204" pitchFamily="34" charset="0"/>
              </a:rPr>
              <a:t>: Add features without disrupting the system.</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001" altLang="en-001" sz="1600" b="1" i="0" u="none" strike="noStrike" cap="none" normalizeH="0" baseline="0" dirty="0">
                <a:ln>
                  <a:noFill/>
                </a:ln>
                <a:solidFill>
                  <a:schemeClr val="tx1"/>
                </a:solidFill>
                <a:effectLst/>
                <a:latin typeface="Arial" panose="020B0604020202020204" pitchFamily="34" charset="0"/>
              </a:rPr>
              <a:t>Non-Internet Access</a:t>
            </a:r>
            <a:r>
              <a:rPr kumimoji="0" lang="en-001" altLang="en-001" sz="1600" b="0" i="0" u="none" strike="noStrike" cap="none" normalizeH="0" baseline="0" dirty="0">
                <a:ln>
                  <a:noFill/>
                </a:ln>
                <a:solidFill>
                  <a:schemeClr val="tx1"/>
                </a:solidFill>
                <a:effectLst/>
                <a:latin typeface="Arial" panose="020B0604020202020204" pitchFamily="34" charset="0"/>
              </a:rPr>
              <a:t>: SMS alerts for non-internet phones</a:t>
            </a:r>
            <a:endParaRPr kumimoji="0" lang="en-US" altLang="en-001"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001" sz="1600" dirty="0">
                <a:latin typeface="Arial" panose="020B0604020202020204" pitchFamily="34" charset="0"/>
              </a:rPr>
              <a:t> </a:t>
            </a:r>
            <a:r>
              <a:rPr lang="en-US" altLang="en-001" b="1" dirty="0"/>
              <a:t>Radio-Station </a:t>
            </a:r>
            <a:r>
              <a:rPr lang="en-US" altLang="en-001" sz="1600" dirty="0">
                <a:latin typeface="Arial" panose="020B0604020202020204" pitchFamily="34" charset="0"/>
              </a:rPr>
              <a:t>: Alerts sent trough Radio channels</a:t>
            </a:r>
            <a:r>
              <a:rPr kumimoji="0" lang="en-001" altLang="en-001" sz="16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001" altLang="en-001" sz="1600" b="1" i="0" u="none" strike="noStrike" cap="none" normalizeH="0" baseline="0" dirty="0">
                <a:ln>
                  <a:noFill/>
                </a:ln>
                <a:solidFill>
                  <a:schemeClr val="tx1"/>
                </a:solidFill>
                <a:effectLst/>
                <a:latin typeface="Arial" panose="020B0604020202020204" pitchFamily="34" charset="0"/>
              </a:rPr>
              <a:t>Voice Assistance</a:t>
            </a:r>
            <a:r>
              <a:rPr kumimoji="0" lang="en-001" altLang="en-001" sz="1600" b="0" i="0" u="none" strike="noStrike" cap="none" normalizeH="0" baseline="0" dirty="0">
                <a:ln>
                  <a:noFill/>
                </a:ln>
                <a:solidFill>
                  <a:schemeClr val="tx1"/>
                </a:solidFill>
                <a:effectLst/>
                <a:latin typeface="Arial" panose="020B0604020202020204" pitchFamily="34" charset="0"/>
              </a:rPr>
              <a:t>: Voice commands for differently-abled users.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001" altLang="en-001" sz="1600" b="1" i="0" u="none" strike="noStrike" cap="none" normalizeH="0" baseline="0" dirty="0">
                <a:ln>
                  <a:noFill/>
                </a:ln>
                <a:solidFill>
                  <a:schemeClr val="tx1"/>
                </a:solidFill>
                <a:effectLst/>
                <a:latin typeface="Arial" panose="020B0604020202020204" pitchFamily="34" charset="0"/>
              </a:rPr>
              <a:t>Collaboration</a:t>
            </a:r>
            <a:r>
              <a:rPr kumimoji="0" lang="en-001" altLang="en-001" sz="1600" b="0" i="0" u="none" strike="noStrike" cap="none" normalizeH="0" baseline="0" dirty="0">
                <a:ln>
                  <a:noFill/>
                </a:ln>
                <a:solidFill>
                  <a:schemeClr val="tx1"/>
                </a:solidFill>
                <a:effectLst/>
                <a:latin typeface="Arial" panose="020B0604020202020204" pitchFamily="34" charset="0"/>
              </a:rPr>
              <a:t>: Integrates with third-party services and NGOs for real-time data.</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001" altLang="en-001" sz="1800" b="0" i="0" u="none" strike="noStrike" cap="none" normalizeH="0" baseline="0" dirty="0">
              <a:ln>
                <a:noFill/>
              </a:ln>
              <a:solidFill>
                <a:schemeClr val="tx1"/>
              </a:solidFill>
              <a:effectLst/>
              <a:latin typeface="Arial" panose="020B0604020202020204" pitchFamily="34" charset="0"/>
            </a:endParaRPr>
          </a:p>
        </p:txBody>
      </p:sp>
      <p:sp>
        <p:nvSpPr>
          <p:cNvPr id="24" name="Rectangle 10">
            <a:extLst>
              <a:ext uri="{FF2B5EF4-FFF2-40B4-BE49-F238E27FC236}">
                <a16:creationId xmlns:a16="http://schemas.microsoft.com/office/drawing/2014/main" id="{FE97D87C-0FCA-EFF1-E239-88F6009C1607}"/>
              </a:ext>
            </a:extLst>
          </p:cNvPr>
          <p:cNvSpPr>
            <a:spLocks noChangeArrowheads="1"/>
          </p:cNvSpPr>
          <p:nvPr/>
        </p:nvSpPr>
        <p:spPr bwMode="auto">
          <a:xfrm>
            <a:off x="6012514" y="3736158"/>
            <a:ext cx="5993219"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001" sz="1800" b="1" i="0" u="none" strike="noStrike" cap="none" normalizeH="0" baseline="0" dirty="0">
                <a:ln>
                  <a:noFill/>
                </a:ln>
                <a:solidFill>
                  <a:schemeClr val="tx1"/>
                </a:solidFill>
                <a:effectLst/>
                <a:latin typeface="+mn-lt"/>
              </a:rPr>
              <a:t>Security:</a:t>
            </a:r>
          </a:p>
          <a:p>
            <a:pPr marL="285750" marR="0" lvl="0" indent="-285750"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001" sz="1800" b="1" i="0" u="none" strike="noStrike" cap="none" normalizeH="0" baseline="0" dirty="0">
                <a:ln>
                  <a:noFill/>
                </a:ln>
                <a:solidFill>
                  <a:schemeClr val="tx1"/>
                </a:solidFill>
                <a:effectLst/>
                <a:latin typeface="+mn-lt"/>
              </a:rPr>
              <a:t>Data Accuracy</a:t>
            </a:r>
            <a:r>
              <a:rPr kumimoji="0" lang="en-US" altLang="en-001" sz="1800" b="0" i="0" u="none" strike="noStrike" cap="none" normalizeH="0" baseline="0" dirty="0">
                <a:ln>
                  <a:noFill/>
                </a:ln>
                <a:solidFill>
                  <a:schemeClr val="tx1"/>
                </a:solidFill>
                <a:effectLst/>
                <a:latin typeface="+mn-lt"/>
              </a:rPr>
              <a:t>: Validate and update data regularly.</a:t>
            </a:r>
          </a:p>
          <a:p>
            <a:pPr marL="285750" marR="0" lvl="0" indent="-285750"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001" sz="1800" b="1" i="0" u="none" strike="noStrike" cap="none" normalizeH="0" baseline="0" dirty="0">
                <a:ln>
                  <a:noFill/>
                </a:ln>
                <a:solidFill>
                  <a:schemeClr val="tx1"/>
                </a:solidFill>
                <a:effectLst/>
                <a:latin typeface="+mn-lt"/>
              </a:rPr>
              <a:t>Traffic Management</a:t>
            </a:r>
            <a:r>
              <a:rPr kumimoji="0" lang="en-US" altLang="en-001" sz="1800" b="0" i="0" u="none" strike="noStrike" cap="none" normalizeH="0" baseline="0" dirty="0">
                <a:ln>
                  <a:noFill/>
                </a:ln>
                <a:solidFill>
                  <a:schemeClr val="tx1"/>
                </a:solidFill>
                <a:effectLst/>
                <a:latin typeface="+mn-lt"/>
              </a:rPr>
              <a:t>: Use cloud services and load balancers for scaling.</a:t>
            </a:r>
          </a:p>
          <a:p>
            <a:pPr marL="285750" marR="0" lvl="0" indent="-285750"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001" sz="1800" b="1" i="0" u="none" strike="noStrike" cap="none" normalizeH="0" baseline="0" dirty="0">
                <a:ln>
                  <a:noFill/>
                </a:ln>
                <a:solidFill>
                  <a:schemeClr val="tx1"/>
                </a:solidFill>
                <a:effectLst/>
                <a:latin typeface="+mn-lt"/>
              </a:rPr>
              <a:t>Cybersecurity</a:t>
            </a:r>
            <a:r>
              <a:rPr kumimoji="0" lang="en-US" altLang="en-001" sz="1800" b="0" i="0" u="none" strike="noStrike" cap="none" normalizeH="0" baseline="0" dirty="0">
                <a:ln>
                  <a:noFill/>
                </a:ln>
                <a:solidFill>
                  <a:schemeClr val="tx1"/>
                </a:solidFill>
                <a:effectLst/>
                <a:latin typeface="+mn-lt"/>
              </a:rPr>
              <a:t>: Strong encryption, firewalls, and regular audits.</a:t>
            </a:r>
          </a:p>
          <a:p>
            <a:pPr marL="285750" marR="0" lvl="0" indent="-285750"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001" sz="1800" b="1" i="0" u="none" strike="noStrike" cap="none" normalizeH="0" baseline="0" dirty="0">
                <a:ln>
                  <a:noFill/>
                </a:ln>
                <a:solidFill>
                  <a:schemeClr val="tx1"/>
                </a:solidFill>
                <a:effectLst/>
                <a:latin typeface="+mn-lt"/>
              </a:rPr>
              <a:t>Privacy Compliance</a:t>
            </a:r>
            <a:r>
              <a:rPr kumimoji="0" lang="en-US" altLang="en-001" sz="1800" b="0" i="0" u="none" strike="noStrike" cap="none" normalizeH="0" baseline="0" dirty="0">
                <a:ln>
                  <a:noFill/>
                </a:ln>
                <a:solidFill>
                  <a:schemeClr val="tx1"/>
                </a:solidFill>
                <a:effectLst/>
                <a:latin typeface="+mn-lt"/>
              </a:rPr>
              <a:t>: Enforce data protection and user consent.</a:t>
            </a:r>
            <a:endParaRPr kumimoji="0" lang="en-001" altLang="en-001" sz="1800" b="0" i="0" u="none" strike="noStrike" cap="none" normalizeH="0" baseline="0" dirty="0">
              <a:ln>
                <a:noFill/>
              </a:ln>
              <a:solidFill>
                <a:schemeClr val="tx1"/>
              </a:solidFill>
              <a:effectLst/>
              <a:latin typeface="+mn-lt"/>
            </a:endParaRPr>
          </a:p>
        </p:txBody>
      </p:sp>
    </p:spTree>
    <p:extLst>
      <p:ext uri="{BB962C8B-B14F-4D97-AF65-F5344CB8AC3E}">
        <p14:creationId xmlns:p14="http://schemas.microsoft.com/office/powerpoint/2010/main" val="37533879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D4F69D3-EEB0-4C4C-9434-B9960FB5854C}"/>
              </a:ext>
            </a:extLst>
          </p:cNvPr>
          <p:cNvSpPr>
            <a:spLocks noChangeArrowheads="1"/>
          </p:cNvSpPr>
          <p:nvPr/>
        </p:nvSpPr>
        <p:spPr bwMode="auto">
          <a:xfrm>
            <a:off x="0" y="6354762"/>
            <a:ext cx="12191999" cy="503238"/>
          </a:xfrm>
          <a:prstGeom prst="rect">
            <a:avLst/>
          </a:prstGeom>
          <a:solidFill>
            <a:srgbClr val="0070C0"/>
          </a:solidFill>
          <a:ln w="9525">
            <a:noFill/>
            <a:miter lim="800000"/>
            <a:headEnd/>
            <a:tailEnd/>
          </a:ln>
          <a:effectLst>
            <a:outerShdw dist="23000" dir="5400000" rotWithShape="0">
              <a:srgbClr val="808080">
                <a:alpha val="34999"/>
              </a:srgbClr>
            </a:outerShdw>
          </a:effectLst>
        </p:spPr>
        <p:txBody>
          <a:bodyPr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C0504D">
                  <a:lumMod val="75000"/>
                </a:srgbClr>
              </a:solidFill>
              <a:effectLst/>
              <a:uLnTx/>
              <a:uFillTx/>
              <a:latin typeface="Calibri"/>
              <a:ea typeface="ＭＳ Ｐゴシック" pitchFamily="1" charset="-128"/>
              <a:cs typeface="+mn-cs"/>
            </a:endParaRPr>
          </a:p>
        </p:txBody>
      </p:sp>
      <p:sp>
        <p:nvSpPr>
          <p:cNvPr id="17409" name="Title 1"/>
          <p:cNvSpPr>
            <a:spLocks noGrp="1"/>
          </p:cNvSpPr>
          <p:nvPr>
            <p:ph type="title"/>
          </p:nvPr>
        </p:nvSpPr>
        <p:spPr/>
        <p:txBody>
          <a:bodyPr/>
          <a:lstStyle/>
          <a:p>
            <a:pPr eaLnBrk="1" hangingPunct="1"/>
            <a:r>
              <a:rPr lang="en-US" sz="3600" b="1" dirty="0">
                <a:latin typeface="Times New Roman" panose="02020603050405020304" pitchFamily="18" charset="0"/>
                <a:ea typeface="ＭＳ Ｐゴシック" pitchFamily="1" charset="-128"/>
                <a:cs typeface="Times New Roman" panose="02020603050405020304" pitchFamily="18" charset="0"/>
              </a:rPr>
              <a:t>IMPACT AND BENEFITS</a:t>
            </a:r>
          </a:p>
        </p:txBody>
      </p:sp>
      <p:sp>
        <p:nvSpPr>
          <p:cNvPr id="6" name="Slide Number Placeholder 5"/>
          <p:cNvSpPr>
            <a:spLocks noGrp="1"/>
          </p:cNvSpPr>
          <p:nvPr>
            <p:ph type="sldNum" sz="quarter" idx="12"/>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677C3CE7-23F7-4828-823C-E0205DF2CF97}" type="slidenum">
              <a:rPr kumimoji="0" lang="en-US" sz="1200" b="1" i="0" u="none" strike="noStrike" kern="1200" cap="none" spc="0" normalizeH="0" baseline="0" noProof="0">
                <a:ln>
                  <a:noFill/>
                </a:ln>
                <a:solidFill>
                  <a:prstClr val="white"/>
                </a:solidFill>
                <a:effectLst/>
                <a:uLnTx/>
                <a:uFillTx/>
                <a:latin typeface="TradeGothic" pitchFamily="1" charset="0"/>
                <a:ea typeface="ＭＳ Ｐゴシック" pitchFamily="1"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5</a:t>
            </a:fld>
            <a:endParaRPr kumimoji="0" lang="en-US" sz="1200" b="1" i="0" u="none" strike="noStrike" kern="1200" cap="none" spc="0" normalizeH="0" baseline="0" noProof="0" dirty="0">
              <a:ln>
                <a:noFill/>
              </a:ln>
              <a:solidFill>
                <a:prstClr val="white"/>
              </a:solidFill>
              <a:effectLst/>
              <a:uLnTx/>
              <a:uFillTx/>
              <a:latin typeface="TradeGothic" pitchFamily="1" charset="0"/>
              <a:ea typeface="ＭＳ Ｐゴシック" pitchFamily="1" charset="-128"/>
              <a:cs typeface="+mn-cs"/>
            </a:endParaRPr>
          </a:p>
        </p:txBody>
      </p:sp>
      <p:sp>
        <p:nvSpPr>
          <p:cNvPr id="7" name="Footer Placeholder 6"/>
          <p:cNvSpPr>
            <a:spLocks noGrp="1"/>
          </p:cNvSpPr>
          <p:nvPr>
            <p:ph type="ftr" sz="quarter" idx="11"/>
          </p:nvPr>
        </p:nvSpPr>
        <p:spPr>
          <a:xfrm>
            <a:off x="4648200" y="6356353"/>
            <a:ext cx="3204000" cy="365125"/>
          </a:xfrm>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white"/>
                </a:solidFill>
                <a:effectLst/>
                <a:uLnTx/>
                <a:uFillTx/>
                <a:latin typeface="TradeGothic"/>
                <a:ea typeface="+mn-ea"/>
                <a:cs typeface="+mn-cs"/>
              </a:rPr>
              <a:t>@SIH Idea submission- Template</a:t>
            </a:r>
            <a:endParaRPr kumimoji="0" lang="en-US" sz="1200" b="0" i="0" u="none" strike="noStrike" kern="1200" cap="none" spc="0" normalizeH="0" baseline="0" noProof="0" dirty="0">
              <a:ln>
                <a:noFill/>
              </a:ln>
              <a:solidFill>
                <a:prstClr val="white"/>
              </a:solidFill>
              <a:effectLst/>
              <a:uLnTx/>
              <a:uFillTx/>
              <a:latin typeface="TradeGothic"/>
              <a:ea typeface="+mn-ea"/>
              <a:cs typeface="+mn-cs"/>
            </a:endParaRPr>
          </a:p>
        </p:txBody>
      </p:sp>
      <p:pic>
        <p:nvPicPr>
          <p:cNvPr id="8" name="Google Shape;93;p2"/>
          <p:cNvPicPr preferRelativeResize="0"/>
          <p:nvPr/>
        </p:nvPicPr>
        <p:blipFill rotWithShape="1">
          <a:blip r:embed="rId3">
            <a:alphaModFix/>
          </a:blip>
          <a:srcRect/>
          <a:stretch/>
        </p:blipFill>
        <p:spPr>
          <a:xfrm>
            <a:off x="9803911" y="81376"/>
            <a:ext cx="2246575" cy="1149075"/>
          </a:xfrm>
          <a:prstGeom prst="rect">
            <a:avLst/>
          </a:prstGeom>
          <a:noFill/>
          <a:ln>
            <a:noFill/>
          </a:ln>
        </p:spPr>
      </p:pic>
      <p:sp>
        <p:nvSpPr>
          <p:cNvPr id="2" name="Oval 1" descr="Your startup LOGO">
            <a:extLst>
              <a:ext uri="{FF2B5EF4-FFF2-40B4-BE49-F238E27FC236}">
                <a16:creationId xmlns:a16="http://schemas.microsoft.com/office/drawing/2014/main" id="{AC46553B-26AB-3FBC-142D-5A6B9B2AE9EB}"/>
              </a:ext>
              <a:ext uri="{C183D7F6-B498-43B3-948B-1728B52AA6E4}">
                <adec:decorative xmlns:adec="http://schemas.microsoft.com/office/drawing/2017/decorative" val="0"/>
              </a:ext>
            </a:extLst>
          </p:cNvPr>
          <p:cNvSpPr/>
          <p:nvPr/>
        </p:nvSpPr>
        <p:spPr>
          <a:xfrm>
            <a:off x="202022" y="203383"/>
            <a:ext cx="1668360" cy="807334"/>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a:latin typeface="Britannic Bold" panose="020B0903060703020204" pitchFamily="34" charset="0"/>
              </a:rPr>
              <a:t>Phoenix</a:t>
            </a:r>
          </a:p>
          <a:p>
            <a:pPr algn="ctr"/>
            <a:r>
              <a:rPr lang="en-US" dirty="0">
                <a:latin typeface="Britannic Bold" panose="020B0903060703020204" pitchFamily="34" charset="0"/>
              </a:rPr>
              <a:t>Coders</a:t>
            </a:r>
            <a:endParaRPr lang="en-IN" dirty="0">
              <a:latin typeface="Britannic Bold" panose="020B0903060703020204" pitchFamily="34" charset="0"/>
            </a:endParaRPr>
          </a:p>
        </p:txBody>
      </p:sp>
      <p:sp>
        <p:nvSpPr>
          <p:cNvPr id="3" name="Rectangle: Rounded Corners 2">
            <a:extLst>
              <a:ext uri="{FF2B5EF4-FFF2-40B4-BE49-F238E27FC236}">
                <a16:creationId xmlns:a16="http://schemas.microsoft.com/office/drawing/2014/main" id="{09BDB150-5DA6-7B4C-684A-96DE96685935}"/>
              </a:ext>
            </a:extLst>
          </p:cNvPr>
          <p:cNvSpPr/>
          <p:nvPr/>
        </p:nvSpPr>
        <p:spPr>
          <a:xfrm>
            <a:off x="202021" y="1434106"/>
            <a:ext cx="5673845" cy="368556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001" dirty="0"/>
          </a:p>
        </p:txBody>
      </p:sp>
      <p:sp>
        <p:nvSpPr>
          <p:cNvPr id="4" name="Rectangle: Rounded Corners 3">
            <a:extLst>
              <a:ext uri="{FF2B5EF4-FFF2-40B4-BE49-F238E27FC236}">
                <a16:creationId xmlns:a16="http://schemas.microsoft.com/office/drawing/2014/main" id="{4DD73BEF-357F-37D1-5070-1F0292DABB9D}"/>
              </a:ext>
            </a:extLst>
          </p:cNvPr>
          <p:cNvSpPr/>
          <p:nvPr/>
        </p:nvSpPr>
        <p:spPr>
          <a:xfrm>
            <a:off x="6029445" y="1434106"/>
            <a:ext cx="5960533" cy="3685562"/>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001"/>
          </a:p>
        </p:txBody>
      </p:sp>
      <p:sp>
        <p:nvSpPr>
          <p:cNvPr id="5" name="Rectangle: Rounded Corners 4">
            <a:extLst>
              <a:ext uri="{FF2B5EF4-FFF2-40B4-BE49-F238E27FC236}">
                <a16:creationId xmlns:a16="http://schemas.microsoft.com/office/drawing/2014/main" id="{1B7CF649-03B3-4B99-E832-4F09F540DAFF}"/>
              </a:ext>
            </a:extLst>
          </p:cNvPr>
          <p:cNvSpPr/>
          <p:nvPr/>
        </p:nvSpPr>
        <p:spPr>
          <a:xfrm>
            <a:off x="202022" y="5231389"/>
            <a:ext cx="11719045" cy="90363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001"/>
          </a:p>
        </p:txBody>
      </p:sp>
      <p:sp>
        <p:nvSpPr>
          <p:cNvPr id="12" name="TextBox 11">
            <a:extLst>
              <a:ext uri="{FF2B5EF4-FFF2-40B4-BE49-F238E27FC236}">
                <a16:creationId xmlns:a16="http://schemas.microsoft.com/office/drawing/2014/main" id="{F7518392-BC5A-5452-8032-FA5AC4CE787C}"/>
              </a:ext>
            </a:extLst>
          </p:cNvPr>
          <p:cNvSpPr txBox="1"/>
          <p:nvPr/>
        </p:nvSpPr>
        <p:spPr>
          <a:xfrm>
            <a:off x="575144" y="5360042"/>
            <a:ext cx="10972800" cy="646331"/>
          </a:xfrm>
          <a:prstGeom prst="rect">
            <a:avLst/>
          </a:prstGeom>
          <a:noFill/>
        </p:spPr>
        <p:txBody>
          <a:bodyPr wrap="square" rtlCol="0">
            <a:spAutoFit/>
          </a:bodyPr>
          <a:lstStyle/>
          <a:p>
            <a:r>
              <a:rPr lang="en-US" dirty="0"/>
              <a:t>In essence, the software provides timely, organized, and accessible disaster response, saving lives, reducing economic losses, and helping communities recover faster prioritizing sustainability.</a:t>
            </a:r>
            <a:endParaRPr lang="en-001" dirty="0"/>
          </a:p>
        </p:txBody>
      </p:sp>
      <p:sp>
        <p:nvSpPr>
          <p:cNvPr id="13" name="TextBox 12">
            <a:extLst>
              <a:ext uri="{FF2B5EF4-FFF2-40B4-BE49-F238E27FC236}">
                <a16:creationId xmlns:a16="http://schemas.microsoft.com/office/drawing/2014/main" id="{F0EF1A41-EB99-19FF-65BA-EFCA3AEE5CAA}"/>
              </a:ext>
            </a:extLst>
          </p:cNvPr>
          <p:cNvSpPr txBox="1"/>
          <p:nvPr/>
        </p:nvSpPr>
        <p:spPr>
          <a:xfrm>
            <a:off x="327177" y="1629356"/>
            <a:ext cx="5526313" cy="3139321"/>
          </a:xfrm>
          <a:prstGeom prst="rect">
            <a:avLst/>
          </a:prstGeom>
          <a:noFill/>
        </p:spPr>
        <p:txBody>
          <a:bodyPr wrap="square" rtlCol="0">
            <a:spAutoFit/>
          </a:bodyPr>
          <a:lstStyle/>
          <a:p>
            <a:r>
              <a:rPr lang="en-US" b="1" dirty="0"/>
              <a:t>1</a:t>
            </a:r>
            <a:r>
              <a:rPr lang="en-US" dirty="0"/>
              <a:t>. </a:t>
            </a:r>
            <a:r>
              <a:rPr lang="en-US" b="1" dirty="0"/>
              <a:t>Improves Preparedness</a:t>
            </a:r>
            <a:r>
              <a:rPr lang="en-US" dirty="0"/>
              <a:t>: Provides </a:t>
            </a:r>
            <a:r>
              <a:rPr lang="en-US" b="1" dirty="0"/>
              <a:t>real-time alerts</a:t>
            </a:r>
            <a:r>
              <a:rPr lang="en-US" dirty="0"/>
              <a:t>.</a:t>
            </a:r>
          </a:p>
          <a:p>
            <a:r>
              <a:rPr lang="en-US" b="1" dirty="0"/>
              <a:t>2</a:t>
            </a:r>
            <a:r>
              <a:rPr lang="en-US" dirty="0"/>
              <a:t>. </a:t>
            </a:r>
            <a:r>
              <a:rPr lang="en-US" b="1" dirty="0"/>
              <a:t>Enhances Coordination</a:t>
            </a:r>
            <a:r>
              <a:rPr lang="en-US" dirty="0"/>
              <a:t>: Streamlines communication for faster response.</a:t>
            </a:r>
          </a:p>
          <a:p>
            <a:r>
              <a:rPr lang="en-US" b="1" dirty="0"/>
              <a:t>3</a:t>
            </a:r>
            <a:r>
              <a:rPr lang="en-US" dirty="0"/>
              <a:t>. </a:t>
            </a:r>
            <a:r>
              <a:rPr lang="en-US" b="1" dirty="0"/>
              <a:t>Optimizes Resources</a:t>
            </a:r>
            <a:r>
              <a:rPr lang="en-US" dirty="0"/>
              <a:t>: Efficiently allocates supplies and personnel.</a:t>
            </a:r>
          </a:p>
          <a:p>
            <a:r>
              <a:rPr lang="en-US" b="1" dirty="0"/>
              <a:t>4</a:t>
            </a:r>
            <a:r>
              <a:rPr lang="en-US" dirty="0"/>
              <a:t>. </a:t>
            </a:r>
            <a:r>
              <a:rPr lang="en-US" b="1" dirty="0"/>
              <a:t>Enables Quick Decisions</a:t>
            </a:r>
            <a:r>
              <a:rPr lang="en-US" dirty="0"/>
              <a:t>: Supports </a:t>
            </a:r>
            <a:r>
              <a:rPr lang="en-US" b="1" dirty="0"/>
              <a:t>data-driven evacuation and relief choices</a:t>
            </a:r>
            <a:r>
              <a:rPr lang="en-US" dirty="0"/>
              <a:t>.</a:t>
            </a:r>
          </a:p>
          <a:p>
            <a:r>
              <a:rPr lang="en-US" b="1" dirty="0"/>
              <a:t>5. Increases Accessibility</a:t>
            </a:r>
            <a:r>
              <a:rPr lang="en-US" dirty="0"/>
              <a:t>: Offers </a:t>
            </a:r>
            <a:r>
              <a:rPr lang="en-US" b="1" dirty="0"/>
              <a:t>SMS alerts </a:t>
            </a:r>
            <a:r>
              <a:rPr lang="en-US" dirty="0"/>
              <a:t>and </a:t>
            </a:r>
            <a:r>
              <a:rPr lang="en-US" b="1" dirty="0"/>
              <a:t>voice assistance.</a:t>
            </a:r>
          </a:p>
          <a:p>
            <a:r>
              <a:rPr lang="en-US" b="1" dirty="0"/>
              <a:t>6</a:t>
            </a:r>
            <a:r>
              <a:rPr lang="en-US" dirty="0"/>
              <a:t>. </a:t>
            </a:r>
            <a:r>
              <a:rPr lang="en-US" b="1" dirty="0"/>
              <a:t>Speeds Recovery</a:t>
            </a:r>
            <a:r>
              <a:rPr lang="en-US" dirty="0"/>
              <a:t>: Assists in </a:t>
            </a:r>
            <a:r>
              <a:rPr lang="en-US" b="1" dirty="0"/>
              <a:t>damage assessment </a:t>
            </a:r>
            <a:r>
              <a:rPr lang="en-US" dirty="0"/>
              <a:t>and </a:t>
            </a:r>
            <a:r>
              <a:rPr lang="en-US" b="1" dirty="0"/>
              <a:t>rebuilding</a:t>
            </a:r>
            <a:r>
              <a:rPr lang="en-US" dirty="0"/>
              <a:t>.</a:t>
            </a:r>
          </a:p>
        </p:txBody>
      </p:sp>
      <p:sp>
        <p:nvSpPr>
          <p:cNvPr id="15" name="TextBox 14">
            <a:extLst>
              <a:ext uri="{FF2B5EF4-FFF2-40B4-BE49-F238E27FC236}">
                <a16:creationId xmlns:a16="http://schemas.microsoft.com/office/drawing/2014/main" id="{DE39003A-C0DE-4289-329E-78E100CB209C}"/>
              </a:ext>
            </a:extLst>
          </p:cNvPr>
          <p:cNvSpPr txBox="1"/>
          <p:nvPr/>
        </p:nvSpPr>
        <p:spPr>
          <a:xfrm>
            <a:off x="609600" y="1002720"/>
            <a:ext cx="3420533" cy="461665"/>
          </a:xfrm>
          <a:prstGeom prst="rect">
            <a:avLst/>
          </a:prstGeom>
          <a:noFill/>
        </p:spPr>
        <p:txBody>
          <a:bodyPr wrap="square" rtlCol="0">
            <a:spAutoFit/>
          </a:bodyPr>
          <a:lstStyle/>
          <a:p>
            <a:r>
              <a:rPr lang="en-US" sz="2400" b="1" dirty="0"/>
              <a:t>Impacts:</a:t>
            </a:r>
            <a:endParaRPr lang="en-001" sz="2400" b="1" dirty="0"/>
          </a:p>
        </p:txBody>
      </p:sp>
      <p:sp>
        <p:nvSpPr>
          <p:cNvPr id="16" name="TextBox 15">
            <a:extLst>
              <a:ext uri="{FF2B5EF4-FFF2-40B4-BE49-F238E27FC236}">
                <a16:creationId xmlns:a16="http://schemas.microsoft.com/office/drawing/2014/main" id="{185E091B-5ABF-FF24-1E1D-7491FCE25742}"/>
              </a:ext>
            </a:extLst>
          </p:cNvPr>
          <p:cNvSpPr txBox="1"/>
          <p:nvPr/>
        </p:nvSpPr>
        <p:spPr>
          <a:xfrm>
            <a:off x="6434667" y="1010077"/>
            <a:ext cx="3725333" cy="461665"/>
          </a:xfrm>
          <a:prstGeom prst="rect">
            <a:avLst/>
          </a:prstGeom>
          <a:noFill/>
        </p:spPr>
        <p:txBody>
          <a:bodyPr wrap="square" rtlCol="0">
            <a:spAutoFit/>
          </a:bodyPr>
          <a:lstStyle/>
          <a:p>
            <a:r>
              <a:rPr lang="en-US" sz="2400" b="1" dirty="0"/>
              <a:t>Benefits:</a:t>
            </a:r>
            <a:endParaRPr lang="en-001" sz="2400" b="1" dirty="0"/>
          </a:p>
        </p:txBody>
      </p:sp>
      <p:sp>
        <p:nvSpPr>
          <p:cNvPr id="17" name="TextBox 16">
            <a:extLst>
              <a:ext uri="{FF2B5EF4-FFF2-40B4-BE49-F238E27FC236}">
                <a16:creationId xmlns:a16="http://schemas.microsoft.com/office/drawing/2014/main" id="{3F700E56-EDE5-8170-CF15-9CCC7B78BD00}"/>
              </a:ext>
            </a:extLst>
          </p:cNvPr>
          <p:cNvSpPr txBox="1"/>
          <p:nvPr/>
        </p:nvSpPr>
        <p:spPr>
          <a:xfrm>
            <a:off x="6328552" y="1568403"/>
            <a:ext cx="5356273" cy="3416320"/>
          </a:xfrm>
          <a:prstGeom prst="rect">
            <a:avLst/>
          </a:prstGeom>
          <a:noFill/>
        </p:spPr>
        <p:txBody>
          <a:bodyPr wrap="square" rtlCol="0">
            <a:spAutoFit/>
          </a:bodyPr>
          <a:lstStyle/>
          <a:p>
            <a:pPr marL="342900" indent="-342900">
              <a:buFont typeface="+mj-lt"/>
              <a:buAutoNum type="arabicPeriod"/>
            </a:pPr>
            <a:r>
              <a:rPr lang="en-US" b="1" dirty="0"/>
              <a:t>Social</a:t>
            </a:r>
            <a:r>
              <a:rPr lang="en-US" dirty="0"/>
              <a:t>: Provides inclusive support for </a:t>
            </a:r>
            <a:r>
              <a:rPr lang="en-US" b="1" dirty="0"/>
              <a:t>differently-abled</a:t>
            </a:r>
            <a:r>
              <a:rPr lang="en-US" dirty="0"/>
              <a:t> groups</a:t>
            </a:r>
            <a:r>
              <a:rPr lang="en-US" b="1" dirty="0"/>
              <a:t>, strengthens community collaboration</a:t>
            </a:r>
            <a:r>
              <a:rPr lang="en-US" dirty="0"/>
              <a:t>, and reduces </a:t>
            </a:r>
            <a:r>
              <a:rPr lang="en-US" b="1" dirty="0"/>
              <a:t>casualties</a:t>
            </a:r>
            <a:r>
              <a:rPr lang="en-US" dirty="0"/>
              <a:t> through timely alerts.</a:t>
            </a:r>
          </a:p>
          <a:p>
            <a:pPr marL="342900" indent="-342900">
              <a:buFont typeface="+mj-lt"/>
              <a:buAutoNum type="arabicPeriod"/>
            </a:pPr>
            <a:r>
              <a:rPr lang="en-US" b="1" dirty="0"/>
              <a:t>Economic</a:t>
            </a:r>
            <a:r>
              <a:rPr lang="en-US" dirty="0"/>
              <a:t>: </a:t>
            </a:r>
            <a:r>
              <a:rPr lang="en-US" b="1" dirty="0"/>
              <a:t>Minimizes damage</a:t>
            </a:r>
            <a:r>
              <a:rPr lang="en-US" dirty="0"/>
              <a:t>, lowers costs with </a:t>
            </a:r>
            <a:r>
              <a:rPr lang="en-US" b="1" dirty="0"/>
              <a:t>efficient resource distribution</a:t>
            </a:r>
            <a:r>
              <a:rPr lang="en-US" dirty="0"/>
              <a:t>, and accelerates business recovery.</a:t>
            </a:r>
          </a:p>
          <a:p>
            <a:pPr marL="342900" indent="-342900">
              <a:buFont typeface="+mj-lt"/>
              <a:buAutoNum type="arabicPeriod"/>
            </a:pPr>
            <a:r>
              <a:rPr lang="en-US" b="1" dirty="0"/>
              <a:t>Environmental</a:t>
            </a:r>
            <a:r>
              <a:rPr lang="en-US" dirty="0"/>
              <a:t>: Reduces environmental impact, </a:t>
            </a:r>
            <a:r>
              <a:rPr lang="en-US" b="1" dirty="0"/>
              <a:t>promotes sustainable rebuilding</a:t>
            </a:r>
            <a:r>
              <a:rPr lang="en-US" dirty="0"/>
              <a:t>, and </a:t>
            </a:r>
            <a:r>
              <a:rPr lang="en-US" b="1" dirty="0"/>
              <a:t>conserves resources.</a:t>
            </a:r>
          </a:p>
          <a:p>
            <a:pPr marL="342900" indent="-342900">
              <a:buFont typeface="+mj-lt"/>
              <a:buAutoNum type="arabicPeriod"/>
            </a:pPr>
            <a:r>
              <a:rPr lang="en-US" dirty="0"/>
              <a:t>This system also allows us to analyze the calamities of past and learn from them for a better future</a:t>
            </a:r>
          </a:p>
        </p:txBody>
      </p:sp>
    </p:spTree>
    <p:extLst>
      <p:ext uri="{BB962C8B-B14F-4D97-AF65-F5344CB8AC3E}">
        <p14:creationId xmlns:p14="http://schemas.microsoft.com/office/powerpoint/2010/main" val="29971441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D4F69D3-EEB0-4C4C-9434-B9960FB5854C}"/>
              </a:ext>
            </a:extLst>
          </p:cNvPr>
          <p:cNvSpPr>
            <a:spLocks noChangeArrowheads="1"/>
          </p:cNvSpPr>
          <p:nvPr/>
        </p:nvSpPr>
        <p:spPr bwMode="auto">
          <a:xfrm>
            <a:off x="0" y="6354762"/>
            <a:ext cx="12191999" cy="503238"/>
          </a:xfrm>
          <a:prstGeom prst="rect">
            <a:avLst/>
          </a:prstGeom>
          <a:solidFill>
            <a:srgbClr val="0070C0"/>
          </a:solidFill>
          <a:ln w="9525">
            <a:noFill/>
            <a:miter lim="800000"/>
            <a:headEnd/>
            <a:tailEnd/>
          </a:ln>
          <a:effectLst>
            <a:outerShdw dist="23000" dir="5400000" rotWithShape="0">
              <a:srgbClr val="808080">
                <a:alpha val="34999"/>
              </a:srgbClr>
            </a:outerShdw>
          </a:effectLst>
        </p:spPr>
        <p:txBody>
          <a:bodyPr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C0504D">
                  <a:lumMod val="75000"/>
                </a:srgbClr>
              </a:solidFill>
              <a:effectLst/>
              <a:uLnTx/>
              <a:uFillTx/>
              <a:latin typeface="Calibri"/>
              <a:ea typeface="ＭＳ Ｐゴシック" pitchFamily="1" charset="-128"/>
              <a:cs typeface="+mn-cs"/>
            </a:endParaRPr>
          </a:p>
        </p:txBody>
      </p:sp>
      <p:sp>
        <p:nvSpPr>
          <p:cNvPr id="7" name="Footer Placeholder 6"/>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white"/>
                </a:solidFill>
                <a:effectLst/>
                <a:uLnTx/>
                <a:uFillTx/>
                <a:latin typeface="TradeGothic"/>
                <a:ea typeface="+mn-ea"/>
                <a:cs typeface="+mn-cs"/>
              </a:rPr>
              <a:t>@SIH Idea submission- Template</a:t>
            </a:r>
            <a:endParaRPr kumimoji="0" lang="en-US" sz="1200" b="0" i="0" u="none" strike="noStrike" kern="1200" cap="none" spc="0" normalizeH="0" baseline="0" noProof="0" dirty="0">
              <a:ln>
                <a:noFill/>
              </a:ln>
              <a:solidFill>
                <a:prstClr val="white"/>
              </a:solidFill>
              <a:effectLst/>
              <a:uLnTx/>
              <a:uFillTx/>
              <a:latin typeface="TradeGothic"/>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677C3CE7-23F7-4828-823C-E0205DF2CF97}" type="slidenum">
              <a:rPr kumimoji="0" lang="en-US" sz="1200" b="1" i="0" u="none" strike="noStrike" kern="1200" cap="none" spc="0" normalizeH="0" baseline="0" noProof="0">
                <a:ln>
                  <a:noFill/>
                </a:ln>
                <a:solidFill>
                  <a:prstClr val="white"/>
                </a:solidFill>
                <a:effectLst/>
                <a:uLnTx/>
                <a:uFillTx/>
                <a:latin typeface="TradeGothic" pitchFamily="1" charset="0"/>
                <a:ea typeface="ＭＳ Ｐゴシック" pitchFamily="1"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6</a:t>
            </a:fld>
            <a:endParaRPr kumimoji="0" lang="en-US" sz="1200" b="1" i="0" u="none" strike="noStrike" kern="1200" cap="none" spc="0" normalizeH="0" baseline="0" noProof="0" dirty="0">
              <a:ln>
                <a:noFill/>
              </a:ln>
              <a:solidFill>
                <a:prstClr val="white"/>
              </a:solidFill>
              <a:effectLst/>
              <a:uLnTx/>
              <a:uFillTx/>
              <a:latin typeface="TradeGothic" pitchFamily="1" charset="0"/>
              <a:ea typeface="ＭＳ Ｐゴシック" pitchFamily="1" charset="-128"/>
              <a:cs typeface="+mn-cs"/>
            </a:endParaRPr>
          </a:p>
        </p:txBody>
      </p:sp>
      <p:sp>
        <p:nvSpPr>
          <p:cNvPr id="17409" name="Title 1"/>
          <p:cNvSpPr>
            <a:spLocks noGrp="1"/>
          </p:cNvSpPr>
          <p:nvPr>
            <p:ph type="title" idx="4294967295"/>
          </p:nvPr>
        </p:nvSpPr>
        <p:spPr>
          <a:xfrm>
            <a:off x="0" y="-47625"/>
            <a:ext cx="10972800" cy="1143000"/>
          </a:xfrm>
        </p:spPr>
        <p:txBody>
          <a:bodyPr/>
          <a:lstStyle/>
          <a:p>
            <a:pPr eaLnBrk="1" hangingPunct="1"/>
            <a:r>
              <a:rPr lang="en-US" sz="3600" b="1" dirty="0">
                <a:latin typeface="Times New Roman" panose="02020603050405020304" pitchFamily="18" charset="0"/>
                <a:ea typeface="ＭＳ Ｐゴシック" pitchFamily="1" charset="-128"/>
                <a:cs typeface="Times New Roman" panose="02020603050405020304" pitchFamily="18" charset="0"/>
              </a:rPr>
              <a:t>RESEARCH  AND REFERENCES</a:t>
            </a:r>
          </a:p>
        </p:txBody>
      </p:sp>
      <p:sp>
        <p:nvSpPr>
          <p:cNvPr id="3" name="Text Placeholder 2">
            <a:extLst>
              <a:ext uri="{FF2B5EF4-FFF2-40B4-BE49-F238E27FC236}">
                <a16:creationId xmlns:a16="http://schemas.microsoft.com/office/drawing/2014/main" id="{3C3BC0E0-EEB0-5F56-427C-8C93D8178C12}"/>
              </a:ext>
            </a:extLst>
          </p:cNvPr>
          <p:cNvSpPr>
            <a:spLocks noGrp="1"/>
          </p:cNvSpPr>
          <p:nvPr>
            <p:ph type="body" idx="4294967295"/>
          </p:nvPr>
        </p:nvSpPr>
        <p:spPr>
          <a:xfrm>
            <a:off x="0" y="1535113"/>
            <a:ext cx="5386388" cy="639762"/>
          </a:xfrm>
        </p:spPr>
        <p:txBody>
          <a:bodyPr/>
          <a:lstStyle/>
          <a:p>
            <a:r>
              <a:rPr lang="en-US" dirty="0"/>
              <a:t>Research Links:</a:t>
            </a:r>
            <a:endParaRPr lang="en-001" dirty="0"/>
          </a:p>
        </p:txBody>
      </p:sp>
      <p:sp>
        <p:nvSpPr>
          <p:cNvPr id="5" name="Text Placeholder 4">
            <a:extLst>
              <a:ext uri="{FF2B5EF4-FFF2-40B4-BE49-F238E27FC236}">
                <a16:creationId xmlns:a16="http://schemas.microsoft.com/office/drawing/2014/main" id="{8FADC1D8-5A8E-8320-D018-791CA33535C7}"/>
              </a:ext>
            </a:extLst>
          </p:cNvPr>
          <p:cNvSpPr>
            <a:spLocks noGrp="1"/>
          </p:cNvSpPr>
          <p:nvPr>
            <p:ph type="body" sz="quarter" idx="4294967295"/>
          </p:nvPr>
        </p:nvSpPr>
        <p:spPr>
          <a:xfrm>
            <a:off x="6802438" y="1535113"/>
            <a:ext cx="5389562" cy="639762"/>
          </a:xfrm>
        </p:spPr>
        <p:txBody>
          <a:bodyPr/>
          <a:lstStyle/>
          <a:p>
            <a:r>
              <a:rPr lang="en-US" dirty="0"/>
              <a:t>Reference Links:</a:t>
            </a:r>
            <a:endParaRPr lang="en-001" dirty="0"/>
          </a:p>
        </p:txBody>
      </p:sp>
      <p:pic>
        <p:nvPicPr>
          <p:cNvPr id="8" name="Google Shape;93;p2"/>
          <p:cNvPicPr preferRelativeResize="0"/>
          <p:nvPr/>
        </p:nvPicPr>
        <p:blipFill rotWithShape="1">
          <a:blip r:embed="rId3">
            <a:alphaModFix/>
          </a:blip>
          <a:srcRect/>
          <a:stretch/>
        </p:blipFill>
        <p:spPr>
          <a:xfrm>
            <a:off x="9803911" y="81376"/>
            <a:ext cx="2246575" cy="1149075"/>
          </a:xfrm>
          <a:prstGeom prst="rect">
            <a:avLst/>
          </a:prstGeom>
          <a:noFill/>
          <a:ln>
            <a:noFill/>
          </a:ln>
        </p:spPr>
      </p:pic>
      <p:sp>
        <p:nvSpPr>
          <p:cNvPr id="2" name="Oval 1" descr="Your startup LOGO">
            <a:extLst>
              <a:ext uri="{FF2B5EF4-FFF2-40B4-BE49-F238E27FC236}">
                <a16:creationId xmlns:a16="http://schemas.microsoft.com/office/drawing/2014/main" id="{510FCEF1-EEE2-6625-A9AF-01C49B5E9FB7}"/>
              </a:ext>
              <a:ext uri="{C183D7F6-B498-43B3-948B-1728B52AA6E4}">
                <adec:decorative xmlns:adec="http://schemas.microsoft.com/office/drawing/2017/decorative" val="0"/>
              </a:ext>
            </a:extLst>
          </p:cNvPr>
          <p:cNvSpPr/>
          <p:nvPr/>
        </p:nvSpPr>
        <p:spPr>
          <a:xfrm>
            <a:off x="202022" y="203383"/>
            <a:ext cx="1668360" cy="807334"/>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a:latin typeface="Britannic Bold" panose="020B0903060703020204" pitchFamily="34" charset="0"/>
              </a:rPr>
              <a:t>Phoenix</a:t>
            </a:r>
          </a:p>
          <a:p>
            <a:pPr algn="ctr"/>
            <a:r>
              <a:rPr lang="en-US" dirty="0">
                <a:latin typeface="Britannic Bold" panose="020B0903060703020204" pitchFamily="34" charset="0"/>
              </a:rPr>
              <a:t>Coders</a:t>
            </a:r>
            <a:endParaRPr lang="en-IN" dirty="0">
              <a:latin typeface="Britannic Bold" panose="020B0903060703020204" pitchFamily="34" charset="0"/>
            </a:endParaRPr>
          </a:p>
        </p:txBody>
      </p:sp>
      <p:sp>
        <p:nvSpPr>
          <p:cNvPr id="15" name="Rectangle: Rounded Corners 14">
            <a:extLst>
              <a:ext uri="{FF2B5EF4-FFF2-40B4-BE49-F238E27FC236}">
                <a16:creationId xmlns:a16="http://schemas.microsoft.com/office/drawing/2014/main" id="{145DAE1E-8664-95AC-4ACA-9DFEE769AAB0}"/>
              </a:ext>
            </a:extLst>
          </p:cNvPr>
          <p:cNvSpPr/>
          <p:nvPr/>
        </p:nvSpPr>
        <p:spPr>
          <a:xfrm>
            <a:off x="202022" y="2174875"/>
            <a:ext cx="5691958" cy="395128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buFont typeface="Wingdings" panose="05000000000000000000" pitchFamily="2" charset="2"/>
              <a:buChar char="Ø"/>
            </a:pPr>
            <a:r>
              <a:rPr lang="en-US" sz="1800" b="1" dirty="0"/>
              <a:t>Wit press report</a:t>
            </a:r>
            <a:r>
              <a:rPr lang="en-US" sz="1800" dirty="0"/>
              <a:t>:</a:t>
            </a:r>
          </a:p>
          <a:p>
            <a:pPr marL="0" indent="0">
              <a:buNone/>
            </a:pPr>
            <a:r>
              <a:rPr lang="en-US" sz="1800" dirty="0">
                <a:hlinkClick r:id="rId4"/>
              </a:rPr>
              <a:t>https://www.witpress.com/Secure/elibrary/papers/DMAN11/DMAN11008FU1.pdf</a:t>
            </a:r>
            <a:endParaRPr lang="en-US" sz="1800" dirty="0"/>
          </a:p>
          <a:p>
            <a:pPr>
              <a:buFont typeface="Wingdings" panose="05000000000000000000" pitchFamily="2" charset="2"/>
              <a:buChar char="Ø"/>
            </a:pPr>
            <a:r>
              <a:rPr lang="en-US" sz="1800" b="1" dirty="0"/>
              <a:t>Uttarakhand State Disaster Management Authority Research Papers:</a:t>
            </a:r>
          </a:p>
          <a:p>
            <a:pPr marL="0" indent="0">
              <a:buNone/>
            </a:pPr>
            <a:r>
              <a:rPr lang="en-US" sz="1800" dirty="0">
                <a:hlinkClick r:id="rId5"/>
              </a:rPr>
              <a:t>https://usdma.uk.gov.in/IEC/research-papers-32.aspx</a:t>
            </a:r>
            <a:endParaRPr lang="en-US" sz="1800" dirty="0"/>
          </a:p>
          <a:p>
            <a:pPr>
              <a:buFont typeface="Wingdings" panose="05000000000000000000" pitchFamily="2" charset="2"/>
              <a:buChar char="Ø"/>
            </a:pPr>
            <a:r>
              <a:rPr lang="en-US" sz="1800" b="1" dirty="0"/>
              <a:t>NIDM research and Case studies:</a:t>
            </a:r>
          </a:p>
          <a:p>
            <a:pPr marL="0" indent="0">
              <a:buNone/>
            </a:pPr>
            <a:r>
              <a:rPr lang="en-US" sz="1800" dirty="0">
                <a:hlinkClick r:id="rId6"/>
              </a:rPr>
              <a:t>https://nidm.gov.in/research.asp</a:t>
            </a:r>
            <a:endParaRPr lang="en-US" sz="1800" dirty="0"/>
          </a:p>
          <a:p>
            <a:pPr>
              <a:buFont typeface="Wingdings" panose="05000000000000000000" pitchFamily="2" charset="2"/>
              <a:buChar char="Ø"/>
            </a:pPr>
            <a:r>
              <a:rPr lang="en-US" sz="1800" b="1" dirty="0"/>
              <a:t>Disaster Management  in India – United Nations</a:t>
            </a:r>
            <a:r>
              <a:rPr lang="en-US" sz="1800" dirty="0"/>
              <a:t>:</a:t>
            </a:r>
          </a:p>
          <a:p>
            <a:pPr marL="0" indent="0">
              <a:buNone/>
            </a:pPr>
            <a:r>
              <a:rPr lang="en-US" sz="1800" dirty="0">
                <a:hlinkClick r:id="rId7"/>
              </a:rPr>
              <a:t>https://www.undp.org/india/publications/disaster-management-india-status-report</a:t>
            </a:r>
            <a:endParaRPr lang="en-US" sz="1800" dirty="0"/>
          </a:p>
          <a:p>
            <a:pPr marL="0" indent="0">
              <a:buNone/>
            </a:pPr>
            <a:endParaRPr lang="en-US" sz="1800" dirty="0"/>
          </a:p>
        </p:txBody>
      </p:sp>
      <p:sp>
        <p:nvSpPr>
          <p:cNvPr id="18" name="Rectangle: Rounded Corners 17">
            <a:extLst>
              <a:ext uri="{FF2B5EF4-FFF2-40B4-BE49-F238E27FC236}">
                <a16:creationId xmlns:a16="http://schemas.microsoft.com/office/drawing/2014/main" id="{4C613B31-9859-408D-1DD0-6333EEBE4267}"/>
              </a:ext>
            </a:extLst>
          </p:cNvPr>
          <p:cNvSpPr/>
          <p:nvPr/>
        </p:nvSpPr>
        <p:spPr>
          <a:xfrm>
            <a:off x="6096001" y="2174875"/>
            <a:ext cx="5893978" cy="3951288"/>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marL="285750" indent="-285750">
              <a:buFont typeface="Wingdings" panose="05000000000000000000" pitchFamily="2" charset="2"/>
              <a:buChar char="Ø"/>
            </a:pPr>
            <a:r>
              <a:rPr lang="en-US" b="1" dirty="0"/>
              <a:t>Kerala State Disaster Management Authority</a:t>
            </a:r>
            <a:r>
              <a:rPr lang="en-US" dirty="0"/>
              <a:t>: </a:t>
            </a:r>
            <a:r>
              <a:rPr lang="en-US" dirty="0">
                <a:hlinkClick r:id="rId8"/>
              </a:rPr>
              <a:t>https://sdma.kerala.gov.in/</a:t>
            </a:r>
            <a:endParaRPr lang="en-US" dirty="0"/>
          </a:p>
          <a:p>
            <a:pPr marL="285750" indent="-285750">
              <a:buFont typeface="Wingdings" panose="05000000000000000000" pitchFamily="2" charset="2"/>
              <a:buChar char="Ø"/>
            </a:pPr>
            <a:r>
              <a:rPr lang="en-US" b="1" dirty="0"/>
              <a:t>Japan International Cooperation Agency: </a:t>
            </a:r>
            <a:r>
              <a:rPr lang="en-US" dirty="0">
                <a:hlinkClick r:id="rId9"/>
              </a:rPr>
              <a:t>https://www.jica.go.jp/english/about/</a:t>
            </a:r>
            <a:endParaRPr lang="en-US" dirty="0"/>
          </a:p>
          <a:p>
            <a:pPr marL="285750" indent="-285750">
              <a:buFont typeface="Wingdings" panose="05000000000000000000" pitchFamily="2" charset="2"/>
              <a:buChar char="Ø"/>
            </a:pPr>
            <a:r>
              <a:rPr lang="en-US" b="1" dirty="0"/>
              <a:t>Australian Government National Emergency Management Agency: </a:t>
            </a:r>
            <a:r>
              <a:rPr lang="en-US" dirty="0">
                <a:hlinkClick r:id="rId10"/>
              </a:rPr>
              <a:t>https://nema.gov.au/#/map</a:t>
            </a:r>
            <a:endParaRPr lang="en-US" dirty="0"/>
          </a:p>
          <a:p>
            <a:pPr marL="285750" indent="-285750">
              <a:buFont typeface="Wingdings" panose="05000000000000000000" pitchFamily="2" charset="2"/>
              <a:buChar char="Ø"/>
            </a:pPr>
            <a:endParaRPr lang="en-US" dirty="0"/>
          </a:p>
          <a:p>
            <a:endParaRPr lang="en-US" dirty="0"/>
          </a:p>
        </p:txBody>
      </p:sp>
    </p:spTree>
    <p:extLst>
      <p:ext uri="{BB962C8B-B14F-4D97-AF65-F5344CB8AC3E}">
        <p14:creationId xmlns:p14="http://schemas.microsoft.com/office/powerpoint/2010/main" val="39167886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10043</TotalTime>
  <Words>877</Words>
  <Application>Microsoft Office PowerPoint</Application>
  <PresentationFormat>Widescreen</PresentationFormat>
  <Paragraphs>109</Paragraphs>
  <Slides>6</Slides>
  <Notes>5</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6</vt:i4>
      </vt:variant>
    </vt:vector>
  </HeadingPairs>
  <TitlesOfParts>
    <vt:vector size="16" baseType="lpstr">
      <vt:lpstr>ＭＳ Ｐゴシック</vt:lpstr>
      <vt:lpstr>Arial</vt:lpstr>
      <vt:lpstr>Britannic Bold</vt:lpstr>
      <vt:lpstr>Calibri</vt:lpstr>
      <vt:lpstr>Garamond</vt:lpstr>
      <vt:lpstr>montserratregular</vt:lpstr>
      <vt:lpstr>Times New Roman</vt:lpstr>
      <vt:lpstr>TradeGothic</vt:lpstr>
      <vt:lpstr>Wingdings</vt:lpstr>
      <vt:lpstr>Office Theme</vt:lpstr>
      <vt:lpstr>SMART INDIA HACKATHON 2024</vt:lpstr>
      <vt:lpstr> IDEA TITLE</vt:lpstr>
      <vt:lpstr>TECHNICAL APPROACH</vt:lpstr>
      <vt:lpstr>FEASIBILITY AND VIABILITY</vt:lpstr>
      <vt:lpstr>IMPACT AND BENEFITS</vt:lpstr>
      <vt:lpstr>RESEARCH  AND REFERENCES</vt:lpstr>
    </vt:vector>
  </TitlesOfParts>
  <Manager/>
  <Company>Crowdfunder, Inc.</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Investor Pitch Deck Template</dc:title>
  <dc:subject/>
  <dc:creator>Crowdfunder</dc:creator>
  <cp:keywords/>
  <dc:description/>
  <cp:lastModifiedBy>Shipra Bhanja</cp:lastModifiedBy>
  <cp:revision>181</cp:revision>
  <dcterms:created xsi:type="dcterms:W3CDTF">2013-12-12T18:46:50Z</dcterms:created>
  <dcterms:modified xsi:type="dcterms:W3CDTF">2024-09-14T18:07:15Z</dcterms:modified>
  <cp:category/>
</cp:coreProperties>
</file>