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a7489e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a7489e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1175" y="75425"/>
            <a:ext cx="8748600" cy="4947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5969812" y="2971950"/>
            <a:ext cx="1589025" cy="169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1512604" y="512844"/>
            <a:ext cx="1847646" cy="1794887"/>
            <a:chOff x="2986550" y="1153900"/>
            <a:chExt cx="2865900" cy="2715000"/>
          </a:xfrm>
        </p:grpSpPr>
        <p:sp>
          <p:nvSpPr>
            <p:cNvPr id="57" name="Google Shape;57;p13"/>
            <p:cNvSpPr/>
            <p:nvPr/>
          </p:nvSpPr>
          <p:spPr>
            <a:xfrm>
              <a:off x="2986550" y="1153900"/>
              <a:ext cx="2865900" cy="2715000"/>
            </a:xfrm>
            <a:prstGeom prst="mathPlus">
              <a:avLst>
                <a:gd fmla="val 9444" name="adj1"/>
              </a:avLst>
            </a:prstGeom>
            <a:solidFill>
              <a:srgbClr val="EFEFEF">
                <a:alpha val="56080"/>
              </a:srgbClr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205250" y="1285900"/>
              <a:ext cx="2428500" cy="2451000"/>
            </a:xfrm>
            <a:prstGeom prst="donut">
              <a:avLst>
                <a:gd fmla="val 2571" name="adj"/>
              </a:avLst>
            </a:prstGeom>
            <a:solidFill>
              <a:srgbClr val="EFEFEF">
                <a:alpha val="56080"/>
              </a:srgbClr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4">
            <a:alphaModFix amt="13000"/>
          </a:blip>
          <a:stretch>
            <a:fillRect/>
          </a:stretch>
        </p:blipFill>
        <p:spPr>
          <a:xfrm>
            <a:off x="1461150" y="2994475"/>
            <a:ext cx="1847650" cy="18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5619838" y="463775"/>
            <a:ext cx="1991025" cy="1893000"/>
          </a:xfrm>
          <a:prstGeom prst="flowChartExtract">
            <a:avLst/>
          </a:prstGeom>
          <a:solidFill>
            <a:srgbClr val="FFFFFF"/>
          </a:solidFill>
          <a:ln cap="flat" cmpd="sng" w="1143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54" idx="0"/>
            <a:endCxn id="54" idx="2"/>
          </p:cNvCxnSpPr>
          <p:nvPr/>
        </p:nvCxnSpPr>
        <p:spPr>
          <a:xfrm>
            <a:off x="4585475" y="75425"/>
            <a:ext cx="0" cy="49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stCxn id="54" idx="1"/>
            <a:endCxn id="54" idx="3"/>
          </p:cNvCxnSpPr>
          <p:nvPr/>
        </p:nvCxnSpPr>
        <p:spPr>
          <a:xfrm>
            <a:off x="211175" y="2549225"/>
            <a:ext cx="874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561575" y="75425"/>
            <a:ext cx="4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INTERESANTE/RELEVANTE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4585475" y="75425"/>
            <a:ext cx="39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CRÍTICAS</a:t>
            </a:r>
            <a:r>
              <a:rPr b="1" lang="es"/>
              <a:t> CONSTRUCTIVAS</a:t>
            </a:r>
            <a:endParaRPr b="1"/>
          </a:p>
        </p:txBody>
      </p:sp>
      <p:sp>
        <p:nvSpPr>
          <p:cNvPr id="65" name="Google Shape;65;p13"/>
          <p:cNvSpPr txBox="1"/>
          <p:nvPr/>
        </p:nvSpPr>
        <p:spPr>
          <a:xfrm>
            <a:off x="287375" y="2571750"/>
            <a:ext cx="4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PREGUNTAS A PARTIR DE LA EXPERIENCIA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4615275" y="2581675"/>
            <a:ext cx="42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NUEVAS IDEAS</a:t>
            </a:r>
            <a:endParaRPr b="1"/>
          </a:p>
        </p:txBody>
      </p:sp>
      <p:sp>
        <p:nvSpPr>
          <p:cNvPr id="67" name="Google Shape;67;p13"/>
          <p:cNvSpPr txBox="1"/>
          <p:nvPr/>
        </p:nvSpPr>
        <p:spPr>
          <a:xfrm>
            <a:off x="4751250" y="495850"/>
            <a:ext cx="395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8" name="Google Shape;68;p13"/>
          <p:cNvSpPr txBox="1"/>
          <p:nvPr/>
        </p:nvSpPr>
        <p:spPr>
          <a:xfrm>
            <a:off x="422350" y="610875"/>
            <a:ext cx="395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El diseño de la página es muy visual, las actividades se muestran de forma muy clara, muchos espacios vacíos e </a:t>
            </a:r>
            <a:r>
              <a:rPr lang="es" sz="1000"/>
              <a:t>imágenes</a:t>
            </a:r>
            <a:r>
              <a:rPr lang="es" sz="1000"/>
              <a:t> que agradan al usuario.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La web proporciona una gran variedad de actividades, </a:t>
            </a:r>
            <a:r>
              <a:rPr lang="es" sz="1000"/>
              <a:t>incluyendo</a:t>
            </a:r>
            <a:r>
              <a:rPr lang="es" sz="1000"/>
              <a:t> una gran cantidad de ellas que son gratuitas.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Un</a:t>
            </a:r>
            <a:r>
              <a:rPr lang="es" sz="1000"/>
              <a:t>a gran cantidad de filtros, tanto para actividades, como para precios y fechas.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Las fichas de actividades presentan sus características de forma sencilla, como el lugar de encuentro, idioma o incluso algunas preguntas frecuentes.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4730650" y="490375"/>
            <a:ext cx="392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Tiene un buscador muy pobre tan solo para buscar la ciudad en la que queramos hacer la actividad, no hay buscador de actividades.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Tampoco nos muestra actividades más comunes, o que son las que más valoración tienen, las más solicitadas por otros usuarios.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 muy </a:t>
            </a:r>
            <a:r>
              <a:rPr lang="es" sz="1000"/>
              <a:t>difícil</a:t>
            </a:r>
            <a:r>
              <a:rPr lang="es" sz="1000"/>
              <a:t> contactar con ellos, no  hay ninguna información de contacto ni se recibe feedback.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Al reservar una actividad hay campos innecesarios y algunos no especifican </a:t>
            </a:r>
            <a:r>
              <a:rPr lang="es" sz="1000"/>
              <a:t>cómo</a:t>
            </a:r>
            <a:r>
              <a:rPr lang="es" sz="1000"/>
              <a:t> rellenarlos.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Hay pocos enlaces externos ni siquiera de las agencias que llevan a cabo las actividades</a:t>
            </a:r>
            <a:endParaRPr sz="1000"/>
          </a:p>
        </p:txBody>
      </p:sp>
      <p:sp>
        <p:nvSpPr>
          <p:cNvPr id="70" name="Google Shape;70;p13"/>
          <p:cNvSpPr txBox="1"/>
          <p:nvPr/>
        </p:nvSpPr>
        <p:spPr>
          <a:xfrm>
            <a:off x="456725" y="2981875"/>
            <a:ext cx="395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¿Cómo puede saber el usuario si el precio para una actividad es competitiva respecto a otros servicios?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¿Cómo saber con qué finalidad van a usar los datos personales que hay que introducir en los formularios?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¿Cómo saber cuánta gente ha reservado ya una actividad para así tener cierta seguridad de cuándo reservar?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4644125" y="2971075"/>
            <a:ext cx="395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MEDIOS DE TRANSPORTE: Apartado en el que podemos obtener información de cómo llegar al punto de reunión, aportando un mapa en el que podamos poner desde dónde partimos para así ver precios y modalidades distintas de transporte.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NAVEGACIÓN: Posibilidad de ver la ocupación actual de una actividad para un día concreto.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ATENCIÓN AL CLIENTE</a:t>
            </a:r>
            <a:r>
              <a:rPr lang="es" sz="1000"/>
              <a:t>: Incorporar un chat de ayuda con el cliente. Un cliente podrá ponerse en contacto con un agente para poder despejar todas sus dudas.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012" y="56200"/>
            <a:ext cx="9216023" cy="4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784350" y="0"/>
            <a:ext cx="23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Mira2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45500" y="1250050"/>
            <a:ext cx="6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Facilitarles la ruta a miradores no tan turísticos</a:t>
            </a:r>
            <a:endParaRPr sz="600"/>
          </a:p>
        </p:txBody>
      </p:sp>
      <p:sp>
        <p:nvSpPr>
          <p:cNvPr id="79" name="Google Shape;79;p14"/>
          <p:cNvSpPr txBox="1"/>
          <p:nvPr/>
        </p:nvSpPr>
        <p:spPr>
          <a:xfrm>
            <a:off x="2707500" y="1804150"/>
            <a:ext cx="62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Conocer gente que le guste ir de miradores</a:t>
            </a:r>
            <a:endParaRPr sz="600"/>
          </a:p>
        </p:txBody>
      </p:sp>
      <p:sp>
        <p:nvSpPr>
          <p:cNvPr id="80" name="Google Shape;80;p14"/>
          <p:cNvSpPr txBox="1"/>
          <p:nvPr/>
        </p:nvSpPr>
        <p:spPr>
          <a:xfrm>
            <a:off x="460025" y="1250050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No conocer todos los miradores</a:t>
            </a:r>
            <a:endParaRPr sz="600"/>
          </a:p>
        </p:txBody>
      </p:sp>
      <p:sp>
        <p:nvSpPr>
          <p:cNvPr id="81" name="Google Shape;81;p14"/>
          <p:cNvSpPr txBox="1"/>
          <p:nvPr/>
        </p:nvSpPr>
        <p:spPr>
          <a:xfrm>
            <a:off x="3767000" y="1250050"/>
            <a:ext cx="6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Dar a conocer todos los rincones de Granada</a:t>
            </a:r>
            <a:endParaRPr sz="600"/>
          </a:p>
        </p:txBody>
      </p:sp>
      <p:sp>
        <p:nvSpPr>
          <p:cNvPr id="82" name="Google Shape;82;p14"/>
          <p:cNvSpPr txBox="1"/>
          <p:nvPr/>
        </p:nvSpPr>
        <p:spPr>
          <a:xfrm>
            <a:off x="460025" y="1675925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Ir a miradores concurridos</a:t>
            </a:r>
            <a:endParaRPr sz="600"/>
          </a:p>
        </p:txBody>
      </p:sp>
      <p:sp>
        <p:nvSpPr>
          <p:cNvPr id="83" name="Google Shape;83;p14"/>
          <p:cNvSpPr txBox="1"/>
          <p:nvPr/>
        </p:nvSpPr>
        <p:spPr>
          <a:xfrm>
            <a:off x="492175" y="2169200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Perderse al ir a un mirador</a:t>
            </a:r>
            <a:endParaRPr sz="600"/>
          </a:p>
        </p:txBody>
      </p:sp>
      <p:sp>
        <p:nvSpPr>
          <p:cNvPr id="84" name="Google Shape;84;p14"/>
          <p:cNvSpPr txBox="1"/>
          <p:nvPr/>
        </p:nvSpPr>
        <p:spPr>
          <a:xfrm>
            <a:off x="2171900" y="1896550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Excelente atención al cliente</a:t>
            </a:r>
            <a:endParaRPr sz="600"/>
          </a:p>
        </p:txBody>
      </p:sp>
      <p:sp>
        <p:nvSpPr>
          <p:cNvPr id="85" name="Google Shape;85;p14"/>
          <p:cNvSpPr txBox="1"/>
          <p:nvPr/>
        </p:nvSpPr>
        <p:spPr>
          <a:xfrm>
            <a:off x="1719400" y="1342450"/>
            <a:ext cx="62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Mejores horas para ir a un mirador</a:t>
            </a:r>
            <a:endParaRPr sz="600"/>
          </a:p>
        </p:txBody>
      </p:sp>
      <p:sp>
        <p:nvSpPr>
          <p:cNvPr id="86" name="Google Shape;86;p14"/>
          <p:cNvSpPr txBox="1"/>
          <p:nvPr/>
        </p:nvSpPr>
        <p:spPr>
          <a:xfrm>
            <a:off x="8054625" y="1387700"/>
            <a:ext cx="7317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730250" y="1250050"/>
            <a:ext cx="6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Que la gente se conozca participando en nuestras rutas</a:t>
            </a:r>
            <a:endParaRPr sz="600"/>
          </a:p>
        </p:txBody>
      </p:sp>
      <p:sp>
        <p:nvSpPr>
          <p:cNvPr id="88" name="Google Shape;88;p14"/>
          <p:cNvSpPr txBox="1"/>
          <p:nvPr/>
        </p:nvSpPr>
        <p:spPr>
          <a:xfrm>
            <a:off x="3945900" y="2034200"/>
            <a:ext cx="62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Fomentar otro tipo de turismo en Granada</a:t>
            </a:r>
            <a:endParaRPr sz="600"/>
          </a:p>
        </p:txBody>
      </p:sp>
      <p:sp>
        <p:nvSpPr>
          <p:cNvPr id="89" name="Google Shape;89;p14"/>
          <p:cNvSpPr txBox="1"/>
          <p:nvPr/>
        </p:nvSpPr>
        <p:spPr>
          <a:xfrm>
            <a:off x="5884888" y="1491200"/>
            <a:ext cx="6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Tener usuarios afianzados a nuestra plataforma</a:t>
            </a:r>
            <a:endParaRPr sz="600"/>
          </a:p>
        </p:txBody>
      </p:sp>
      <p:sp>
        <p:nvSpPr>
          <p:cNvPr id="90" name="Google Shape;90;p14"/>
          <p:cNvSpPr txBox="1"/>
          <p:nvPr/>
        </p:nvSpPr>
        <p:spPr>
          <a:xfrm>
            <a:off x="8054613" y="1250050"/>
            <a:ext cx="62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que nuestra app se viralice entre gente joven granadina</a:t>
            </a:r>
            <a:endParaRPr sz="600"/>
          </a:p>
        </p:txBody>
      </p:sp>
      <p:sp>
        <p:nvSpPr>
          <p:cNvPr id="91" name="Google Shape;91;p14"/>
          <p:cNvSpPr txBox="1"/>
          <p:nvPr/>
        </p:nvSpPr>
        <p:spPr>
          <a:xfrm>
            <a:off x="5960138" y="2260825"/>
            <a:ext cx="62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/>
              <a:t>Extender la App a otros lugares, creando otras rutas por distintas provincias</a:t>
            </a:r>
            <a:endParaRPr sz="600"/>
          </a:p>
        </p:txBody>
      </p:sp>
      <p:sp>
        <p:nvSpPr>
          <p:cNvPr id="92" name="Google Shape;92;p14"/>
          <p:cNvSpPr txBox="1"/>
          <p:nvPr/>
        </p:nvSpPr>
        <p:spPr>
          <a:xfrm>
            <a:off x="544550" y="3861075"/>
            <a:ext cx="352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Usar nuestra app para conocer miradores nuevos y no tan concurridos como los turísticos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Conocer gente que les guste disfrutar de la ruta de miradores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Conozcan curiosidades que no sabían de los miradores</a:t>
            </a:r>
            <a:endParaRPr sz="700"/>
          </a:p>
        </p:txBody>
      </p:sp>
      <p:sp>
        <p:nvSpPr>
          <p:cNvPr id="93" name="Google Shape;93;p14"/>
          <p:cNvSpPr txBox="1"/>
          <p:nvPr/>
        </p:nvSpPr>
        <p:spPr>
          <a:xfrm>
            <a:off x="4935425" y="3915450"/>
            <a:ext cx="352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Satisfacción media de los usuarios a través de los comentarios de las rutas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Número de descargas de la aplicación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