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</p:sldIdLst>
  <p:sldSz cy="6858000" cx="9144000"/>
  <p:notesSz cx="6662725" cy="9906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06" roundtripDataSignature="AMtx7mhzsd/V/ivZ105kXa4sdJgekihZ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9A526A-5A2F-48A4-A813-35835EAB8D2F}">
  <a:tblStyle styleId="{179A526A-5A2F-48A4-A813-35835EAB8D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6" Type="http://customschemas.google.com/relationships/presentationmetadata" Target="metadata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8876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73487" y="0"/>
            <a:ext cx="28876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55662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66750" y="4705350"/>
            <a:ext cx="5329237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09112"/>
            <a:ext cx="28876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73487" y="9409112"/>
            <a:ext cx="28876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/>
        </p:nvSpPr>
        <p:spPr>
          <a:xfrm>
            <a:off x="3773487" y="9409112"/>
            <a:ext cx="28876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855662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66750" y="4705350"/>
            <a:ext cx="5329237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d511e4041_0_73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4" name="Google Shape;174;g28d511e4041_0_73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g28d511e4041_0_73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d511e4041_0_83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4" name="Google Shape;184;g28d511e4041_0_83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28d511e4041_0_83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d511e4041_0_91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3" name="Google Shape;193;g28d511e4041_0_91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28d511e4041_0_91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d511e4041_0_102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2" name="Google Shape;202;g28d511e4041_0_102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g28d511e4041_0_102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d511e4041_0_111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1" name="Google Shape;211;g28d511e4041_0_111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g28d511e4041_0_111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d511e4041_0_137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0" name="Google Shape;220;g28d511e4041_0_137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g28d511e4041_0_137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d511e4041_0_145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9" name="Google Shape;229;g28d511e4041_0_145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g28d511e4041_0_145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8d511e4041_0_157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8" name="Google Shape;238;g28d511e4041_0_157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g28d511e4041_0_157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8d511e4041_0_165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7" name="Google Shape;247;g28d511e4041_0_165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g28d511e4041_0_165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8d511e4041_0_183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6" name="Google Shape;256;g28d511e4041_0_183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g28d511e4041_0_183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/>
        </p:nvSpPr>
        <p:spPr>
          <a:xfrm>
            <a:off x="3773487" y="9409112"/>
            <a:ext cx="28876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855662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66750" y="4705350"/>
            <a:ext cx="5329237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8d511e4041_0_191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5" name="Google Shape;265;g28d511e4041_0_191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g28d511e4041_0_191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8d511e4041_0_207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4" name="Google Shape;274;g28d511e4041_0_207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g28d511e4041_0_207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d511e4041_0_215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3" name="Google Shape;283;g28d511e4041_0_215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g28d511e4041_0_215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8d511e4041_0_227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2" name="Google Shape;292;g28d511e4041_0_227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g28d511e4041_0_227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8d511e4041_0_235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1" name="Google Shape;301;g28d511e4041_0_235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g28d511e4041_0_235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8d511e4041_0_249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0" name="Google Shape;310;g28d511e4041_0_249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g28d511e4041_0_249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8d511e4041_0_257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9" name="Google Shape;319;g28d511e4041_0_257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g28d511e4041_0_257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8d511e4041_0_404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8" name="Google Shape;328;g28d511e4041_0_404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8d511e4041_0_404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8d511e4041_0_265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7" name="Google Shape;337;g28d511e4041_0_265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g28d511e4041_0_265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8d511e4041_0_279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6" name="Google Shape;346;g28d511e4041_0_279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g28d511e4041_0_279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d511e4041_0_129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1" name="Google Shape;111;g28d511e4041_0_129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g28d511e4041_0_129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8d511e4041_0_311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5" name="Google Shape;355;g28d511e4041_0_311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g28d511e4041_0_311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8d511e4041_0_303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4" name="Google Shape;364;g28d511e4041_0_303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g28d511e4041_0_303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8d511e4041_0_319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3" name="Google Shape;373;g28d511e4041_0_319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4" name="Google Shape;374;g28d511e4041_0_319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8d511e4041_0_334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2" name="Google Shape;382;g28d511e4041_0_334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Google Shape;383;g28d511e4041_0_334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8d511e4041_0_342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1" name="Google Shape;391;g28d511e4041_0_342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g28d511e4041_0_342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8d511e4041_0_358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0" name="Google Shape;400;g28d511e4041_0_358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Google Shape;401;g28d511e4041_0_358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8d511e4041_0_366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9" name="Google Shape;409;g28d511e4041_0_366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Google Shape;410;g28d511e4041_0_366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d511e4041_0_377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8" name="Google Shape;418;g28d511e4041_0_377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g28d511e4041_0_377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8d511e4041_0_385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7" name="Google Shape;427;g28d511e4041_0_385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g28d511e4041_0_385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8d511e4041_0_396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6" name="Google Shape;436;g28d511e4041_0_396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g28d511e4041_0_396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925234450_0_0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0" name="Google Shape;120;g25925234450_0_0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25925234450_0_0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8d511e4041_0_412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5" name="Google Shape;445;g28d511e4041_0_412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g28d511e4041_0_412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8d511e4041_0_437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4" name="Google Shape;454;g28d511e4041_0_437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5" name="Google Shape;455;g28d511e4041_0_437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8d511e4041_0_534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3" name="Google Shape;463;g28d511e4041_0_534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g28d511e4041_0_534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8d511e4041_0_470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2" name="Google Shape;472;g28d511e4041_0_470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3" name="Google Shape;473;g28d511e4041_0_470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8d511e4041_0_478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1" name="Google Shape;481;g28d511e4041_0_478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" name="Google Shape;482;g28d511e4041_0_478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59af08c2e9_0_67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0" name="Google Shape;490;g259af08c2e9_0_67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g259af08c2e9_0_67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59af08c2e9_0_75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9" name="Google Shape;499;g259af08c2e9_0_75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g259af08c2e9_0_75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8d511e4041_0_486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8" name="Google Shape;508;g28d511e4041_0_486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Google Shape;509;g28d511e4041_0_486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59af08c2e9_0_50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7" name="Google Shape;517;g259af08c2e9_0_50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8" name="Google Shape;518;g259af08c2e9_0_50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59af08c2e9_0_58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6" name="Google Shape;526;g259af08c2e9_0_58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7" name="Google Shape;527;g259af08c2e9_0_58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d511e4041_0_0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9" name="Google Shape;129;g28d511e4041_0_0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g28d511e4041_0_0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8d511e4041_0_494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5" name="Google Shape;535;g28d511e4041_0_494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6" name="Google Shape;536;g28d511e4041_0_494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59af08c2e9_0_0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4" name="Google Shape;544;g259af08c2e9_0_0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5" name="Google Shape;545;g259af08c2e9_0_0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59af08c2e9_0_8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3" name="Google Shape;553;g259af08c2e9_0_8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4" name="Google Shape;554;g259af08c2e9_0_8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59af08c2e9_0_17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3" name="Google Shape;563;g259af08c2e9_0_17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Google Shape;564;g259af08c2e9_0_17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59af08c2e9_0_28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3" name="Google Shape;573;g259af08c2e9_0_28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Google Shape;574;g259af08c2e9_0_28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59af08c2e9_0_39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3" name="Google Shape;583;g259af08c2e9_0_39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Google Shape;584;g259af08c2e9_0_39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8d511e4041_0_502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3" name="Google Shape;593;g28d511e4041_0_502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4" name="Google Shape;594;g28d511e4041_0_502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5974b7799e_0_0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2" name="Google Shape;602;g25974b7799e_0_0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3" name="Google Shape;603;g25974b7799e_0_0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5974b7799e_0_349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1" name="Google Shape;611;g25974b7799e_0_349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2" name="Google Shape;612;g25974b7799e_0_349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8d511e4041_0_510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1" name="Google Shape;621;g28d511e4041_0_510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2" name="Google Shape;622;g28d511e4041_0_510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d511e4041_0_31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8" name="Google Shape;138;g28d511e4041_0_31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g28d511e4041_0_31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5974b7799e_0_340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0" name="Google Shape;630;g25974b7799e_0_340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1" name="Google Shape;631;g25974b7799e_0_340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5974b7799e_0_8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9" name="Google Shape;639;g25974b7799e_0_8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0" name="Google Shape;640;g25974b7799e_0_8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8d511e4041_0_518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9" name="Google Shape;649;g28d511e4041_0_518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0" name="Google Shape;650;g28d511e4041_0_518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5974b7799e_0_26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8" name="Google Shape;658;g25974b7799e_0_26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9" name="Google Shape;659;g25974b7799e_0_26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5974b7799e_0_51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9" name="Google Shape;669;g25974b7799e_0_51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0" name="Google Shape;670;g25974b7799e_0_51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5974b7799e_0_67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0" name="Google Shape;680;g25974b7799e_0_67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1" name="Google Shape;681;g25974b7799e_0_67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5974b7799e_0_81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1" name="Google Shape;691;g25974b7799e_0_81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2" name="Google Shape;692;g25974b7799e_0_81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5974b7799e_0_95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2" name="Google Shape;702;g25974b7799e_0_95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3" name="Google Shape;703;g25974b7799e_0_95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5974b7799e_0_109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3" name="Google Shape;713;g25974b7799e_0_109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4" name="Google Shape;714;g25974b7799e_0_109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5974b7799e_0_159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5" name="Google Shape;725;g25974b7799e_0_159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6" name="Google Shape;726;g25974b7799e_0_159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d511e4041_0_39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7" name="Google Shape;147;g28d511e4041_0_39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g28d511e4041_0_39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5974b7799e_0_170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5" name="Google Shape;735;g25974b7799e_0_170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6" name="Google Shape;736;g25974b7799e_0_170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5974b7799e_0_181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6" name="Google Shape;746;g25974b7799e_0_181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7" name="Google Shape;747;g25974b7799e_0_181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5974b7799e_0_196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7" name="Google Shape;757;g25974b7799e_0_196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8" name="Google Shape;758;g25974b7799e_0_196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5974b7799e_0_208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7" name="Google Shape;767;g25974b7799e_0_208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8" name="Google Shape;768;g25974b7799e_0_208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5974b7799e_0_221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78" name="Google Shape;778;g25974b7799e_0_221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9" name="Google Shape;779;g25974b7799e_0_221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5974b7799e_0_235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9" name="Google Shape;789;g25974b7799e_0_235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0" name="Google Shape;790;g25974b7799e_0_235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5974b7799e_0_247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99" name="Google Shape;799;g25974b7799e_0_247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0" name="Google Shape;800;g25974b7799e_0_247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5974b7799e_0_261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10" name="Google Shape;810;g25974b7799e_0_261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1" name="Google Shape;811;g25974b7799e_0_261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8d511e4041_0_454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1" name="Google Shape;821;g28d511e4041_0_454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2" name="Google Shape;822;g28d511e4041_0_454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28d511e4041_0_550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30" name="Google Shape;830;g28d511e4041_0_550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1" name="Google Shape;831;g28d511e4041_0_550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d511e4041_0_51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6" name="Google Shape;156;g28d511e4041_0_51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g28d511e4041_0_51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5a7ce32010_0_0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39" name="Google Shape;839;g25a7ce32010_0_0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0" name="Google Shape;840;g25a7ce32010_0_0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8d511e4041_0_638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48" name="Google Shape;848;g28d511e4041_0_638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9" name="Google Shape;849;g28d511e4041_0_638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5a7ce32010_0_10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58" name="Google Shape;858;g25a7ce32010_0_10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9" name="Google Shape;859;g25a7ce32010_0_10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28d511e4041_0_646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67" name="Google Shape;867;g28d511e4041_0_646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8" name="Google Shape;868;g28d511e4041_0_646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5a7ce32010_0_21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7" name="Google Shape;877;g25a7ce32010_0_21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8" name="Google Shape;878;g25a7ce32010_0_21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8d511e4041_0_654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86" name="Google Shape;886;g28d511e4041_0_654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7" name="Google Shape;887;g28d511e4041_0_654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5a7ce32010_0_31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96" name="Google Shape;896;g25a7ce32010_0_31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7" name="Google Shape;897;g25a7ce32010_0_31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8d511e4041_0_662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5" name="Google Shape;905;g28d511e4041_0_662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6" name="Google Shape;906;g28d511e4041_0_662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8d511e4041_0_542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5" name="Google Shape;915;g28d511e4041_0_542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6" name="Google Shape;916;g28d511e4041_0_542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8d511e4041_0_718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24" name="Google Shape;924;g28d511e4041_0_718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5" name="Google Shape;925;g28d511e4041_0_718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d511e4041_0_59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5" name="Google Shape;165;g28d511e4041_0_59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g28d511e4041_0_59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8d511e4041_0_726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33" name="Google Shape;933;g28d511e4041_0_726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4" name="Google Shape;934;g28d511e4041_0_726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25974b7799e_0_291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42" name="Google Shape;942;g25974b7799e_0_291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3" name="Google Shape;943;g25974b7799e_0_291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8d511e4041_0_734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51" name="Google Shape;951;g28d511e4041_0_734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2" name="Google Shape;952;g28d511e4041_0_734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25974b7799e_0_275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60" name="Google Shape;960;g25974b7799e_0_275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1" name="Google Shape;961;g25974b7799e_0_275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28d511e4041_0_742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69" name="Google Shape;969;g28d511e4041_0_742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0" name="Google Shape;970;g28d511e4041_0_742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5974b7799e_0_304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78" name="Google Shape;978;g25974b7799e_0_304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9" name="Google Shape;979;g25974b7799e_0_304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5974b7799e_0_315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7" name="Google Shape;987;g25974b7799e_0_315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8" name="Google Shape;988;g25974b7799e_0_315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25974b7799e_0_323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96" name="Google Shape;996;g25974b7799e_0_323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7" name="Google Shape;997;g25974b7799e_0_323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5974b7799e_0_332:notes"/>
          <p:cNvSpPr txBox="1"/>
          <p:nvPr/>
        </p:nvSpPr>
        <p:spPr>
          <a:xfrm>
            <a:off x="3773487" y="9409112"/>
            <a:ext cx="2887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5" name="Google Shape;1005;g25974b7799e_0_332:notes"/>
          <p:cNvSpPr/>
          <p:nvPr>
            <p:ph idx="2" type="sldImg"/>
          </p:nvPr>
        </p:nvSpPr>
        <p:spPr>
          <a:xfrm>
            <a:off x="855662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6" name="Google Shape;1006;g25974b7799e_0_332:notes"/>
          <p:cNvSpPr txBox="1"/>
          <p:nvPr>
            <p:ph idx="1" type="body"/>
          </p:nvPr>
        </p:nvSpPr>
        <p:spPr>
          <a:xfrm>
            <a:off x="666750" y="4705350"/>
            <a:ext cx="53292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26:notes"/>
          <p:cNvSpPr txBox="1"/>
          <p:nvPr/>
        </p:nvSpPr>
        <p:spPr>
          <a:xfrm>
            <a:off x="3773487" y="9409112"/>
            <a:ext cx="28876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4" name="Google Shape;1014;p26:notes"/>
          <p:cNvSpPr/>
          <p:nvPr>
            <p:ph idx="2" type="sldImg"/>
          </p:nvPr>
        </p:nvSpPr>
        <p:spPr>
          <a:xfrm>
            <a:off x="855662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5" name="Google Shape;1015;p26:notes"/>
          <p:cNvSpPr txBox="1"/>
          <p:nvPr>
            <p:ph idx="1" type="body"/>
          </p:nvPr>
        </p:nvSpPr>
        <p:spPr>
          <a:xfrm>
            <a:off x="666750" y="4705350"/>
            <a:ext cx="5329237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196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156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8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8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8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8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1" type="ftr"/>
          </p:nvPr>
        </p:nvSpPr>
        <p:spPr>
          <a:xfrm>
            <a:off x="1497012" y="6389687"/>
            <a:ext cx="611981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2" type="sldNum"/>
          </p:nvPr>
        </p:nvSpPr>
        <p:spPr>
          <a:xfrm>
            <a:off x="179387" y="6453187"/>
            <a:ext cx="4318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7"/>
          <p:cNvSpPr txBox="1"/>
          <p:nvPr>
            <p:ph idx="11" type="ftr"/>
          </p:nvPr>
        </p:nvSpPr>
        <p:spPr>
          <a:xfrm>
            <a:off x="1497012" y="6389687"/>
            <a:ext cx="611981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2" type="sldNum"/>
          </p:nvPr>
        </p:nvSpPr>
        <p:spPr>
          <a:xfrm>
            <a:off x="179387" y="6453187"/>
            <a:ext cx="4318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1" type="ftr"/>
          </p:nvPr>
        </p:nvSpPr>
        <p:spPr>
          <a:xfrm>
            <a:off x="1497012" y="6389687"/>
            <a:ext cx="611981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2" type="sldNum"/>
          </p:nvPr>
        </p:nvSpPr>
        <p:spPr>
          <a:xfrm>
            <a:off x="179387" y="6453187"/>
            <a:ext cx="4318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9pPr>
          </a:lstStyle>
          <a:p/>
        </p:txBody>
      </p:sp>
      <p:sp>
        <p:nvSpPr>
          <p:cNvPr id="80" name="Google Shape;80;p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89560" lvl="3" marL="1828800" algn="l">
              <a:spcBef>
                <a:spcPts val="320"/>
              </a:spcBef>
              <a:spcAft>
                <a:spcPts val="0"/>
              </a:spcAft>
              <a:buSzPts val="960"/>
              <a:buChar char="●"/>
              <a:defRPr sz="1600"/>
            </a:lvl4pPr>
            <a:lvl5pPr indent="-269239" lvl="4" marL="22860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5pPr>
            <a:lvl6pPr indent="-269239" lvl="5" marL="27432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6pPr>
            <a:lvl7pPr indent="-269239" lvl="6" marL="32004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7pPr>
            <a:lvl8pPr indent="-269240" lvl="7" marL="36576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8pPr>
            <a:lvl9pPr indent="-269240" lvl="8" marL="41148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9pPr>
          </a:lstStyle>
          <a:p/>
        </p:txBody>
      </p:sp>
      <p:sp>
        <p:nvSpPr>
          <p:cNvPr id="81" name="Google Shape;81;p3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9pPr>
          </a:lstStyle>
          <a:p/>
        </p:txBody>
      </p:sp>
      <p:sp>
        <p:nvSpPr>
          <p:cNvPr id="82" name="Google Shape;82;p3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89560" lvl="3" marL="1828800" algn="l">
              <a:spcBef>
                <a:spcPts val="320"/>
              </a:spcBef>
              <a:spcAft>
                <a:spcPts val="0"/>
              </a:spcAft>
              <a:buSzPts val="960"/>
              <a:buChar char="●"/>
              <a:defRPr sz="1600"/>
            </a:lvl4pPr>
            <a:lvl5pPr indent="-269239" lvl="4" marL="22860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5pPr>
            <a:lvl6pPr indent="-269239" lvl="5" marL="27432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6pPr>
            <a:lvl7pPr indent="-269239" lvl="6" marL="32004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7pPr>
            <a:lvl8pPr indent="-269240" lvl="7" marL="36576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8pPr>
            <a:lvl9pPr indent="-269240" lvl="8" marL="41148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9pPr>
          </a:lstStyle>
          <a:p/>
        </p:txBody>
      </p:sp>
      <p:sp>
        <p:nvSpPr>
          <p:cNvPr id="83" name="Google Shape;83;p39"/>
          <p:cNvSpPr txBox="1"/>
          <p:nvPr>
            <p:ph idx="11" type="ftr"/>
          </p:nvPr>
        </p:nvSpPr>
        <p:spPr>
          <a:xfrm>
            <a:off x="1497012" y="6389687"/>
            <a:ext cx="611981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9"/>
          <p:cNvSpPr txBox="1"/>
          <p:nvPr>
            <p:ph idx="12" type="sldNum"/>
          </p:nvPr>
        </p:nvSpPr>
        <p:spPr>
          <a:xfrm>
            <a:off x="179387" y="6453187"/>
            <a:ext cx="4318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/>
            </a:lvl9pPr>
          </a:lstStyle>
          <a:p/>
        </p:txBody>
      </p:sp>
      <p:sp>
        <p:nvSpPr>
          <p:cNvPr id="88" name="Google Shape;88;p40"/>
          <p:cNvSpPr txBox="1"/>
          <p:nvPr>
            <p:ph idx="11" type="ftr"/>
          </p:nvPr>
        </p:nvSpPr>
        <p:spPr>
          <a:xfrm>
            <a:off x="1497012" y="6389687"/>
            <a:ext cx="611981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0"/>
          <p:cNvSpPr txBox="1"/>
          <p:nvPr>
            <p:ph idx="12" type="sldNum"/>
          </p:nvPr>
        </p:nvSpPr>
        <p:spPr>
          <a:xfrm>
            <a:off x="179387" y="6453187"/>
            <a:ext cx="4318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9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" type="body"/>
          </p:nvPr>
        </p:nvSpPr>
        <p:spPr>
          <a:xfrm>
            <a:off x="179387" y="1600200"/>
            <a:ext cx="8785225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1" type="ftr"/>
          </p:nvPr>
        </p:nvSpPr>
        <p:spPr>
          <a:xfrm>
            <a:off x="1497012" y="6389687"/>
            <a:ext cx="611981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2" type="sldNum"/>
          </p:nvPr>
        </p:nvSpPr>
        <p:spPr>
          <a:xfrm>
            <a:off x="179387" y="6453187"/>
            <a:ext cx="4318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y objetos" type="txAndObj">
  <p:cSld name="TEXT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" type="body"/>
          </p:nvPr>
        </p:nvSpPr>
        <p:spPr>
          <a:xfrm>
            <a:off x="179388" y="1600200"/>
            <a:ext cx="4316412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2" type="body"/>
          </p:nvPr>
        </p:nvSpPr>
        <p:spPr>
          <a:xfrm>
            <a:off x="4648200" y="1600200"/>
            <a:ext cx="4316413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1" type="ftr"/>
          </p:nvPr>
        </p:nvSpPr>
        <p:spPr>
          <a:xfrm>
            <a:off x="1497012" y="6389687"/>
            <a:ext cx="611981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179387" y="6453187"/>
            <a:ext cx="4318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" type="body"/>
          </p:nvPr>
        </p:nvSpPr>
        <p:spPr>
          <a:xfrm>
            <a:off x="179388" y="1600200"/>
            <a:ext cx="4316412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 sz="1800"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9pPr>
          </a:lstStyle>
          <a:p/>
        </p:txBody>
      </p:sp>
      <p:sp>
        <p:nvSpPr>
          <p:cNvPr id="38" name="Google Shape;38;p31"/>
          <p:cNvSpPr txBox="1"/>
          <p:nvPr>
            <p:ph idx="2" type="body"/>
          </p:nvPr>
        </p:nvSpPr>
        <p:spPr>
          <a:xfrm>
            <a:off x="4648200" y="1600200"/>
            <a:ext cx="4316413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 sz="1800"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9pPr>
          </a:lstStyle>
          <a:p/>
        </p:txBody>
      </p:sp>
      <p:sp>
        <p:nvSpPr>
          <p:cNvPr id="39" name="Google Shape;39;p31"/>
          <p:cNvSpPr txBox="1"/>
          <p:nvPr>
            <p:ph idx="11" type="ftr"/>
          </p:nvPr>
        </p:nvSpPr>
        <p:spPr>
          <a:xfrm>
            <a:off x="1497012" y="6389687"/>
            <a:ext cx="611981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179387" y="6453187"/>
            <a:ext cx="4318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y 2 objetos" type="txAndTwoObj">
  <p:cSld name="TEXT_AND_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" type="body"/>
          </p:nvPr>
        </p:nvSpPr>
        <p:spPr>
          <a:xfrm>
            <a:off x="179388" y="1600200"/>
            <a:ext cx="4316412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2" type="body"/>
          </p:nvPr>
        </p:nvSpPr>
        <p:spPr>
          <a:xfrm>
            <a:off x="4648200" y="1600200"/>
            <a:ext cx="4316413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3" type="body"/>
          </p:nvPr>
        </p:nvSpPr>
        <p:spPr>
          <a:xfrm>
            <a:off x="4648200" y="3886200"/>
            <a:ext cx="4316413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1" type="ftr"/>
          </p:nvPr>
        </p:nvSpPr>
        <p:spPr>
          <a:xfrm>
            <a:off x="1497012" y="6389687"/>
            <a:ext cx="611981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179387" y="6453187"/>
            <a:ext cx="4318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type="title"/>
          </p:nvPr>
        </p:nvSpPr>
        <p:spPr>
          <a:xfrm rot="5400000">
            <a:off x="4971257" y="2026443"/>
            <a:ext cx="5791200" cy="2195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" type="body"/>
          </p:nvPr>
        </p:nvSpPr>
        <p:spPr>
          <a:xfrm rot="5400000">
            <a:off x="502444" y="-94456"/>
            <a:ext cx="5791200" cy="6437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1" type="ftr"/>
          </p:nvPr>
        </p:nvSpPr>
        <p:spPr>
          <a:xfrm>
            <a:off x="1497012" y="6389687"/>
            <a:ext cx="611981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2" type="sldNum"/>
          </p:nvPr>
        </p:nvSpPr>
        <p:spPr>
          <a:xfrm>
            <a:off x="179387" y="6453187"/>
            <a:ext cx="4318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" type="body"/>
          </p:nvPr>
        </p:nvSpPr>
        <p:spPr>
          <a:xfrm rot="5400000">
            <a:off x="2362199" y="-582612"/>
            <a:ext cx="4419600" cy="878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1497012" y="6389687"/>
            <a:ext cx="611981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179387" y="6453187"/>
            <a:ext cx="4318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9pPr>
          </a:lstStyle>
          <a:p/>
        </p:txBody>
      </p:sp>
      <p:sp>
        <p:nvSpPr>
          <p:cNvPr id="62" name="Google Shape;62;p35"/>
          <p:cNvSpPr txBox="1"/>
          <p:nvPr>
            <p:ph idx="11" type="ftr"/>
          </p:nvPr>
        </p:nvSpPr>
        <p:spPr>
          <a:xfrm>
            <a:off x="1497012" y="6389687"/>
            <a:ext cx="611981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2" type="sldNum"/>
          </p:nvPr>
        </p:nvSpPr>
        <p:spPr>
          <a:xfrm>
            <a:off x="179387" y="6453187"/>
            <a:ext cx="4318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●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●"/>
              <a:defRPr sz="2400"/>
            </a:lvl3pPr>
            <a:lvl4pPr indent="-304800" lvl="3" marL="1828800" algn="l"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2000"/>
            </a:lvl4pPr>
            <a:lvl5pPr indent="-279400" lvl="4" marL="22860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5pPr>
            <a:lvl6pPr indent="-279400" lvl="5" marL="27432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6pPr>
            <a:lvl7pPr indent="-279400" lvl="6" marL="32004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7pPr>
            <a:lvl8pPr indent="-279400" lvl="7" marL="36576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8pPr>
            <a:lvl9pPr indent="-279400" lvl="8" marL="41148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9pPr>
          </a:lstStyle>
          <a:p/>
        </p:txBody>
      </p:sp>
      <p:sp>
        <p:nvSpPr>
          <p:cNvPr id="67" name="Google Shape;67;p3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9pPr>
          </a:lstStyle>
          <a:p/>
        </p:txBody>
      </p:sp>
      <p:sp>
        <p:nvSpPr>
          <p:cNvPr id="68" name="Google Shape;68;p36"/>
          <p:cNvSpPr txBox="1"/>
          <p:nvPr>
            <p:ph idx="11" type="ftr"/>
          </p:nvPr>
        </p:nvSpPr>
        <p:spPr>
          <a:xfrm>
            <a:off x="1497012" y="6389687"/>
            <a:ext cx="611981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 txBox="1"/>
          <p:nvPr>
            <p:ph idx="12" type="sldNum"/>
          </p:nvPr>
        </p:nvSpPr>
        <p:spPr>
          <a:xfrm>
            <a:off x="179387" y="6453187"/>
            <a:ext cx="4318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18" Type="http://schemas.openxmlformats.org/officeDocument/2006/relationships/vmlDrawing" Target="../drawings/vmlDrawing1.v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7"/>
          <p:cNvGrpSpPr/>
          <p:nvPr/>
        </p:nvGrpSpPr>
        <p:grpSpPr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1" name="Google Shape;11;p27"/>
            <p:cNvSpPr/>
            <p:nvPr/>
          </p:nvSpPr>
          <p:spPr>
            <a:xfrm>
              <a:off x="240" y="336"/>
              <a:ext cx="5232" cy="3600"/>
            </a:xfrm>
            <a:prstGeom prst="roundRect">
              <a:avLst>
                <a:gd fmla="val 2965" name="adj"/>
              </a:avLst>
            </a:prstGeom>
            <a:noFill/>
            <a:ln cap="flat" cmpd="sng" w="508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7"/>
            <p:cNvSpPr/>
            <p:nvPr/>
          </p:nvSpPr>
          <p:spPr>
            <a:xfrm>
              <a:off x="0" y="96"/>
              <a:ext cx="5376" cy="768"/>
            </a:xfrm>
            <a:custGeom>
              <a:rect b="b" l="l" r="r" t="t"/>
              <a:pathLst>
                <a:path extrusionOk="0" h="1000" w="7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13;p27"/>
            <p:cNvCxnSpPr/>
            <p:nvPr/>
          </p:nvCxnSpPr>
          <p:spPr>
            <a:xfrm>
              <a:off x="0" y="768"/>
              <a:ext cx="5088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4" name="Google Shape;14;p27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7"/>
          <p:cNvSpPr txBox="1"/>
          <p:nvPr>
            <p:ph idx="1" type="body"/>
          </p:nvPr>
        </p:nvSpPr>
        <p:spPr>
          <a:xfrm>
            <a:off x="179387" y="1600200"/>
            <a:ext cx="8785225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7"/>
          <p:cNvSpPr txBox="1"/>
          <p:nvPr>
            <p:ph idx="11" type="ftr"/>
          </p:nvPr>
        </p:nvSpPr>
        <p:spPr>
          <a:xfrm>
            <a:off x="1497012" y="6389687"/>
            <a:ext cx="611981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aphicFrame>
        <p:nvGraphicFramePr>
          <p:cNvPr id="17" name="Google Shape;17;p27"/>
          <p:cNvGraphicFramePr/>
          <p:nvPr/>
        </p:nvGraphicFramePr>
        <p:xfrm>
          <a:off x="7737475" y="6137275"/>
          <a:ext cx="1406525" cy="720725"/>
        </p:xfrm>
        <a:graphic>
          <a:graphicData uri="http://schemas.openxmlformats.org/presentationml/2006/ole">
            <mc:AlternateContent>
              <mc:Choice Requires="v">
                <p:oleObj r:id="rId1" imgH="720725" imgW="1406525" progId="MSPhotoEd.3" spid="_x0000_s1">
                  <p:embed/>
                </p:oleObj>
              </mc:Choice>
              <mc:Fallback>
                <p:oleObj r:id="rId2" imgH="720725" imgW="1406525" progId="MSPhotoEd.3">
                  <p:embed/>
                  <p:pic>
                    <p:nvPicPr>
                      <p:cNvPr id="17" name="Google Shape;17;p27"/>
                      <p:cNvPicPr preferRelativeResize="0"/>
                      <p:nvPr/>
                    </p:nvPicPr>
                    <p:blipFill rotWithShape="1">
                      <a:blip r:embed="rId3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737475" y="6137275"/>
                        <a:ext cx="14065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Google Shape;18;p27"/>
          <p:cNvSpPr txBox="1"/>
          <p:nvPr>
            <p:ph idx="12" type="sldNum"/>
          </p:nvPr>
        </p:nvSpPr>
        <p:spPr>
          <a:xfrm>
            <a:off x="179387" y="6453187"/>
            <a:ext cx="4318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9.png"/><Relationship Id="rId4" Type="http://schemas.openxmlformats.org/officeDocument/2006/relationships/image" Target="../media/image3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7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hyperlink" Target="http://drive.google.com/file/d/1YZhIQwLLDf40M3hWAqa-SBWhhr9f49R-/view" TargetMode="External"/><Relationship Id="rId4" Type="http://schemas.openxmlformats.org/officeDocument/2006/relationships/image" Target="../media/image25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hyperlink" Target="http://drive.google.com/file/d/13EHtXJT8FnhvLsEMxmvwQNchyCXS7x6z/view" TargetMode="External"/><Relationship Id="rId4" Type="http://schemas.openxmlformats.org/officeDocument/2006/relationships/image" Target="../media/image37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hyperlink" Target="http://drive.google.com/file/d/1fd9M5DvsiWzYVjlPm6HfMeADlhZZV_4P/view" TargetMode="External"/><Relationship Id="rId4" Type="http://schemas.openxmlformats.org/officeDocument/2006/relationships/image" Target="../media/image35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hyperlink" Target="http://drive.google.com/file/d/15hEuGWdl8l9XY8t9Bk6PLoXxip6_xC7I/view" TargetMode="External"/><Relationship Id="rId4" Type="http://schemas.openxmlformats.org/officeDocument/2006/relationships/image" Target="../media/image36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1" Type="http://schemas.openxmlformats.org/officeDocument/2006/relationships/hyperlink" Target="https://chatterbot.readthedocs.io/en/stable/" TargetMode="External"/><Relationship Id="rId10" Type="http://schemas.openxmlformats.org/officeDocument/2006/relationships/hyperlink" Target="https://platform.openai.com/docs/introduction" TargetMode="External"/><Relationship Id="rId12" Type="http://schemas.openxmlformats.org/officeDocument/2006/relationships/hyperlink" Target="https://github.com/gunthercox/ChatterBo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hyperlink" Target="https://open-assistant.io/es" TargetMode="External"/><Relationship Id="rId4" Type="http://schemas.openxmlformats.org/officeDocument/2006/relationships/hyperlink" Target="https://huggingface.co/OpenAssistant" TargetMode="External"/><Relationship Id="rId9" Type="http://schemas.openxmlformats.org/officeDocument/2006/relationships/hyperlink" Target="https://platform.openai.com/docs/api-reference" TargetMode="External"/><Relationship Id="rId5" Type="http://schemas.openxmlformats.org/officeDocument/2006/relationships/hyperlink" Target="https://stackoverflow.com/questions/40465979/change-docker-native-images-location-on-windows-10-pro" TargetMode="External"/><Relationship Id="rId6" Type="http://schemas.openxmlformats.org/officeDocument/2006/relationships/hyperlink" Target="https://catalog.ngc.nvidia.com/orgs/nvidia/containers/pytorch?quick-deploy=false" TargetMode="External"/><Relationship Id="rId7" Type="http://schemas.openxmlformats.org/officeDocument/2006/relationships/hyperlink" Target="https://docs.nvidia.com/datacenter/cloud-native/#containers-and-nvidia-gpus" TargetMode="External"/><Relationship Id="rId8" Type="http://schemas.openxmlformats.org/officeDocument/2006/relationships/hyperlink" Target="https://docs.nvidia.com/datacenter/cloud-native/container-toolkit/latest/install-guide.html#install-guide" TargetMode="Externa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hyperlink" Target="https://rasa.com/" TargetMode="External"/><Relationship Id="rId4" Type="http://schemas.openxmlformats.org/officeDocument/2006/relationships/hyperlink" Target="https://rasa.com/docs/rasa/" TargetMode="External"/><Relationship Id="rId5" Type="http://schemas.openxmlformats.org/officeDocument/2006/relationships/hyperlink" Target="https://cloud.google.com/dialogflow?hl=es-419" TargetMode="External"/><Relationship Id="rId6" Type="http://schemas.openxmlformats.org/officeDocument/2006/relationships/hyperlink" Target="https://huggingface.co/spaces/togethercomputer/OpenChatKit" TargetMode="External"/><Relationship Id="rId7" Type="http://schemas.openxmlformats.org/officeDocument/2006/relationships/hyperlink" Target="https://github.com/facebookresearch/faiss/blob/main/INSTALL.md" TargetMode="External"/><Relationship Id="rId8" Type="http://schemas.openxmlformats.org/officeDocument/2006/relationships/hyperlink" Target="https://conda.io/projects/conda/en/latest/user-guide/install/index.html" TargetMode="Externa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hyperlink" Target="https://www.mscbs.gob.es/" TargetMode="External"/><Relationship Id="rId4" Type="http://schemas.openxmlformats.org/officeDocument/2006/relationships/hyperlink" Target="https://www.sspa.juntadeandalucia.es/servicioandaluzdesalud/" TargetMode="Externa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hyperlink" Target="https://www.fesemi.org/" TargetMode="External"/><Relationship Id="rId4" Type="http://schemas.openxmlformats.org/officeDocument/2006/relationships/hyperlink" Target="https://medlineplus.gov/" TargetMode="External"/><Relationship Id="rId5" Type="http://schemas.openxmlformats.org/officeDocument/2006/relationships/hyperlink" Target="https://www.mayoclinic.org/" TargetMode="External"/><Relationship Id="rId6" Type="http://schemas.openxmlformats.org/officeDocument/2006/relationships/hyperlink" Target="https://www.cdc.gov/" TargetMode="External"/><Relationship Id="rId7" Type="http://schemas.openxmlformats.org/officeDocument/2006/relationships/hyperlink" Target="https://www.who.int/" TargetMode="External"/><Relationship Id="rId8" Type="http://schemas.openxmlformats.org/officeDocument/2006/relationships/hyperlink" Target="https://github.com/itzZOA/TFG" TargetMode="Externa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179387" y="188912"/>
            <a:ext cx="8785225" cy="626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br>
              <a:rPr b="1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7524750" y="6021387"/>
            <a:ext cx="1619250" cy="8366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ugr" id="97" name="Google Shape;97;p1"/>
          <p:cNvPicPr preferRelativeResize="0"/>
          <p:nvPr/>
        </p:nvPicPr>
        <p:blipFill rotWithShape="1">
          <a:blip r:embed="rId3">
            <a:alphaModFix/>
          </a:blip>
          <a:srcRect b="21294" l="30239" r="29798" t="0"/>
          <a:stretch/>
        </p:blipFill>
        <p:spPr>
          <a:xfrm>
            <a:off x="7318375" y="190500"/>
            <a:ext cx="1141412" cy="115093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323850" y="342900"/>
            <a:ext cx="6769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GRANADA</a:t>
            </a:r>
            <a:endParaRPr/>
          </a:p>
          <a:p>
            <a:pPr indent="0" lvl="0" marL="0" marR="0" rtl="0" algn="ctr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FACULTAD DE </a:t>
            </a:r>
            <a:r>
              <a:rPr b="1" lang="en-US" sz="1800">
                <a:solidFill>
                  <a:schemeClr val="dk1"/>
                </a:solidFill>
              </a:rPr>
              <a:t>INGENIERÍA</a:t>
            </a:r>
            <a:endParaRPr/>
          </a:p>
          <a:p>
            <a:pPr indent="0" lvl="0" marL="0" marR="0" rtl="0" algn="ctr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INFORMÁTICA Y TELECOMUNICACIONES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395287" y="2060575"/>
            <a:ext cx="8353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-US" sz="1800">
                <a:solidFill>
                  <a:schemeClr val="dk1"/>
                </a:solidFill>
              </a:rPr>
              <a:t>RABAJO FINAL DE GRADO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DESARROLLO DE UN CHATBOT PARA SERVICIOS SOCIALES DIRIGIDO A PERSONAS EN SITUACIÓN DE DEPENDENCIA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1" lang="en-US" sz="1600">
                <a:solidFill>
                  <a:schemeClr val="dk1"/>
                </a:solidFill>
              </a:rPr>
              <a:t>Claudia Salado</a:t>
            </a:r>
            <a:r>
              <a:rPr b="1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Méndez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d511e4041_0_73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178" name="Google Shape;178;g28d511e4041_0_73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9" name="Google Shape;179;g28d511e4041_0_73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51C75"/>
                </a:solidFill>
              </a:rPr>
              <a:t>INTRODUCCIÓN</a:t>
            </a:r>
            <a:endParaRPr b="1" sz="32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351C75"/>
                </a:solidFill>
              </a:rPr>
              <a:t>REQUISITOS FUNCIONALES</a:t>
            </a:r>
            <a:endParaRPr b="1" sz="3200">
              <a:solidFill>
                <a:srgbClr val="351C75"/>
              </a:solidFill>
            </a:endParaRPr>
          </a:p>
        </p:txBody>
      </p:sp>
      <p:sp>
        <p:nvSpPr>
          <p:cNvPr id="180" name="Google Shape;180;g28d511e4041_0_73"/>
          <p:cNvSpPr txBox="1"/>
          <p:nvPr>
            <p:ph idx="1" type="body"/>
          </p:nvPr>
        </p:nvSpPr>
        <p:spPr>
          <a:xfrm>
            <a:off x="179387" y="1600200"/>
            <a:ext cx="8713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graphicFrame>
        <p:nvGraphicFramePr>
          <p:cNvPr id="181" name="Google Shape;181;g28d511e4041_0_73"/>
          <p:cNvGraphicFramePr/>
          <p:nvPr/>
        </p:nvGraphicFramePr>
        <p:xfrm>
          <a:off x="823813" y="2254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{179A526A-5A2F-48A4-A813-35835EAB8D2F}</a:tableStyleId>
              </a:tblPr>
              <a:tblGrid>
                <a:gridCol w="1379350"/>
                <a:gridCol w="6045575"/>
              </a:tblGrid>
              <a:tr h="32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200"/>
                        <a:t>Ref.</a:t>
                      </a:r>
                      <a:endParaRPr b="1" i="1" sz="12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200"/>
                        <a:t>Descripción</a:t>
                      </a:r>
                      <a:endParaRPr b="1" i="1" sz="12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 sistema debe permitir a los usuarios crear recordatorios a partir de un formulario con la información relevante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 sistema debe permitir a los usuarios crear nuevas entradas en sus historiales médicos.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Los usuarios van a poder visualizar todas las citas que tienen pendientes 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10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Los usuarios van a poder visualizar todas los recordatorios que tengan guardados que no hayan cumplido la fecha  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11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Los usuarios van a poder visualizar todas las entradas de su historial médico desde el comienzo cuando crearon la cuenta.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12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 Chatbot debe estar integrado con bases de datos y fuentes confiables de información médica para respaldar sus respuestas.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d511e4041_0_83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188" name="Google Shape;188;g28d511e4041_0_83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9" name="Google Shape;189;g28d511e4041_0_83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51C75"/>
                </a:solidFill>
              </a:rPr>
              <a:t>INTRODUCCIÓN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90" name="Google Shape;190;g28d511e4041_0_83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OBJETIVOS PRINCIPALES</a:t>
            </a:r>
            <a:endParaRPr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REQUISITOS FUNCIONALES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351C75"/>
              </a:buClr>
              <a:buSzPts val="2000"/>
              <a:buChar char="⮚"/>
            </a:pPr>
            <a:r>
              <a:rPr b="1" lang="en-US" sz="2400">
                <a:solidFill>
                  <a:srgbClr val="351C75"/>
                </a:solidFill>
              </a:rPr>
              <a:t>REQUISITOS NO FUNCIONALES</a:t>
            </a:r>
            <a:endParaRPr b="1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d511e4041_0_91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197" name="Google Shape;197;g28d511e4041_0_91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8" name="Google Shape;198;g28d511e4041_0_91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51C75"/>
                </a:solidFill>
              </a:rPr>
              <a:t>INTRODUCCIÓN</a:t>
            </a:r>
            <a:endParaRPr b="1" sz="32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351C75"/>
                </a:solidFill>
              </a:rPr>
              <a:t>REQUISITOS NO FUNCIONALES</a:t>
            </a:r>
            <a:endParaRPr b="1" sz="3200">
              <a:solidFill>
                <a:srgbClr val="351C75"/>
              </a:solidFill>
            </a:endParaRPr>
          </a:p>
        </p:txBody>
      </p:sp>
      <p:graphicFrame>
        <p:nvGraphicFramePr>
          <p:cNvPr id="199" name="Google Shape;199;g28d511e4041_0_91"/>
          <p:cNvGraphicFramePr/>
          <p:nvPr/>
        </p:nvGraphicFramePr>
        <p:xfrm>
          <a:off x="859538" y="2120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{179A526A-5A2F-48A4-A813-35835EAB8D2F}</a:tableStyleId>
              </a:tblPr>
              <a:tblGrid>
                <a:gridCol w="1379350"/>
                <a:gridCol w="6045575"/>
              </a:tblGrid>
              <a:tr h="20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200"/>
                        <a:t>Ref.</a:t>
                      </a:r>
                      <a:endParaRPr b="1" i="1" sz="12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200"/>
                        <a:t>Descripción</a:t>
                      </a:r>
                      <a:endParaRPr b="1" i="1" sz="12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1</a:t>
                      </a:r>
                      <a:endParaRPr sz="11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 sistema debe ser fácil de usar y comprensible para usuarios con diferentes niveles de experiencia en tecnología.</a:t>
                      </a:r>
                      <a:endParaRPr sz="11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 Chatbot debe proporcionar respuestas rápidas y eficientes para mantener una interacción fluida con los usuarios.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 sistema debe garantizar la confidencialidad y protección de los datos de los usuarios, cumpliendo con las regulaciones de privacidad.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 sistema debe estar disponible las 24 horas del día, los 7 días de la semana, para permitir a los usuarios acceder a él en cualquier momento.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 sistema debe ser capaz de manejar un alto volumen de usuarios simultáneos sin afectar su rendimiento.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 Chatbot debe ser capaz de adaptarse a diferentes contextos médicos y responder a una amplia variedad de preguntas y consultas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 sistema debe ser fácil de mantener y actualizar, permitiendo la incorporación de nuevas funcionalidades y corrección de errores.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d511e4041_0_102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206" name="Google Shape;206;g28d511e4041_0_102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7" name="Google Shape;207;g28d511e4041_0_102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51C75"/>
                </a:solidFill>
              </a:rPr>
              <a:t>INTRODUCCIÓN</a:t>
            </a:r>
            <a:endParaRPr b="1" sz="32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351C75"/>
                </a:solidFill>
              </a:rPr>
              <a:t>REQUISITOS NO FUNCIONALES</a:t>
            </a:r>
            <a:endParaRPr b="1" sz="3200">
              <a:solidFill>
                <a:srgbClr val="351C75"/>
              </a:solidFill>
            </a:endParaRPr>
          </a:p>
        </p:txBody>
      </p:sp>
      <p:graphicFrame>
        <p:nvGraphicFramePr>
          <p:cNvPr id="208" name="Google Shape;208;g28d511e4041_0_102"/>
          <p:cNvGraphicFramePr/>
          <p:nvPr/>
        </p:nvGraphicFramePr>
        <p:xfrm>
          <a:off x="823838" y="212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{179A526A-5A2F-48A4-A813-35835EAB8D2F}</a:tableStyleId>
              </a:tblPr>
              <a:tblGrid>
                <a:gridCol w="1379350"/>
                <a:gridCol w="6045575"/>
              </a:tblGrid>
              <a:tr h="20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200"/>
                        <a:t>Ref.</a:t>
                      </a:r>
                      <a:endParaRPr b="1" i="1" sz="12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200"/>
                        <a:t>Descripción</a:t>
                      </a:r>
                      <a:endParaRPr b="1" i="1" sz="12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8</a:t>
                      </a:r>
                      <a:endParaRPr sz="11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 sistema debe ser compatible e integrarse con otros sistemas de información médica y herramientas utilizadas en el entorno de atención médica.</a:t>
                      </a:r>
                      <a:endParaRPr sz="11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La interfaz de usuario debe ser intuitiva, amigable y atractiva visualmente para mejorar la experiencia del usuario.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La interfaz de usuario debe ser fácil de usar, con un diseño intuitivo y una navegación clara para una experiencia del usuario sin complicaciones.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 sistema debe ser resistente a fallos y ser capaz de manejar errores de forma adecuada sin afectar negativamente la experiencia del usuario.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12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 sistema debe ser accesible para personas con discapacidades visuales, auditivas o motoras, cumpliendo con los estándares de accesibilidad web.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13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 sistema debe ser compatible con diferentes plataformas y dispositivos, como computadoras de escritorio, tabletas y dispositivos móviles, proporcionando una experiencia consistente en todos ellos.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14</a:t>
                      </a:r>
                      <a:endParaRPr sz="1100"/>
                    </a:p>
                  </a:txBody>
                  <a:tcPr marT="63500" marB="63500" marR="63500" marL="6350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Todo el programa del Chatbot debe estar programado en lenguaje de programación de Python</a:t>
                      </a:r>
                      <a:endParaRPr sz="1100"/>
                    </a:p>
                  </a:txBody>
                  <a:tcPr marT="63500" marB="63500" marR="63500" marL="6350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d511e4041_0_111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215" name="Google Shape;215;g28d511e4041_0_111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6" name="Google Shape;216;g28d511e4041_0_111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51C75"/>
                </a:solidFill>
              </a:rPr>
              <a:t>INTRODUCCIÓN</a:t>
            </a:r>
            <a:endParaRPr b="1" sz="32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351C75"/>
                </a:solidFill>
              </a:rPr>
              <a:t>REQUISITOS NO FUNCIONALES</a:t>
            </a:r>
            <a:endParaRPr b="1" sz="3200">
              <a:solidFill>
                <a:srgbClr val="351C75"/>
              </a:solidFill>
            </a:endParaRPr>
          </a:p>
        </p:txBody>
      </p:sp>
      <p:graphicFrame>
        <p:nvGraphicFramePr>
          <p:cNvPr id="217" name="Google Shape;217;g28d511e4041_0_111"/>
          <p:cNvGraphicFramePr/>
          <p:nvPr/>
        </p:nvGraphicFramePr>
        <p:xfrm>
          <a:off x="823813" y="2269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{179A526A-5A2F-48A4-A813-35835EAB8D2F}</a:tableStyleId>
              </a:tblPr>
              <a:tblGrid>
                <a:gridCol w="1379350"/>
                <a:gridCol w="6045575"/>
              </a:tblGrid>
              <a:tr h="20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200"/>
                        <a:t>Ref.</a:t>
                      </a:r>
                      <a:endParaRPr b="1" i="1" sz="12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200"/>
                        <a:t>Descripción</a:t>
                      </a:r>
                      <a:endParaRPr b="1" i="1" sz="12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15</a:t>
                      </a:r>
                      <a:endParaRPr sz="11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 proyecto tiene que contar con una buena estructura de sus archivos para que todo esté bien organizado y se pueda modificar o añadir cambios con facilidad.</a:t>
                      </a:r>
                      <a:endParaRPr sz="11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16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 sistema debe ser compatible con diferentes plataformas y dispositivos, como computadoras de escritorio, tabletas y dispositivos móviles, proporcionando una experiencia consistente en todos ellos.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17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La interfaz de usuario debe usar tipografía y colores visibles para personas mayores o en estado de dependencia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18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La base de datos del proyecto tiene que estar bien implementada para que no haya pérdidas de información entre sus tablas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19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La base de datos del proyecto tiene que estar creada con sqlite3 que proporciona de forma eficaz la creación de bases de datos.</a:t>
                      </a:r>
                      <a:endParaRPr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20</a:t>
                      </a:r>
                      <a:endParaRPr sz="11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 sistema debe poder escalar horizontalmente agregando más servidores o recursos según sea necesario para manejar un aumento en el tráfico y la demanda.</a:t>
                      </a:r>
                      <a:endParaRPr sz="11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8d511e4041_0_137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224" name="Google Shape;224;g28d511e4041_0_137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5" name="Google Shape;225;g28d511e4041_0_137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ESQUEMA</a:t>
            </a:r>
            <a:endParaRPr/>
          </a:p>
        </p:txBody>
      </p:sp>
      <p:sp>
        <p:nvSpPr>
          <p:cNvPr id="226" name="Google Shape;226;g28d511e4041_0_137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</a:pPr>
            <a:r>
              <a:rPr b="1" lang="en-US" sz="2400">
                <a:solidFill>
                  <a:srgbClr val="006600"/>
                </a:solidFill>
              </a:rPr>
              <a:t>METODOLOGÍA ÁGIL</a:t>
            </a:r>
            <a:endParaRPr b="1"/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400"/>
              <a:t>HERRAMIENTAS</a:t>
            </a:r>
            <a:endParaRPr/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400"/>
              <a:t>HISTORIAS DE USUARIO</a:t>
            </a:r>
            <a:endParaRPr/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400"/>
              <a:t>IMPLEMENTACIÓN </a:t>
            </a:r>
            <a:endParaRPr sz="2400"/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</a:pPr>
            <a:r>
              <a:rPr lang="en-US" sz="2400"/>
              <a:t>PRUEBAS</a:t>
            </a:r>
            <a:endParaRPr sz="2400"/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400" u="none">
                <a:latin typeface="Arial"/>
                <a:ea typeface="Arial"/>
                <a:cs typeface="Arial"/>
                <a:sym typeface="Arial"/>
              </a:rPr>
              <a:t>CONCLUSIONES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8d511e4041_0_145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233" name="Google Shape;233;g28d511e4041_0_145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4" name="Google Shape;234;g28d511e4041_0_145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00"/>
                </a:solidFill>
              </a:rPr>
              <a:t>METODOLOGÍA ÁGIL</a:t>
            </a:r>
            <a:endParaRPr>
              <a:solidFill>
                <a:srgbClr val="006600"/>
              </a:solidFill>
            </a:endParaRPr>
          </a:p>
        </p:txBody>
      </p:sp>
      <p:sp>
        <p:nvSpPr>
          <p:cNvPr id="235" name="Google Shape;235;g28d511e4041_0_145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ts val="2000"/>
              <a:buChar char="⮚"/>
            </a:pPr>
            <a:r>
              <a:rPr lang="en-US" sz="2400">
                <a:solidFill>
                  <a:srgbClr val="006600"/>
                </a:solidFill>
              </a:rPr>
              <a:t>METODOLOGÍA EN CASCADA (WATERFALL) </a:t>
            </a:r>
            <a:endParaRPr>
              <a:solidFill>
                <a:srgbClr val="0066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ts val="2000"/>
              <a:buChar char="⮚"/>
            </a:pPr>
            <a:r>
              <a:rPr lang="en-US" sz="2400">
                <a:solidFill>
                  <a:srgbClr val="006600"/>
                </a:solidFill>
              </a:rPr>
              <a:t>KANBAN</a:t>
            </a:r>
            <a:endParaRPr>
              <a:solidFill>
                <a:srgbClr val="0066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ts val="2000"/>
              <a:buChar char="⮚"/>
            </a:pPr>
            <a:r>
              <a:rPr lang="en-US" sz="2400">
                <a:solidFill>
                  <a:srgbClr val="006600"/>
                </a:solidFill>
              </a:rPr>
              <a:t>SCRUM</a:t>
            </a:r>
            <a:endParaRPr sz="2400">
              <a:solidFill>
                <a:srgbClr val="0066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ts val="2000"/>
              <a:buChar char="⮚"/>
            </a:pPr>
            <a:r>
              <a:rPr lang="en-US" sz="2400">
                <a:solidFill>
                  <a:srgbClr val="006600"/>
                </a:solidFill>
              </a:rPr>
              <a:t>ELECCIÓN FINAL</a:t>
            </a:r>
            <a:endParaRPr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d511e4041_0_157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242" name="Google Shape;242;g28d511e4041_0_157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3" name="Google Shape;243;g28d511e4041_0_157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00"/>
                </a:solidFill>
              </a:rPr>
              <a:t>METODOLOGÍA ÁGIL</a:t>
            </a:r>
            <a:endParaRPr>
              <a:solidFill>
                <a:srgbClr val="006600"/>
              </a:solidFill>
            </a:endParaRPr>
          </a:p>
        </p:txBody>
      </p:sp>
      <p:sp>
        <p:nvSpPr>
          <p:cNvPr id="244" name="Google Shape;244;g28d511e4041_0_157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ts val="2000"/>
              <a:buChar char="⮚"/>
            </a:pPr>
            <a:r>
              <a:rPr b="1" lang="en-US" sz="2400">
                <a:solidFill>
                  <a:srgbClr val="006600"/>
                </a:solidFill>
              </a:rPr>
              <a:t>METODOLOGÍA EN CASCADA (WATERFALL) </a:t>
            </a:r>
            <a:endParaRPr b="1">
              <a:solidFill>
                <a:srgbClr val="0066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Char char="⮚"/>
            </a:pPr>
            <a:r>
              <a:rPr lang="en-US" sz="2400">
                <a:solidFill>
                  <a:schemeClr val="dk2"/>
                </a:solidFill>
              </a:rPr>
              <a:t>KANBAN</a:t>
            </a:r>
            <a:endParaRPr>
              <a:solidFill>
                <a:schemeClr val="dk2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Char char="⮚"/>
            </a:pPr>
            <a:r>
              <a:rPr lang="en-US" sz="2400">
                <a:solidFill>
                  <a:schemeClr val="dk2"/>
                </a:solidFill>
              </a:rPr>
              <a:t>SCRUM</a:t>
            </a:r>
            <a:endParaRPr sz="2400">
              <a:solidFill>
                <a:schemeClr val="dk2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Char char="⮚"/>
            </a:pPr>
            <a:r>
              <a:rPr lang="en-US" sz="2400">
                <a:solidFill>
                  <a:schemeClr val="dk2"/>
                </a:solidFill>
              </a:rPr>
              <a:t>ELECCIÓN FINAL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8d511e4041_0_165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251" name="Google Shape;251;g28d511e4041_0_165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2" name="Google Shape;252;g28d511e4041_0_165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00"/>
                </a:solidFill>
              </a:rPr>
              <a:t>METODOLOGÍA ÁGIL</a:t>
            </a:r>
            <a:endParaRPr b="1" sz="3200">
              <a:solidFill>
                <a:srgbClr val="00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006600"/>
                </a:solidFill>
              </a:rPr>
              <a:t>METODOLOGÍA EN CASCADA (WATERFALL)</a:t>
            </a:r>
            <a:endParaRPr b="1" sz="3200">
              <a:solidFill>
                <a:srgbClr val="006600"/>
              </a:solidFill>
            </a:endParaRPr>
          </a:p>
        </p:txBody>
      </p:sp>
      <p:sp>
        <p:nvSpPr>
          <p:cNvPr id="253" name="Google Shape;253;g28d511e4041_0_165"/>
          <p:cNvSpPr txBox="1"/>
          <p:nvPr>
            <p:ph idx="1" type="body"/>
          </p:nvPr>
        </p:nvSpPr>
        <p:spPr>
          <a:xfrm>
            <a:off x="179387" y="1600200"/>
            <a:ext cx="8713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0" rtl="0" algn="just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6600"/>
              </a:buClr>
              <a:buSzPts val="1440"/>
              <a:buChar char="❑"/>
            </a:pPr>
            <a:r>
              <a:rPr lang="en-US" sz="1800"/>
              <a:t> </a:t>
            </a:r>
            <a:r>
              <a:rPr lang="en-US" sz="2000"/>
              <a:t>Ventajas: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Arial"/>
              <a:buNone/>
            </a:pPr>
            <a:r>
              <a:rPr b="1" lang="en-US" sz="1600"/>
              <a:t>         - Estructura simple y fácil de entender.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Arial"/>
              <a:buNone/>
            </a:pPr>
            <a:r>
              <a:rPr b="1" lang="en-US" sz="1600"/>
              <a:t>         - Planificación clara y detallada.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Arial"/>
              <a:buNone/>
            </a:pPr>
            <a:r>
              <a:rPr b="1" lang="en-US" sz="1600"/>
              <a:t>         - Resultados predecibles.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Arial"/>
              <a:buNone/>
            </a:pPr>
            <a:r>
              <a:rPr b="1" lang="en-US" sz="1600"/>
              <a:t>         - Documentación extensa.</a:t>
            </a:r>
            <a:r>
              <a:rPr lang="en-US" sz="1600"/>
              <a:t> </a:t>
            </a:r>
            <a:endParaRPr/>
          </a:p>
          <a:p>
            <a:pPr indent="-91440" lvl="0" marL="0" rtl="0" algn="just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6600"/>
              </a:buClr>
              <a:buSzPts val="1440"/>
              <a:buChar char="❑"/>
            </a:pPr>
            <a:r>
              <a:rPr lang="en-US" sz="1800"/>
              <a:t> </a:t>
            </a:r>
            <a:r>
              <a:rPr lang="en-US" sz="2000"/>
              <a:t>Inconvenientes:</a:t>
            </a:r>
            <a:endParaRPr b="1" sz="2000">
              <a:solidFill>
                <a:srgbClr val="351C75"/>
              </a:solidFill>
            </a:endParaRPr>
          </a:p>
          <a:p>
            <a:pPr indent="45720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- No se adapta bien a los cambios.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        - Los clientes no pueden ver el software hasta que se completa.</a:t>
            </a:r>
            <a:r>
              <a:rPr lang="en-US" sz="1600"/>
              <a:t> </a:t>
            </a:r>
            <a:endParaRPr sz="1600"/>
          </a:p>
          <a:p>
            <a:pPr indent="45720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US" sz="1600"/>
              <a:t> - No es adecuado para proyectos grandes y complejos.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US" sz="1600"/>
              <a:t>         - Los errores pueden pasar desapercibidos hasta las etapas finales.</a:t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d511e4041_0_183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260" name="Google Shape;260;g28d511e4041_0_183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1" name="Google Shape;261;g28d511e4041_0_183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00"/>
                </a:solidFill>
              </a:rPr>
              <a:t>METODOLOGÍA ÁGIL</a:t>
            </a:r>
            <a:endParaRPr>
              <a:solidFill>
                <a:srgbClr val="006600"/>
              </a:solidFill>
            </a:endParaRPr>
          </a:p>
        </p:txBody>
      </p:sp>
      <p:sp>
        <p:nvSpPr>
          <p:cNvPr id="262" name="Google Shape;262;g28d511e4041_0_183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</a:pPr>
            <a:r>
              <a:rPr lang="en-US" sz="2400"/>
              <a:t>METODOLOGÍA EN CASCADA (WATERFALL) </a:t>
            </a:r>
            <a:endParaRPr/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ts val="2000"/>
              <a:buChar char="⮚"/>
            </a:pPr>
            <a:r>
              <a:rPr b="1" lang="en-US" sz="2400">
                <a:solidFill>
                  <a:srgbClr val="006600"/>
                </a:solidFill>
              </a:rPr>
              <a:t>KANBAN</a:t>
            </a:r>
            <a:endParaRPr b="1">
              <a:solidFill>
                <a:srgbClr val="0066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Char char="⮚"/>
            </a:pPr>
            <a:r>
              <a:rPr lang="en-US" sz="2400">
                <a:solidFill>
                  <a:schemeClr val="dk2"/>
                </a:solidFill>
              </a:rPr>
              <a:t>SCRUM</a:t>
            </a:r>
            <a:endParaRPr sz="2400">
              <a:solidFill>
                <a:schemeClr val="dk2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Char char="⮚"/>
            </a:pPr>
            <a:r>
              <a:rPr lang="en-US" sz="2400">
                <a:solidFill>
                  <a:schemeClr val="dk2"/>
                </a:solidFill>
              </a:rPr>
              <a:t>ELECCIÓN FINAL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ez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7" name="Google Shape;107;p2"/>
          <p:cNvSpPr txBox="1"/>
          <p:nvPr>
            <p:ph type="title"/>
          </p:nvPr>
        </p:nvSpPr>
        <p:spPr>
          <a:xfrm>
            <a:off x="209550" y="338137"/>
            <a:ext cx="80010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ESQUEMA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79387" y="1600200"/>
            <a:ext cx="8785225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Font typeface="Noto Sans Symbols"/>
              <a:buChar char="⮚"/>
            </a:pPr>
            <a:r>
              <a:rPr b="0" i="0" lang="en-US" sz="2400" u="non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>
              <a:solidFill>
                <a:srgbClr val="351C75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400">
                <a:solidFill>
                  <a:srgbClr val="006600"/>
                </a:solidFill>
              </a:rPr>
              <a:t>METODOLOGIA ÁGIL</a:t>
            </a:r>
            <a:endParaRPr/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Noto Sans Symbols"/>
              <a:buChar char="⮚"/>
            </a:pPr>
            <a:r>
              <a:rPr lang="en-US" sz="2400">
                <a:solidFill>
                  <a:srgbClr val="990000"/>
                </a:solidFill>
              </a:rPr>
              <a:t>HERRAMIENTAS</a:t>
            </a:r>
            <a:endParaRPr>
              <a:solidFill>
                <a:srgbClr val="99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Noto Sans Symbols"/>
              <a:buChar char="⮚"/>
            </a:pPr>
            <a:r>
              <a:rPr lang="en-US" sz="2400">
                <a:solidFill>
                  <a:srgbClr val="0B5394"/>
                </a:solidFill>
              </a:rPr>
              <a:t>HISTORIAS DE USUARIO</a:t>
            </a:r>
            <a:endParaRPr>
              <a:solidFill>
                <a:srgbClr val="0B5394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Noto Sans Symbols"/>
              <a:buChar char="⮚"/>
            </a:pPr>
            <a:r>
              <a:rPr lang="en-US" sz="2400">
                <a:solidFill>
                  <a:srgbClr val="BF9000"/>
                </a:solidFill>
              </a:rPr>
              <a:t>IMPLEMENTACIÓN </a:t>
            </a:r>
            <a:endParaRPr sz="2400">
              <a:solidFill>
                <a:srgbClr val="BF9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C0099"/>
              </a:buClr>
              <a:buSzPts val="2000"/>
              <a:buChar char="⮚"/>
            </a:pPr>
            <a:r>
              <a:rPr lang="en-US" sz="2400">
                <a:solidFill>
                  <a:srgbClr val="CC0099"/>
                </a:solidFill>
              </a:rPr>
              <a:t>PRUEBAS</a:t>
            </a:r>
            <a:endParaRPr sz="2400">
              <a:solidFill>
                <a:srgbClr val="CC0099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674EA7"/>
              </a:buClr>
              <a:buSzPts val="2000"/>
              <a:buFont typeface="Noto Sans Symbols"/>
              <a:buChar char="⮚"/>
            </a:pPr>
            <a:r>
              <a:rPr b="0" i="0" lang="en-US" sz="2400" u="non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CONCLUSIONES</a:t>
            </a:r>
            <a:endParaRPr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d511e4041_0_191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269" name="Google Shape;269;g28d511e4041_0_191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0" name="Google Shape;270;g28d511e4041_0_191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00"/>
                </a:solidFill>
              </a:rPr>
              <a:t>METODOLOGÍA ÁGIL</a:t>
            </a:r>
            <a:endParaRPr b="1" sz="3200">
              <a:solidFill>
                <a:srgbClr val="00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006600"/>
                </a:solidFill>
              </a:rPr>
              <a:t>KANBAN</a:t>
            </a:r>
            <a:endParaRPr b="1" sz="3200">
              <a:solidFill>
                <a:srgbClr val="006600"/>
              </a:solidFill>
            </a:endParaRPr>
          </a:p>
        </p:txBody>
      </p:sp>
      <p:sp>
        <p:nvSpPr>
          <p:cNvPr id="271" name="Google Shape;271;g28d511e4041_0_191"/>
          <p:cNvSpPr txBox="1"/>
          <p:nvPr>
            <p:ph idx="1" type="body"/>
          </p:nvPr>
        </p:nvSpPr>
        <p:spPr>
          <a:xfrm>
            <a:off x="179387" y="1600200"/>
            <a:ext cx="8713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0" rtl="0" algn="just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6600"/>
              </a:buClr>
              <a:buSzPts val="1440"/>
              <a:buChar char="❑"/>
            </a:pPr>
            <a:r>
              <a:rPr lang="en-US" sz="1800"/>
              <a:t> </a:t>
            </a:r>
            <a:r>
              <a:rPr lang="en-US" sz="2000"/>
              <a:t>Ventajas: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</a:t>
            </a:r>
            <a:r>
              <a:rPr b="1" lang="en-US" sz="1600"/>
              <a:t>Enfocado en la entrega rápida de software.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</a:t>
            </a:r>
            <a:r>
              <a:rPr b="1" lang="en-US" sz="1600"/>
              <a:t>Mayor flexibilidad y adaptabilidad a los cambios.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</a:t>
            </a:r>
            <a:r>
              <a:rPr b="1" lang="en-US" sz="1600"/>
              <a:t>Mejora continua y aprendizaje constante.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</a:t>
            </a:r>
            <a:r>
              <a:rPr b="1" lang="en-US" sz="1600"/>
              <a:t>Fácil de entender y seguir.</a:t>
            </a:r>
            <a:r>
              <a:rPr lang="en-US" sz="1600"/>
              <a:t> </a:t>
            </a:r>
            <a:endParaRPr/>
          </a:p>
          <a:p>
            <a:pPr indent="-91440" lvl="0" marL="0" rtl="0" algn="just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6600"/>
              </a:buClr>
              <a:buSzPts val="1440"/>
              <a:buChar char="❑"/>
            </a:pPr>
            <a:r>
              <a:rPr lang="en-US" sz="1800"/>
              <a:t> </a:t>
            </a:r>
            <a:r>
              <a:rPr lang="en-US" sz="2000"/>
              <a:t>Inconvenientes:</a:t>
            </a:r>
            <a:endParaRPr b="1" sz="2000">
              <a:solidFill>
                <a:srgbClr val="351C75"/>
              </a:solidFill>
            </a:endParaRPr>
          </a:p>
          <a:p>
            <a:pPr indent="45720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- </a:t>
            </a:r>
            <a:r>
              <a:rPr b="1" lang="en-US" sz="1600"/>
              <a:t>Menos estructurado y planificado.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        - </a:t>
            </a:r>
            <a:r>
              <a:rPr b="1" lang="en-US" sz="1600"/>
              <a:t>Puede ser difícil medir el progreso a largo plazo.</a:t>
            </a:r>
            <a:endParaRPr sz="1600"/>
          </a:p>
          <a:p>
            <a:pPr indent="45720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- </a:t>
            </a:r>
            <a:r>
              <a:rPr b="1" lang="en-US" sz="1600"/>
              <a:t>Requiere un alto nivel de colaboración y comunicación</a:t>
            </a:r>
            <a:r>
              <a:rPr b="1" lang="en-US" sz="1600"/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        - </a:t>
            </a:r>
            <a:r>
              <a:rPr b="1" lang="en-US" sz="1600"/>
              <a:t>No se adapta bien a proyectos complejos y grandes.</a:t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8d511e4041_0_207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278" name="Google Shape;278;g28d511e4041_0_207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9" name="Google Shape;279;g28d511e4041_0_207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00"/>
                </a:solidFill>
              </a:rPr>
              <a:t>METODOLOGÍA ÁGIL</a:t>
            </a:r>
            <a:endParaRPr>
              <a:solidFill>
                <a:srgbClr val="006600"/>
              </a:solidFill>
            </a:endParaRPr>
          </a:p>
        </p:txBody>
      </p:sp>
      <p:sp>
        <p:nvSpPr>
          <p:cNvPr id="280" name="Google Shape;280;g28d511e4041_0_207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</a:pPr>
            <a:r>
              <a:rPr lang="en-US" sz="2400"/>
              <a:t>METODOLOGÍA EN CASCADA (WATERFALL) </a:t>
            </a:r>
            <a:endParaRPr/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Char char="⮚"/>
            </a:pPr>
            <a:r>
              <a:rPr lang="en-US" sz="2400">
                <a:solidFill>
                  <a:schemeClr val="dk2"/>
                </a:solidFill>
              </a:rPr>
              <a:t>KANBAN</a:t>
            </a:r>
            <a:endParaRPr>
              <a:solidFill>
                <a:schemeClr val="dk2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ts val="2000"/>
              <a:buChar char="⮚"/>
            </a:pPr>
            <a:r>
              <a:rPr b="1" lang="en-US" sz="2400">
                <a:solidFill>
                  <a:srgbClr val="006600"/>
                </a:solidFill>
              </a:rPr>
              <a:t>SCRUM</a:t>
            </a:r>
            <a:endParaRPr b="1" sz="2400">
              <a:solidFill>
                <a:srgbClr val="0066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Char char="⮚"/>
            </a:pPr>
            <a:r>
              <a:rPr lang="en-US" sz="2400">
                <a:solidFill>
                  <a:schemeClr val="dk2"/>
                </a:solidFill>
              </a:rPr>
              <a:t>ELECCIÓN FINAL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d511e4041_0_215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287" name="Google Shape;287;g28d511e4041_0_215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8" name="Google Shape;288;g28d511e4041_0_215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00"/>
                </a:solidFill>
              </a:rPr>
              <a:t>METODOLOGÍA ÁGIL</a:t>
            </a:r>
            <a:endParaRPr b="1" sz="3200">
              <a:solidFill>
                <a:srgbClr val="00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006600"/>
                </a:solidFill>
              </a:rPr>
              <a:t>SCRUM</a:t>
            </a:r>
            <a:endParaRPr b="1" sz="3200">
              <a:solidFill>
                <a:srgbClr val="006600"/>
              </a:solidFill>
            </a:endParaRPr>
          </a:p>
        </p:txBody>
      </p:sp>
      <p:sp>
        <p:nvSpPr>
          <p:cNvPr id="289" name="Google Shape;289;g28d511e4041_0_215"/>
          <p:cNvSpPr txBox="1"/>
          <p:nvPr>
            <p:ph idx="1" type="body"/>
          </p:nvPr>
        </p:nvSpPr>
        <p:spPr>
          <a:xfrm>
            <a:off x="215100" y="1594075"/>
            <a:ext cx="87138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0" rtl="0" algn="just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6600"/>
              </a:buClr>
              <a:buSzPts val="1440"/>
              <a:buChar char="❑"/>
            </a:pPr>
            <a:r>
              <a:rPr lang="en-US" sz="1800"/>
              <a:t> </a:t>
            </a:r>
            <a:r>
              <a:rPr lang="en-US" sz="2000"/>
              <a:t>Ventajas: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Enfocado en la entrega rápida de software.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Mayor flexibilidad y adaptabilidad a los cambios.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Mejora continua y aprendizaje constante.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Mayor colaboración y comunicación entre los miembros del equipo.</a:t>
            </a:r>
            <a:r>
              <a:rPr lang="en-US" sz="1600"/>
              <a:t> </a:t>
            </a:r>
            <a:endParaRPr/>
          </a:p>
          <a:p>
            <a:pPr indent="-91440" lvl="0" marL="0" rtl="0" algn="just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6600"/>
              </a:buClr>
              <a:buSzPts val="1440"/>
              <a:buChar char="❑"/>
            </a:pPr>
            <a:r>
              <a:rPr lang="en-US" sz="1800"/>
              <a:t> </a:t>
            </a:r>
            <a:r>
              <a:rPr lang="en-US" sz="2000"/>
              <a:t>Inconvenientes:</a:t>
            </a:r>
            <a:endParaRPr b="1" sz="2000">
              <a:solidFill>
                <a:srgbClr val="351C75"/>
              </a:solidFill>
            </a:endParaRPr>
          </a:p>
          <a:p>
            <a:pPr indent="45720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- Requiere un alto nivel de compromiso y dedicación del equipo.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        - La falta de planificación puede llevar a problemas.</a:t>
            </a:r>
            <a:endParaRPr sz="1600"/>
          </a:p>
          <a:p>
            <a:pPr indent="45720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- Requiere un Scrum Master.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        - No se adapta bien a proyectos complejos y grandes.</a:t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d511e4041_0_227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296" name="Google Shape;296;g28d511e4041_0_227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7" name="Google Shape;297;g28d511e4041_0_227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00"/>
                </a:solidFill>
              </a:rPr>
              <a:t>METODOLOGÍA ÁGIL</a:t>
            </a:r>
            <a:endParaRPr>
              <a:solidFill>
                <a:srgbClr val="006600"/>
              </a:solidFill>
            </a:endParaRPr>
          </a:p>
        </p:txBody>
      </p:sp>
      <p:sp>
        <p:nvSpPr>
          <p:cNvPr id="298" name="Google Shape;298;g28d511e4041_0_227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</a:pPr>
            <a:r>
              <a:rPr lang="en-US" sz="2400"/>
              <a:t>METODOLOGÍA EN CASCADA (WATERFALL) </a:t>
            </a:r>
            <a:endParaRPr/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</a:pPr>
            <a:r>
              <a:rPr lang="en-US" sz="2400"/>
              <a:t>KANBAN</a:t>
            </a:r>
            <a:endParaRPr/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</a:pPr>
            <a:r>
              <a:rPr lang="en-US" sz="2400"/>
              <a:t>SCRUM</a:t>
            </a:r>
            <a:endParaRPr sz="2400"/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6600"/>
              </a:buClr>
              <a:buSzPts val="2000"/>
              <a:buChar char="⮚"/>
            </a:pPr>
            <a:r>
              <a:rPr b="1" lang="en-US" sz="2400">
                <a:solidFill>
                  <a:srgbClr val="006600"/>
                </a:solidFill>
              </a:rPr>
              <a:t>ELECCIÓN FINAL</a:t>
            </a:r>
            <a:endParaRPr b="1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d511e4041_0_235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305" name="Google Shape;305;g28d511e4041_0_235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6" name="Google Shape;306;g28d511e4041_0_235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00"/>
                </a:solidFill>
              </a:rPr>
              <a:t>METODOLOGÍA ÁGIL</a:t>
            </a:r>
            <a:endParaRPr b="1" sz="3200">
              <a:solidFill>
                <a:srgbClr val="0066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006600"/>
                </a:solidFill>
              </a:rPr>
              <a:t>ELECCIÓN FINAL</a:t>
            </a:r>
            <a:endParaRPr b="1" sz="3200">
              <a:solidFill>
                <a:srgbClr val="006600"/>
              </a:solidFill>
            </a:endParaRPr>
          </a:p>
        </p:txBody>
      </p:sp>
      <p:sp>
        <p:nvSpPr>
          <p:cNvPr id="307" name="Google Shape;307;g28d511e4041_0_235"/>
          <p:cNvSpPr txBox="1"/>
          <p:nvPr>
            <p:ph idx="1" type="body"/>
          </p:nvPr>
        </p:nvSpPr>
        <p:spPr>
          <a:xfrm>
            <a:off x="179387" y="1600200"/>
            <a:ext cx="8713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Para desarrollar un Chatbot, tanto Kanban como Scrum son adecuadas, ya que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US" sz="1600"/>
              <a:t>ambas se centran en la entrega rápida y continua de mejoras incrementales. Aunque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US" sz="1600"/>
              <a:t>el TFG sea individual, aún se pueden aplicar para asegurar una gestión efectiva del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-US" sz="1600"/>
              <a:t>proyecto.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-US" sz="1600"/>
              <a:t>Kanban es una buena opción para el desarrollo de un Chatbot ya que es una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-US" sz="1600"/>
              <a:t>metodología enfocada en la visualización del trabajo y en la optimización del flujo de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-US" sz="1600"/>
              <a:t>trabajo. Con Kanban, se puede utilizar un tablero Kanban para visualizar las tareas,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-US" sz="1600"/>
              <a:t>establecer límites de trabajo en progreso y monitorear el progreso.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-US" sz="1600"/>
              <a:t>Scrum es también una buena opción si quiero trabajar en ciclos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-US" sz="1600"/>
              <a:t>cortos y regulares para la entrega de nuevas funcionalidades o mejoras en el Chatbot.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8d511e4041_0_249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314" name="Google Shape;314;g28d511e4041_0_249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5" name="Google Shape;315;g28d511e4041_0_249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ESQUEMA</a:t>
            </a:r>
            <a:endParaRPr/>
          </a:p>
        </p:txBody>
      </p:sp>
      <p:sp>
        <p:nvSpPr>
          <p:cNvPr id="316" name="Google Shape;316;g28d511e4041_0_249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METODOLOGÍA ÁGIL</a:t>
            </a:r>
            <a:endParaRPr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000"/>
              <a:buChar char="⮚"/>
            </a:pPr>
            <a:r>
              <a:rPr b="1" lang="en-US" sz="2400">
                <a:solidFill>
                  <a:srgbClr val="990000"/>
                </a:solidFill>
              </a:rPr>
              <a:t>HERRAMIENTAS</a:t>
            </a:r>
            <a:endParaRPr b="1">
              <a:solidFill>
                <a:srgbClr val="99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400">
                <a:solidFill>
                  <a:srgbClr val="000000"/>
                </a:solidFill>
              </a:rPr>
              <a:t>HISTORIAS DE USUARIO</a:t>
            </a:r>
            <a:endParaRPr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400">
                <a:solidFill>
                  <a:srgbClr val="000000"/>
                </a:solidFill>
              </a:rPr>
              <a:t>IMPLEMENTACIÓN 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PRUEBAS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8d511e4041_0_257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323" name="Google Shape;323;g28d511e4041_0_257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4" name="Google Shape;324;g28d511e4041_0_257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990000"/>
                </a:solidFill>
              </a:rPr>
              <a:t>HERRAMIENTAS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325" name="Google Shape;325;g28d511e4041_0_257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000"/>
              <a:buChar char="⮚"/>
            </a:pPr>
            <a:r>
              <a:rPr lang="en-US" sz="2400">
                <a:solidFill>
                  <a:srgbClr val="990000"/>
                </a:solidFill>
              </a:rPr>
              <a:t>DIALOGFLOW</a:t>
            </a:r>
            <a:endParaRPr sz="2400">
              <a:solidFill>
                <a:srgbClr val="99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000"/>
              <a:buChar char="⮚"/>
            </a:pPr>
            <a:r>
              <a:rPr lang="en-US" sz="2400">
                <a:solidFill>
                  <a:srgbClr val="990000"/>
                </a:solidFill>
              </a:rPr>
              <a:t>RASA</a:t>
            </a:r>
            <a:endParaRPr sz="2400">
              <a:solidFill>
                <a:srgbClr val="99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000"/>
              <a:buChar char="⮚"/>
            </a:pPr>
            <a:r>
              <a:rPr lang="en-US" sz="2400">
                <a:solidFill>
                  <a:srgbClr val="990000"/>
                </a:solidFill>
              </a:rPr>
              <a:t>OPENAI</a:t>
            </a:r>
            <a:endParaRPr sz="2400">
              <a:solidFill>
                <a:srgbClr val="99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000"/>
              <a:buChar char="⮚"/>
            </a:pPr>
            <a:r>
              <a:rPr lang="en-US" sz="2400">
                <a:solidFill>
                  <a:srgbClr val="990000"/>
                </a:solidFill>
              </a:rPr>
              <a:t>OPENCHATKIT</a:t>
            </a:r>
            <a:endParaRPr sz="2400">
              <a:solidFill>
                <a:srgbClr val="99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000"/>
              <a:buChar char="⮚"/>
            </a:pPr>
            <a:r>
              <a:rPr lang="en-US" sz="2400">
                <a:solidFill>
                  <a:srgbClr val="990000"/>
                </a:solidFill>
              </a:rPr>
              <a:t>CHATTERBOT</a:t>
            </a:r>
            <a:endParaRPr sz="2400">
              <a:solidFill>
                <a:srgbClr val="99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000"/>
              <a:buChar char="⮚"/>
            </a:pPr>
            <a:r>
              <a:rPr lang="en-US" sz="2400">
                <a:solidFill>
                  <a:srgbClr val="990000"/>
                </a:solidFill>
              </a:rPr>
              <a:t>ELECCIÓN FINAL</a:t>
            </a:r>
            <a:endParaRPr sz="24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8d511e4041_0_404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332" name="Google Shape;332;g28d511e4041_0_404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3" name="Google Shape;333;g28d511e4041_0_404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990000"/>
                </a:solidFill>
              </a:rPr>
              <a:t>HERRAMIENTAS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334" name="Google Shape;334;g28d511e4041_0_404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000"/>
              <a:buChar char="⮚"/>
            </a:pPr>
            <a:r>
              <a:rPr b="1" lang="en-US" sz="2400">
                <a:solidFill>
                  <a:srgbClr val="990000"/>
                </a:solidFill>
              </a:rPr>
              <a:t>DIALOGFLOW</a:t>
            </a:r>
            <a:endParaRPr b="1" sz="2400">
              <a:solidFill>
                <a:srgbClr val="99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RASA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OPENAI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OPENCHATKIT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CHATTERBOT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ELECCIÓN FINAL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8d511e4041_0_265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341" name="Google Shape;341;g28d511e4041_0_265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2" name="Google Shape;342;g28d511e4041_0_265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990000"/>
                </a:solidFill>
              </a:rPr>
              <a:t>HERRAMIENTAS</a:t>
            </a:r>
            <a:endParaRPr b="1" sz="32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990000"/>
                </a:solidFill>
              </a:rPr>
              <a:t>DIALOGFLOW</a:t>
            </a:r>
            <a:endParaRPr b="1" sz="3200">
              <a:solidFill>
                <a:srgbClr val="990000"/>
              </a:solidFill>
            </a:endParaRPr>
          </a:p>
        </p:txBody>
      </p:sp>
      <p:sp>
        <p:nvSpPr>
          <p:cNvPr id="343" name="Google Shape;343;g28d511e4041_0_265"/>
          <p:cNvSpPr txBox="1"/>
          <p:nvPr>
            <p:ph idx="1" type="body"/>
          </p:nvPr>
        </p:nvSpPr>
        <p:spPr>
          <a:xfrm>
            <a:off x="179387" y="1600200"/>
            <a:ext cx="8713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0" rtl="0" algn="just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990000"/>
              </a:buClr>
              <a:buSzPts val="1440"/>
              <a:buChar char="❑"/>
            </a:pPr>
            <a:r>
              <a:rPr lang="en-US" sz="1800"/>
              <a:t> </a:t>
            </a:r>
            <a:r>
              <a:rPr lang="en-US" sz="2000"/>
              <a:t>Ventajas: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</a:t>
            </a:r>
            <a:r>
              <a:rPr b="1" lang="en-US" sz="1600"/>
              <a:t>Se puede integrar con más productos de Google.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</a:t>
            </a:r>
            <a:r>
              <a:rPr b="1" lang="en-US" sz="1600"/>
              <a:t>Tiene un gran procesamiento del lenguaje natural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</a:t>
            </a:r>
            <a:r>
              <a:rPr b="1" lang="en-US" sz="1600"/>
              <a:t>Se puede unir a otros servicios externos</a:t>
            </a:r>
            <a:r>
              <a:rPr b="1" lang="en-US" sz="1600"/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</a:t>
            </a:r>
            <a:r>
              <a:rPr b="1" lang="en-US" sz="1600"/>
              <a:t>Gran cantidad de herramientas y opciones para el desarrollo de Chatbots.</a:t>
            </a:r>
            <a:r>
              <a:rPr lang="en-US" sz="1600"/>
              <a:t> </a:t>
            </a:r>
            <a:endParaRPr/>
          </a:p>
          <a:p>
            <a:pPr indent="-91440" lvl="0" marL="0" rtl="0" algn="just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990000"/>
              </a:buClr>
              <a:buSzPts val="1440"/>
              <a:buChar char="❑"/>
            </a:pPr>
            <a:r>
              <a:rPr lang="en-US" sz="1800"/>
              <a:t> </a:t>
            </a:r>
            <a:r>
              <a:rPr lang="en-US" sz="2000"/>
              <a:t>Inconvenientes:</a:t>
            </a:r>
            <a:endParaRPr b="1" sz="2000">
              <a:solidFill>
                <a:srgbClr val="351C75"/>
              </a:solidFill>
            </a:endParaRPr>
          </a:p>
          <a:p>
            <a:pPr indent="45720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- </a:t>
            </a:r>
            <a:r>
              <a:rPr b="1" lang="en-US" sz="1600"/>
              <a:t>Al ser de Google, depende de este, su estabilidad, flexibilidad y políticas de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  uso.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        - </a:t>
            </a:r>
            <a:r>
              <a:rPr b="1" lang="en-US" sz="1600"/>
              <a:t>La versión gratuita es limitada.</a:t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8d511e4041_0_279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350" name="Google Shape;350;g28d511e4041_0_279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1" name="Google Shape;351;g28d511e4041_0_279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990000"/>
                </a:solidFill>
              </a:rPr>
              <a:t>HERRAMIENTAS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352" name="Google Shape;352;g28d511e4041_0_279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DIALOGFLOW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000"/>
              <a:buChar char="⮚"/>
            </a:pPr>
            <a:r>
              <a:rPr b="1" lang="en-US" sz="2400">
                <a:solidFill>
                  <a:srgbClr val="990000"/>
                </a:solidFill>
              </a:rPr>
              <a:t>RASA</a:t>
            </a:r>
            <a:endParaRPr b="1" sz="2400">
              <a:solidFill>
                <a:srgbClr val="99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OPENAI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OPENCHATKIT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CHATTERBOT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ELECCIÓN FINAL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d511e4041_0_129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115" name="Google Shape;115;g28d511e4041_0_129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6" name="Google Shape;116;g28d511e4041_0_129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ESQUEMA</a:t>
            </a:r>
            <a:endParaRPr/>
          </a:p>
        </p:txBody>
      </p:sp>
      <p:sp>
        <p:nvSpPr>
          <p:cNvPr id="117" name="Google Shape;117;g28d511e4041_0_129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⮚"/>
            </a:pPr>
            <a:r>
              <a:rPr b="1" i="0" lang="en-US" sz="2400" u="none">
                <a:solidFill>
                  <a:srgbClr val="351C75"/>
                </a:solidFill>
              </a:rPr>
              <a:t>INTRODUCCIÓN</a:t>
            </a:r>
            <a:endParaRPr b="1">
              <a:solidFill>
                <a:srgbClr val="351C75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</a:pPr>
            <a:r>
              <a:rPr lang="en-US" sz="2400"/>
              <a:t>METODOLOGIA ÁGIL</a:t>
            </a:r>
            <a:endParaRPr/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</a:pPr>
            <a:r>
              <a:rPr lang="en-US" sz="2400"/>
              <a:t>HERRAMIENTAS</a:t>
            </a:r>
            <a:endParaRPr/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</a:pPr>
            <a:r>
              <a:rPr lang="en-US" sz="2400"/>
              <a:t>HISTORIAS DE USUARIO</a:t>
            </a:r>
            <a:endParaRPr/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</a:pPr>
            <a:r>
              <a:rPr lang="en-US" sz="2400"/>
              <a:t>IMPLEMENTACIÓN </a:t>
            </a:r>
            <a:endParaRPr sz="2400"/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</a:pPr>
            <a:r>
              <a:rPr lang="en-US" sz="2400"/>
              <a:t>PRUEBAS</a:t>
            </a:r>
            <a:endParaRPr sz="2400"/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</a:pPr>
            <a:r>
              <a:rPr i="0" lang="en-US" sz="2400" u="none"/>
              <a:t>CONCLUSIONES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8d511e4041_0_311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359" name="Google Shape;359;g28d511e4041_0_311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0" name="Google Shape;360;g28d511e4041_0_311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990000"/>
                </a:solidFill>
              </a:rPr>
              <a:t>HERRAMIENTAS</a:t>
            </a:r>
            <a:endParaRPr b="1" sz="32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990000"/>
                </a:solidFill>
              </a:rPr>
              <a:t>RASA</a:t>
            </a:r>
            <a:endParaRPr b="1" sz="3200">
              <a:solidFill>
                <a:srgbClr val="990000"/>
              </a:solidFill>
            </a:endParaRPr>
          </a:p>
        </p:txBody>
      </p:sp>
      <p:sp>
        <p:nvSpPr>
          <p:cNvPr id="361" name="Google Shape;361;g28d511e4041_0_311"/>
          <p:cNvSpPr txBox="1"/>
          <p:nvPr>
            <p:ph idx="1" type="body"/>
          </p:nvPr>
        </p:nvSpPr>
        <p:spPr>
          <a:xfrm>
            <a:off x="179387" y="1600200"/>
            <a:ext cx="8713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0" rtl="0" algn="just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990000"/>
              </a:buClr>
              <a:buSzPts val="1440"/>
              <a:buChar char="❑"/>
            </a:pPr>
            <a:r>
              <a:rPr lang="en-US" sz="1800"/>
              <a:t> </a:t>
            </a:r>
            <a:r>
              <a:rPr lang="en-US" sz="2000"/>
              <a:t>Ventajas: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Permite tener el control total sobre el modelo de lenguaje natural.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Se puede integrar con muchas herramientas.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Ofrece una gran cantidad de modelos.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Es de código abierto con una comunidad muy activa.</a:t>
            </a:r>
            <a:r>
              <a:rPr lang="en-US" sz="1600"/>
              <a:t> </a:t>
            </a:r>
            <a:endParaRPr/>
          </a:p>
          <a:p>
            <a:pPr indent="-91440" lvl="0" marL="0" rtl="0" algn="just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990000"/>
              </a:buClr>
              <a:buSzPts val="1440"/>
              <a:buChar char="❑"/>
            </a:pPr>
            <a:r>
              <a:rPr lang="en-US" sz="1800"/>
              <a:t> </a:t>
            </a:r>
            <a:r>
              <a:rPr lang="en-US" sz="2000"/>
              <a:t>Inconvenientes:</a:t>
            </a:r>
            <a:endParaRPr b="1" sz="2000">
              <a:solidFill>
                <a:srgbClr val="351C75"/>
              </a:solidFill>
            </a:endParaRPr>
          </a:p>
          <a:p>
            <a:pPr indent="45720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- Puede resultar difícil aprender a usarlo.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        - Requiere una configuración y mantenimientos adecuados.</a:t>
            </a:r>
            <a:endParaRPr b="1" sz="1600"/>
          </a:p>
          <a:p>
            <a:pPr indent="45720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- Tiene limitaciones en la versión gratuita.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        - Hay menos opciones de integración que otras plataformas.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8d511e4041_0_303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368" name="Google Shape;368;g28d511e4041_0_303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9" name="Google Shape;369;g28d511e4041_0_303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990000"/>
                </a:solidFill>
              </a:rPr>
              <a:t>HERRAMIENTAS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370" name="Google Shape;370;g28d511e4041_0_303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DIALOGFLOW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RASA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000"/>
              <a:buChar char="⮚"/>
            </a:pPr>
            <a:r>
              <a:rPr b="1" lang="en-US" sz="2400">
                <a:solidFill>
                  <a:srgbClr val="990000"/>
                </a:solidFill>
              </a:rPr>
              <a:t>OPENAI</a:t>
            </a:r>
            <a:endParaRPr b="1" sz="2400">
              <a:solidFill>
                <a:srgbClr val="99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OPENCHATKIT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CHATTERBOT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ELECCIÓN FINAL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8d511e4041_0_319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377" name="Google Shape;377;g28d511e4041_0_319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8" name="Google Shape;378;g28d511e4041_0_319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990000"/>
                </a:solidFill>
              </a:rPr>
              <a:t>HERRAMIENTAS</a:t>
            </a:r>
            <a:endParaRPr b="1" sz="32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990000"/>
                </a:solidFill>
              </a:rPr>
              <a:t>OPENAI</a:t>
            </a:r>
            <a:endParaRPr b="1" sz="3200">
              <a:solidFill>
                <a:srgbClr val="990000"/>
              </a:solidFill>
            </a:endParaRPr>
          </a:p>
        </p:txBody>
      </p:sp>
      <p:sp>
        <p:nvSpPr>
          <p:cNvPr id="379" name="Google Shape;379;g28d511e4041_0_319"/>
          <p:cNvSpPr txBox="1"/>
          <p:nvPr>
            <p:ph idx="1" type="body"/>
          </p:nvPr>
        </p:nvSpPr>
        <p:spPr>
          <a:xfrm>
            <a:off x="179387" y="1600200"/>
            <a:ext cx="8713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0" rtl="0" algn="just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990000"/>
              </a:buClr>
              <a:buSzPts val="1440"/>
              <a:buChar char="❑"/>
            </a:pPr>
            <a:r>
              <a:rPr lang="en-US" sz="1800"/>
              <a:t> </a:t>
            </a:r>
            <a:r>
              <a:rPr lang="en-US" sz="2000"/>
              <a:t>Ventajas: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</a:t>
            </a:r>
            <a:r>
              <a:rPr b="1" lang="en-US" sz="1600"/>
              <a:t>Tiene una amplia gama de servicios y herramientas</a:t>
            </a:r>
            <a:r>
              <a:rPr b="1" lang="en-US" sz="1600"/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</a:t>
            </a:r>
            <a:r>
              <a:rPr b="1" lang="en-US" sz="1600"/>
              <a:t>Las herramientas y modelos tienen una alta calidad y rendimiento</a:t>
            </a:r>
            <a:r>
              <a:rPr b="1" lang="en-US" sz="1600"/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</a:t>
            </a:r>
            <a:r>
              <a:rPr b="1" lang="en-US" sz="1600"/>
              <a:t>Al ser una empresa de investigación está en constante desarrollo</a:t>
            </a:r>
            <a:r>
              <a:rPr b="1" lang="en-US" sz="1600"/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</a:t>
            </a:r>
            <a:r>
              <a:rPr b="1" lang="en-US" sz="1600"/>
              <a:t>Su comunidad es enorme, proporciona soporte a sus usuarios</a:t>
            </a:r>
            <a:r>
              <a:rPr b="1" lang="en-US" sz="1600"/>
              <a:t>.</a:t>
            </a:r>
            <a:r>
              <a:rPr lang="en-US" sz="1600"/>
              <a:t> </a:t>
            </a:r>
            <a:endParaRPr/>
          </a:p>
          <a:p>
            <a:pPr indent="-91440" lvl="0" marL="0" rtl="0" algn="just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990000"/>
              </a:buClr>
              <a:buSzPts val="1440"/>
              <a:buChar char="❑"/>
            </a:pPr>
            <a:r>
              <a:rPr lang="en-US" sz="1800"/>
              <a:t> </a:t>
            </a:r>
            <a:r>
              <a:rPr lang="en-US" sz="2000"/>
              <a:t>Inconvenientes:</a:t>
            </a:r>
            <a:endParaRPr b="1" sz="2000">
              <a:solidFill>
                <a:srgbClr val="351C75"/>
              </a:solidFill>
            </a:endParaRPr>
          </a:p>
          <a:p>
            <a:pPr indent="45720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- </a:t>
            </a:r>
            <a:r>
              <a:rPr b="1" lang="en-US" sz="1600"/>
              <a:t>Es muy costoso para usuarios que quieran usar servicios avanzado</a:t>
            </a:r>
            <a:r>
              <a:rPr b="1" lang="en-US" sz="1600"/>
              <a:t>.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        - </a:t>
            </a:r>
            <a:r>
              <a:rPr b="1" lang="en-US" sz="1600"/>
              <a:t>El acceso a algunos modelos es limitado</a:t>
            </a:r>
            <a:r>
              <a:rPr b="1" lang="en-US" sz="1600"/>
              <a:t>.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-</a:t>
            </a:r>
            <a:r>
              <a:rPr b="1" lang="en-US" sz="1600"/>
              <a:t> </a:t>
            </a:r>
            <a:r>
              <a:rPr b="1" lang="en-US" sz="1600"/>
              <a:t>Los usuarios dependen de que la empresa siga dando soporte sus modelos.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8d511e4041_0_334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386" name="Google Shape;386;g28d511e4041_0_334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7" name="Google Shape;387;g28d511e4041_0_334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990000"/>
                </a:solidFill>
              </a:rPr>
              <a:t>HERRAMIENTAS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388" name="Google Shape;388;g28d511e4041_0_334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DIALOGFLOW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RASA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OPENAI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000"/>
              <a:buChar char="⮚"/>
            </a:pPr>
            <a:r>
              <a:rPr b="1" lang="en-US" sz="2400">
                <a:solidFill>
                  <a:srgbClr val="990000"/>
                </a:solidFill>
              </a:rPr>
              <a:t>OPENCHATKIT</a:t>
            </a:r>
            <a:endParaRPr b="1" sz="2400">
              <a:solidFill>
                <a:srgbClr val="99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CHATTERBOT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ELECCIÓN FINAL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8d511e4041_0_342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395" name="Google Shape;395;g28d511e4041_0_342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6" name="Google Shape;396;g28d511e4041_0_342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990000"/>
                </a:solidFill>
              </a:rPr>
              <a:t>HERRAMIENTAS</a:t>
            </a:r>
            <a:endParaRPr b="1" sz="32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990000"/>
                </a:solidFill>
              </a:rPr>
              <a:t>OPENCHATKIT</a:t>
            </a:r>
            <a:endParaRPr b="1" sz="3200">
              <a:solidFill>
                <a:srgbClr val="990000"/>
              </a:solidFill>
            </a:endParaRPr>
          </a:p>
        </p:txBody>
      </p:sp>
      <p:sp>
        <p:nvSpPr>
          <p:cNvPr id="397" name="Google Shape;397;g28d511e4041_0_342"/>
          <p:cNvSpPr txBox="1"/>
          <p:nvPr>
            <p:ph idx="1" type="body"/>
          </p:nvPr>
        </p:nvSpPr>
        <p:spPr>
          <a:xfrm>
            <a:off x="179387" y="1600200"/>
            <a:ext cx="8713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0" rtl="0" algn="just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990000"/>
              </a:buClr>
              <a:buSzPts val="1440"/>
              <a:buChar char="❑"/>
            </a:pPr>
            <a:r>
              <a:rPr lang="en-US" sz="1800"/>
              <a:t> </a:t>
            </a:r>
            <a:r>
              <a:rPr lang="en-US" sz="2000"/>
              <a:t>Ventaja</a:t>
            </a:r>
            <a:r>
              <a:rPr lang="en-US" sz="2000"/>
              <a:t>s: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</a:t>
            </a:r>
            <a:r>
              <a:rPr b="1" lang="en-US" sz="1600"/>
              <a:t>Es fácil de usar.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</a:t>
            </a:r>
            <a:r>
              <a:rPr b="1" lang="en-US" sz="1600"/>
              <a:t>Permite personalizar los Chatbots</a:t>
            </a:r>
            <a:r>
              <a:rPr b="1" lang="en-US" sz="1600"/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</a:t>
            </a:r>
            <a:r>
              <a:rPr b="1" lang="en-US" sz="1600"/>
              <a:t>Es código abierto</a:t>
            </a:r>
            <a:r>
              <a:rPr b="1" lang="en-US" sz="1600"/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</a:t>
            </a:r>
            <a:r>
              <a:rPr b="1" lang="en-US" sz="1600"/>
              <a:t>Se integra fácilmente con otras herramientas y servicios</a:t>
            </a:r>
            <a:r>
              <a:rPr b="1" lang="en-US" sz="1600"/>
              <a:t>.</a:t>
            </a:r>
            <a:r>
              <a:rPr lang="en-US" sz="1600"/>
              <a:t>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Tiene una documentación muy completa y fácil de seguir.</a:t>
            </a:r>
            <a:r>
              <a:rPr lang="en-US" sz="1600"/>
              <a:t> </a:t>
            </a:r>
            <a:endParaRPr sz="1600"/>
          </a:p>
          <a:p>
            <a:pPr indent="-91440" lvl="0" marL="0" rtl="0" algn="just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990000"/>
              </a:buClr>
              <a:buSzPts val="1440"/>
              <a:buChar char="❑"/>
            </a:pPr>
            <a:r>
              <a:rPr lang="en-US" sz="1800"/>
              <a:t> </a:t>
            </a:r>
            <a:r>
              <a:rPr lang="en-US" sz="2000"/>
              <a:t>Inconvenientes:</a:t>
            </a:r>
            <a:endParaRPr b="1" sz="2000">
              <a:solidFill>
                <a:srgbClr val="351C75"/>
              </a:solidFill>
            </a:endParaRPr>
          </a:p>
          <a:p>
            <a:pPr indent="45720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- </a:t>
            </a:r>
            <a:r>
              <a:rPr b="1" lang="en-US" sz="1600"/>
              <a:t>Tiene menos funcionalidades que otras herramientas.</a:t>
            </a:r>
            <a:endParaRPr b="1" sz="1600"/>
          </a:p>
          <a:p>
            <a:pPr indent="45720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</a:t>
            </a:r>
            <a:r>
              <a:rPr b="1" lang="en-US" sz="1600"/>
              <a:t>- </a:t>
            </a:r>
            <a:r>
              <a:rPr b="1" lang="en-US" sz="1600"/>
              <a:t>Depende de otras herramientas para algunas de sus funcionalidades.</a:t>
            </a:r>
            <a:endParaRPr b="1" sz="1600"/>
          </a:p>
          <a:p>
            <a:pPr indent="45720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- </a:t>
            </a:r>
            <a:r>
              <a:rPr b="1" lang="en-US" sz="1600"/>
              <a:t>La comunidad es más pequeña que el resto de herramientas</a:t>
            </a:r>
            <a:r>
              <a:rPr b="1" lang="en-US" sz="1600"/>
              <a:t>.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8d511e4041_0_358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404" name="Google Shape;404;g28d511e4041_0_358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5" name="Google Shape;405;g28d511e4041_0_358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990000"/>
                </a:solidFill>
              </a:rPr>
              <a:t>HERRAMIENTAS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406" name="Google Shape;406;g28d511e4041_0_358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DIALOGFLOW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RASA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OPENAI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OPENCHATKIT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000"/>
              <a:buChar char="⮚"/>
            </a:pPr>
            <a:r>
              <a:rPr b="1" lang="en-US" sz="2400">
                <a:solidFill>
                  <a:srgbClr val="990000"/>
                </a:solidFill>
              </a:rPr>
              <a:t>CHATTERBOT</a:t>
            </a:r>
            <a:endParaRPr b="1" sz="2400">
              <a:solidFill>
                <a:srgbClr val="99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ELECCIÓN FINAL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8d511e4041_0_366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413" name="Google Shape;413;g28d511e4041_0_366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4" name="Google Shape;414;g28d511e4041_0_366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990000"/>
                </a:solidFill>
              </a:rPr>
              <a:t>HERRAMIENTAS</a:t>
            </a:r>
            <a:endParaRPr b="1" sz="32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990000"/>
                </a:solidFill>
              </a:rPr>
              <a:t>CHATTERBOT</a:t>
            </a:r>
            <a:endParaRPr b="1" sz="3200">
              <a:solidFill>
                <a:srgbClr val="990000"/>
              </a:solidFill>
            </a:endParaRPr>
          </a:p>
        </p:txBody>
      </p:sp>
      <p:sp>
        <p:nvSpPr>
          <p:cNvPr id="415" name="Google Shape;415;g28d511e4041_0_366"/>
          <p:cNvSpPr txBox="1"/>
          <p:nvPr>
            <p:ph idx="1" type="body"/>
          </p:nvPr>
        </p:nvSpPr>
        <p:spPr>
          <a:xfrm>
            <a:off x="179387" y="1600200"/>
            <a:ext cx="8713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0" rtl="0" algn="just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990000"/>
              </a:buClr>
              <a:buSzPts val="1440"/>
              <a:buChar char="❑"/>
            </a:pPr>
            <a:r>
              <a:rPr lang="en-US" sz="1800"/>
              <a:t> </a:t>
            </a:r>
            <a:r>
              <a:rPr lang="en-US" sz="2000"/>
              <a:t>Ventajas: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Es fácil de usar.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</a:t>
            </a:r>
            <a:r>
              <a:rPr b="1" lang="en-US" sz="1600"/>
              <a:t>Utiliza técnicas de AA para mejorar la precisión respuestas del bot</a:t>
            </a:r>
            <a:r>
              <a:rPr b="1" lang="en-US" sz="1600"/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</a:t>
            </a:r>
            <a:r>
              <a:rPr b="1" lang="en-US" sz="1600"/>
              <a:t>Es código abierto, es una biblioteca de Python</a:t>
            </a:r>
            <a:r>
              <a:rPr b="1" lang="en-US" sz="1600"/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Se integra fácilmente con otras herramientas y servicios.</a:t>
            </a:r>
            <a:r>
              <a:rPr lang="en-US" sz="1600"/>
              <a:t>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         - </a:t>
            </a:r>
            <a:r>
              <a:rPr b="1" lang="en-US" sz="1600"/>
              <a:t>Permite a los desarrolladores personalizar sus Chatbots</a:t>
            </a:r>
            <a:r>
              <a:rPr lang="en-US" sz="1600"/>
              <a:t> </a:t>
            </a:r>
            <a:endParaRPr sz="1600"/>
          </a:p>
          <a:p>
            <a:pPr indent="-91440" lvl="0" marL="0" rtl="0" algn="just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990000"/>
              </a:buClr>
              <a:buSzPts val="1440"/>
              <a:buChar char="❑"/>
            </a:pPr>
            <a:r>
              <a:rPr lang="en-US" sz="1800"/>
              <a:t> </a:t>
            </a:r>
            <a:r>
              <a:rPr lang="en-US" sz="2000"/>
              <a:t>Inconvenientes:</a:t>
            </a:r>
            <a:endParaRPr b="1" sz="2000">
              <a:solidFill>
                <a:srgbClr val="351C75"/>
              </a:solidFill>
            </a:endParaRPr>
          </a:p>
          <a:p>
            <a:pPr indent="45720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- Tiene menos funcionalidades que otras herramientas.</a:t>
            </a:r>
            <a:endParaRPr b="1" sz="1600"/>
          </a:p>
          <a:p>
            <a:pPr indent="45720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- Depende de otras herramientas para algunas de sus funcionalidades.</a:t>
            </a:r>
            <a:endParaRPr b="1" sz="1600"/>
          </a:p>
          <a:p>
            <a:pPr indent="45720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- La comunidad es más pequeña que el resto de herramientas.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8d511e4041_0_377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422" name="Google Shape;422;g28d511e4041_0_377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3" name="Google Shape;423;g28d511e4041_0_377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990000"/>
                </a:solidFill>
              </a:rPr>
              <a:t>HERRAMIENTAS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424" name="Google Shape;424;g28d511e4041_0_377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DIALOGFLOW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RASA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OPENAI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OPENCHATKIT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CHATTERBOT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000"/>
              <a:buChar char="⮚"/>
            </a:pPr>
            <a:r>
              <a:rPr b="1" lang="en-US" sz="2400">
                <a:solidFill>
                  <a:srgbClr val="990000"/>
                </a:solidFill>
              </a:rPr>
              <a:t>ELECCIÓN FINAL</a:t>
            </a:r>
            <a:endParaRPr b="1" sz="24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8d511e4041_0_385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431" name="Google Shape;431;g28d511e4041_0_385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2" name="Google Shape;432;g28d511e4041_0_385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990000"/>
                </a:solidFill>
              </a:rPr>
              <a:t>HERRAMIENTAS</a:t>
            </a:r>
            <a:endParaRPr b="1" sz="32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990000"/>
                </a:solidFill>
              </a:rPr>
              <a:t>ELECCIÓN FINAL</a:t>
            </a:r>
            <a:endParaRPr b="1" sz="3200">
              <a:solidFill>
                <a:srgbClr val="990000"/>
              </a:solidFill>
            </a:endParaRPr>
          </a:p>
        </p:txBody>
      </p:sp>
      <p:sp>
        <p:nvSpPr>
          <p:cNvPr id="433" name="Google Shape;433;g28d511e4041_0_385"/>
          <p:cNvSpPr txBox="1"/>
          <p:nvPr>
            <p:ph idx="1" type="body"/>
          </p:nvPr>
        </p:nvSpPr>
        <p:spPr>
          <a:xfrm>
            <a:off x="179375" y="1600200"/>
            <a:ext cx="8713800" cy="3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Como muchas de estas tienen demasiadas limitaciones en su versiones gratuitas como Rasa, Dialogflow y OpenAI aunque sean unas de las mejores, se descartan.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Nos quedan dos opciones ChatterBot y OpenChatKit, estas dos son muy similares ambas son bibliotecas de Python que requieren un alto nivel de programación, se utilizó OpenChatKit ya que nos la recomendó el tutor.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US" sz="1600"/>
              <a:t>Esta herramienta dió muchos problemas las prestaciones del portátil no eran suficientes y tras probar varias semanas se cambió a OpenAssitant otra herramienta muy similar a la anterior y que también nos dio problemas.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US" sz="1600"/>
              <a:t>Finalmente se tuvo que recurrir a utilizar OpenAI ya que al pertenecer a la UGR nos otorga una licencia gratuita de varios meses para poder desarrollar el chatbot y esta no ocasionó ninguna dificultad.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8d511e4041_0_396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440" name="Google Shape;440;g28d511e4041_0_396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1" name="Google Shape;441;g28d511e4041_0_396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ESQUEMA</a:t>
            </a:r>
            <a:endParaRPr/>
          </a:p>
        </p:txBody>
      </p:sp>
      <p:sp>
        <p:nvSpPr>
          <p:cNvPr id="442" name="Google Shape;442;g28d511e4041_0_396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METODOLOGÍA ÁGIL</a:t>
            </a:r>
            <a:endParaRPr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HERRAMIENTAS</a:t>
            </a:r>
            <a:endParaRPr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B5394"/>
              </a:buClr>
              <a:buSzPts val="2000"/>
              <a:buChar char="⮚"/>
            </a:pPr>
            <a:r>
              <a:rPr b="1" lang="en-US" sz="2400">
                <a:solidFill>
                  <a:srgbClr val="0B5394"/>
                </a:solidFill>
              </a:rPr>
              <a:t>HISTORIAS DE USUARIO</a:t>
            </a:r>
            <a:endParaRPr b="1">
              <a:solidFill>
                <a:srgbClr val="0B5394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400">
                <a:solidFill>
                  <a:srgbClr val="000000"/>
                </a:solidFill>
              </a:rPr>
              <a:t>IMPLEMENTACIÓN 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PRUEBAS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925234450_0_0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124" name="Google Shape;124;g25925234450_0_0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5" name="Google Shape;125;g25925234450_0_0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51C75"/>
                </a:solidFill>
              </a:rPr>
              <a:t>INTRODUCCIÓN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26" name="Google Shape;126;g25925234450_0_0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351C75"/>
              </a:buClr>
              <a:buSzPts val="2000"/>
              <a:buFont typeface="Noto Sans Symbols"/>
              <a:buChar char="⮚"/>
            </a:pPr>
            <a:r>
              <a:rPr lang="en-US" sz="2400">
                <a:solidFill>
                  <a:srgbClr val="351C75"/>
                </a:solidFill>
              </a:rPr>
              <a:t>OBJETIVOS PRINCIPALES</a:t>
            </a:r>
            <a:endParaRPr>
              <a:solidFill>
                <a:srgbClr val="351C75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351C75"/>
              </a:buClr>
              <a:buSzPts val="2000"/>
              <a:buFont typeface="Noto Sans Symbols"/>
              <a:buChar char="⮚"/>
            </a:pPr>
            <a:r>
              <a:rPr lang="en-US" sz="2400">
                <a:solidFill>
                  <a:srgbClr val="351C75"/>
                </a:solidFill>
              </a:rPr>
              <a:t>REQUISITOS FUNCIONALES</a:t>
            </a:r>
            <a:endParaRPr sz="2400">
              <a:solidFill>
                <a:srgbClr val="351C75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351C75"/>
              </a:buClr>
              <a:buSzPts val="2000"/>
              <a:buChar char="⮚"/>
            </a:pPr>
            <a:r>
              <a:rPr lang="en-US" sz="2400">
                <a:solidFill>
                  <a:srgbClr val="351C75"/>
                </a:solidFill>
              </a:rPr>
              <a:t>REQUISITOS NO FUNCIONALES</a:t>
            </a:r>
            <a:endParaRPr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8d511e4041_0_412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449" name="Google Shape;449;g28d511e4041_0_412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0" name="Google Shape;450;g28d511e4041_0_412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B5394"/>
                </a:solidFill>
              </a:rPr>
              <a:t>HISTORIAS DE USUARIO</a:t>
            </a:r>
            <a:endParaRPr>
              <a:solidFill>
                <a:srgbClr val="0B5394"/>
              </a:solidFill>
            </a:endParaRPr>
          </a:p>
        </p:txBody>
      </p:sp>
      <p:graphicFrame>
        <p:nvGraphicFramePr>
          <p:cNvPr id="451" name="Google Shape;451;g28d511e4041_0_412"/>
          <p:cNvGraphicFramePr/>
          <p:nvPr/>
        </p:nvGraphicFramePr>
        <p:xfrm>
          <a:off x="619125" y="168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{179A526A-5A2F-48A4-A813-35835EAB8D2F}</a:tableStyleId>
              </a:tblPr>
              <a:tblGrid>
                <a:gridCol w="1468675"/>
                <a:gridCol w="64370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200"/>
                        <a:t>Identificador</a:t>
                      </a:r>
                      <a:endParaRPr b="1" i="1" sz="12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200"/>
                        <a:t>Descripción</a:t>
                      </a:r>
                      <a:endParaRPr b="1" i="1" sz="12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HU</a:t>
                      </a:r>
                      <a:r>
                        <a:rPr lang="en-US" sz="1100"/>
                        <a:t>. 1</a:t>
                      </a:r>
                      <a:endParaRPr sz="11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Como usuario, quiero poder realizar preguntas médicas generales al Chatbot para obtener información confiable y precisa.</a:t>
                      </a:r>
                      <a:endParaRPr sz="11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HU</a:t>
                      </a:r>
                      <a:r>
                        <a:rPr lang="en-US" sz="1100"/>
                        <a:t>. 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Como usuario, quiero poder guardar las citas médicas a través del Chatbot para no olvidarme de ellas y tener sus datos correspondientes guardados.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HU</a:t>
                      </a:r>
                      <a:r>
                        <a:rPr lang="en-US" sz="1100"/>
                        <a:t>. 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Como usuario, quiero visualizar todos mis recordatorios guardados a través del Chatbot, aquellos que no han cumplido con la fecha.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HU</a:t>
                      </a:r>
                      <a:r>
                        <a:rPr lang="en-US" sz="1100"/>
                        <a:t>. 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Como usuario, quiero poder proporcionar mis síntomas al Chatbot y recibir recomendaciones de tratamiento adecuadas.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HU</a:t>
                      </a:r>
                      <a:r>
                        <a:rPr lang="en-US" sz="1100"/>
                        <a:t>. 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Como usuario, quiero poder obtener información sobre médicos especialistas y centros médicos cercanos a través del Chatbot.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HU</a:t>
                      </a:r>
                      <a:r>
                        <a:rPr lang="en-US" sz="1100"/>
                        <a:t>. 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Como usuario, quiero visualizar todas mis citas guardadas a través del Chatbot, aquellas que no han cumplido con la fecha.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HU</a:t>
                      </a:r>
                      <a:r>
                        <a:rPr lang="en-US" sz="1100"/>
                        <a:t>. 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Como usuario, quiero visualizar todo mi historial médico guardado a través del Chatbot.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HU</a:t>
                      </a:r>
                      <a:r>
                        <a:rPr lang="en-US" sz="1100"/>
                        <a:t>. 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Como usuario, quiero recibir información confiable sobre enfermedades comunes a través del Chatbot para aumentar mi conocimiento médico.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HU</a:t>
                      </a:r>
                      <a:r>
                        <a:rPr lang="en-US" sz="1100"/>
                        <a:t>. 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Como usuario, quiero recibir apoyo emocional y motivacional a través del Chatbot para mejorar mi bienestar emocional.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8d511e4041_0_437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458" name="Google Shape;458;g28d511e4041_0_437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9" name="Google Shape;459;g28d511e4041_0_437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B5394"/>
                </a:solidFill>
              </a:rPr>
              <a:t>HISTORIAS DE USUARIO</a:t>
            </a:r>
            <a:endParaRPr>
              <a:solidFill>
                <a:srgbClr val="0B5394"/>
              </a:solidFill>
            </a:endParaRPr>
          </a:p>
        </p:txBody>
      </p:sp>
      <p:graphicFrame>
        <p:nvGraphicFramePr>
          <p:cNvPr id="460" name="Google Shape;460;g28d511e4041_0_437"/>
          <p:cNvGraphicFramePr/>
          <p:nvPr/>
        </p:nvGraphicFramePr>
        <p:xfrm>
          <a:off x="619125" y="168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{179A526A-5A2F-48A4-A813-35835EAB8D2F}</a:tableStyleId>
              </a:tblPr>
              <a:tblGrid>
                <a:gridCol w="1468675"/>
                <a:gridCol w="64370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200"/>
                        <a:t>Identificador</a:t>
                      </a:r>
                      <a:endParaRPr b="1" i="1" sz="12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200"/>
                        <a:t>Descripción</a:t>
                      </a:r>
                      <a:endParaRPr b="1" i="1" sz="12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HU. 10</a:t>
                      </a:r>
                      <a:endParaRPr sz="11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Como administrador quiero crear una base de datos donde guardar toda la información de los usuarios.</a:t>
                      </a:r>
                      <a:endParaRPr sz="11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4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HU. 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Como usuario, quiero poder crearme una cuenta en la página web del ChatBot.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HU. 12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Como usuario, poder iniciar sesión en la web del Chatbot para conversar con él e interactuar con mis datos guardados.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HU. 13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Como usuario, quiero recibir apoyo emocional y motivacional a través del Chatbot para mejorar mi bienestar emocional.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HU. 14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Como usuario, quiero poder guardar los recordatorios a través del Chatbot para no olvidarme de ellos y tener sus datos correspondientes guardados.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HU. 15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Como usuario, quiero poder guardar las nuevas entradas a mi historial médico de forma fácil e intuitiva.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HU. 16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Como desarrollador, quiero mejorar la accesibilidad del Chatbot para garantizar que pueda ser utilizado por personas con discapacidades visuales o motoras.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HU. 17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Como usuario, quiero una interfaz de usuario intuitiva y atractiva en el Chatbot para facilitar la interacción y mejorar la experiencia de uso.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HU. 18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Como administrador quiero tener una base básica del Chatbot funcionando para comenzar a implementar el entrenamiento y las funcionalidades.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8d511e4041_0_534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467" name="Google Shape;467;g28d511e4041_0_534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8" name="Google Shape;468;g28d511e4041_0_534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ESQUEMA</a:t>
            </a:r>
            <a:endParaRPr/>
          </a:p>
        </p:txBody>
      </p:sp>
      <p:sp>
        <p:nvSpPr>
          <p:cNvPr id="469" name="Google Shape;469;g28d511e4041_0_534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METODOLOGÍA ÁGIL</a:t>
            </a:r>
            <a:endParaRPr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HERRAMIENTAS</a:t>
            </a:r>
            <a:endParaRPr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HISTORIAS DE USUARIO</a:t>
            </a:r>
            <a:endParaRPr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BF9000"/>
              </a:buClr>
              <a:buSzPts val="2000"/>
              <a:buChar char="⮚"/>
            </a:pPr>
            <a:r>
              <a:rPr b="1" lang="en-US" sz="2400">
                <a:solidFill>
                  <a:srgbClr val="BF9000"/>
                </a:solidFill>
              </a:rPr>
              <a:t>IMPLEMENTACIÓN </a:t>
            </a:r>
            <a:endParaRPr b="1" sz="2400">
              <a:solidFill>
                <a:srgbClr val="BF9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PRUEBAS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8d511e4041_0_470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476" name="Google Shape;476;g28d511e4041_0_470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7" name="Google Shape;477;g28d511e4041_0_470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478" name="Google Shape;478;g28d511e4041_0_470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BF9000"/>
              </a:buClr>
              <a:buSzPts val="2000"/>
              <a:buChar char="⮚"/>
            </a:pPr>
            <a:r>
              <a:rPr lang="en-US" sz="2400">
                <a:solidFill>
                  <a:srgbClr val="BF9000"/>
                </a:solidFill>
              </a:rPr>
              <a:t>INSTALACIÓN DE LA HERRAMIENTA</a:t>
            </a:r>
            <a:endParaRPr sz="2400">
              <a:solidFill>
                <a:srgbClr val="BF9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BF9000"/>
              </a:buClr>
              <a:buSzPts val="2000"/>
              <a:buChar char="⮚"/>
            </a:pPr>
            <a:r>
              <a:rPr lang="en-US" sz="2400">
                <a:solidFill>
                  <a:srgbClr val="BF9000"/>
                </a:solidFill>
              </a:rPr>
              <a:t>ENTRENAMIENTO DE LAS RESPUESTAS</a:t>
            </a:r>
            <a:endParaRPr sz="2400">
              <a:solidFill>
                <a:srgbClr val="BF9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BF9000"/>
              </a:buClr>
              <a:buSzPts val="2000"/>
              <a:buChar char="⮚"/>
            </a:pPr>
            <a:r>
              <a:rPr lang="en-US" sz="2400">
                <a:solidFill>
                  <a:srgbClr val="BF9000"/>
                </a:solidFill>
              </a:rPr>
              <a:t>CREACIÓN DE LA BASE DE DATOS</a:t>
            </a:r>
            <a:endParaRPr sz="2400">
              <a:solidFill>
                <a:srgbClr val="BF9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BF9000"/>
              </a:buClr>
              <a:buSzPts val="2000"/>
              <a:buChar char="⮚"/>
            </a:pPr>
            <a:r>
              <a:rPr lang="en-US" sz="2400">
                <a:solidFill>
                  <a:srgbClr val="BF9000"/>
                </a:solidFill>
              </a:rPr>
              <a:t>CREACIÓN DE LAS FUNCIONALIDADES</a:t>
            </a:r>
            <a:endParaRPr sz="2400">
              <a:solidFill>
                <a:srgbClr val="BF9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BF9000"/>
              </a:buClr>
              <a:buSzPts val="2000"/>
              <a:buChar char="⮚"/>
            </a:pPr>
            <a:r>
              <a:rPr lang="en-US" sz="2400">
                <a:solidFill>
                  <a:srgbClr val="BF9000"/>
                </a:solidFill>
              </a:rPr>
              <a:t>ACCESIBILIDAD </a:t>
            </a:r>
            <a:endParaRPr sz="2400">
              <a:solidFill>
                <a:srgbClr val="BF9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BF9000"/>
              </a:buClr>
              <a:buSzPts val="2000"/>
              <a:buChar char="⮚"/>
            </a:pPr>
            <a:r>
              <a:rPr lang="en-US" sz="2400">
                <a:solidFill>
                  <a:srgbClr val="BF9000"/>
                </a:solidFill>
              </a:rPr>
              <a:t>INTERFAZ DE USUARIO</a:t>
            </a:r>
            <a:endParaRPr sz="24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8d511e4041_0_478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485" name="Google Shape;485;g28d511e4041_0_478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6" name="Google Shape;486;g28d511e4041_0_478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487" name="Google Shape;487;g28d511e4041_0_478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BF9000"/>
              </a:buClr>
              <a:buSzPts val="2000"/>
              <a:buChar char="⮚"/>
            </a:pPr>
            <a:r>
              <a:rPr b="1" lang="en-US" sz="2400">
                <a:solidFill>
                  <a:srgbClr val="BF9000"/>
                </a:solidFill>
              </a:rPr>
              <a:t>INSTALACIÓN DE LA HERRAMIENTA</a:t>
            </a:r>
            <a:endParaRPr b="1" sz="2400">
              <a:solidFill>
                <a:srgbClr val="BF9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ENTRENAMIENTO DE LAS RESPUESTAS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CREACIÓN DE LA BASE DE DATOS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CREACIÓN DE LAS FUNCIONALIDADES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ACCESIBILIDAD 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INTERFAZ DE USUARIO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59af08c2e9_0_67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494" name="Google Shape;494;g259af08c2e9_0_67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5" name="Google Shape;495;g259af08c2e9_0_67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CREACIÓN DE LAS FUNCIONALIDADES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496" name="Google Shape;496;g259af08c2e9_0_67"/>
          <p:cNvSpPr txBox="1"/>
          <p:nvPr>
            <p:ph idx="1" type="body"/>
          </p:nvPr>
        </p:nvSpPr>
        <p:spPr>
          <a:xfrm>
            <a:off x="179387" y="1600200"/>
            <a:ext cx="8713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OBJETIVOS</a:t>
            </a:r>
            <a:endParaRPr b="1" sz="20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BF9000"/>
              </a:solidFill>
            </a:endParaRPr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b="1" lang="en-US" sz="1600"/>
              <a:t>Instalación con OpenChatKit.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b="1" lang="en-US" sz="1600"/>
              <a:t>Instalación con OpenAssistant.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b="1" lang="en-US" sz="1600"/>
              <a:t>Instalación de OpenAI.</a:t>
            </a:r>
            <a:endParaRPr b="1" sz="2000">
              <a:solidFill>
                <a:srgbClr val="BF90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59af08c2e9_0_75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503" name="Google Shape;503;g259af08c2e9_0_75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4" name="Google Shape;504;g259af08c2e9_0_75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CREACIÓN DE LAS FUNCIONALIDADES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505" name="Google Shape;505;g259af08c2e9_0_75"/>
          <p:cNvSpPr txBox="1"/>
          <p:nvPr>
            <p:ph idx="1" type="body"/>
          </p:nvPr>
        </p:nvSpPr>
        <p:spPr>
          <a:xfrm>
            <a:off x="179375" y="1600200"/>
            <a:ext cx="40926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ESTRUCTURA DEL PROYECTO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- MiProyecto/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	- envs/</a:t>
            </a:r>
            <a:endParaRPr b="1" sz="1600"/>
          </a:p>
          <a:p>
            <a:pPr indent="457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- chatbot.py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8d511e4041_0_486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512" name="Google Shape;512;g28d511e4041_0_486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3" name="Google Shape;513;g28d511e4041_0_486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514" name="Google Shape;514;g28d511e4041_0_486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INSTALACIÓN DE LA HERRAMIENTA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BF9000"/>
              </a:buClr>
              <a:buSzPts val="2000"/>
              <a:buChar char="⮚"/>
            </a:pPr>
            <a:r>
              <a:rPr b="1" lang="en-US" sz="2400">
                <a:solidFill>
                  <a:srgbClr val="BF9000"/>
                </a:solidFill>
              </a:rPr>
              <a:t>ENTRENAMIENTO DE LAS RESPUESTAS</a:t>
            </a:r>
            <a:endParaRPr b="1" sz="2400">
              <a:solidFill>
                <a:srgbClr val="BF9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CREACIÓN DE LA BASE DE DATOS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CREACIÓN DE LAS FUNCIONALIDADES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ACCESIBILIDAD 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INTERFAZ DE USUARIO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59af08c2e9_0_50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521" name="Google Shape;521;g259af08c2e9_0_50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2" name="Google Shape;522;g259af08c2e9_0_50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CREACIÓN DE LAS FUNCIONALIDADES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523" name="Google Shape;523;g259af08c2e9_0_50"/>
          <p:cNvSpPr txBox="1"/>
          <p:nvPr>
            <p:ph idx="1" type="body"/>
          </p:nvPr>
        </p:nvSpPr>
        <p:spPr>
          <a:xfrm>
            <a:off x="179387" y="1600200"/>
            <a:ext cx="8713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OBJETIVOS</a:t>
            </a:r>
            <a:endParaRPr b="1" sz="20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BF9000"/>
              </a:solidFill>
            </a:endParaRPr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b="1" lang="en-US" sz="1600"/>
              <a:t>Conectar el bot con el localhost y poder conversar desde alli.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b="1" lang="en-US" sz="1600"/>
              <a:t>Entrenar al bot.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b="1" lang="en-US" sz="1600"/>
              <a:t>Mejorar el algoritmo de respuestas.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b="1" lang="en-US" sz="1600"/>
              <a:t>Crear un css básico para la página principal.</a:t>
            </a:r>
            <a:endParaRPr b="1" sz="2000">
              <a:solidFill>
                <a:srgbClr val="BF90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59af08c2e9_0_58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530" name="Google Shape;530;g259af08c2e9_0_58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1" name="Google Shape;531;g259af08c2e9_0_58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CREACIÓN DE LAS FUNCIONALIDADES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532" name="Google Shape;532;g259af08c2e9_0_58"/>
          <p:cNvSpPr txBox="1"/>
          <p:nvPr>
            <p:ph idx="1" type="body"/>
          </p:nvPr>
        </p:nvSpPr>
        <p:spPr>
          <a:xfrm>
            <a:off x="179375" y="1600200"/>
            <a:ext cx="40926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ESTRUCTURA DEL PROYECTO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- MiProyecto/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	- envs/</a:t>
            </a:r>
            <a:endParaRPr b="1" sz="1600"/>
          </a:p>
          <a:p>
            <a:pPr indent="457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- chatbot.py</a:t>
            </a:r>
            <a:endParaRPr b="1" sz="1600"/>
          </a:p>
          <a:p>
            <a:pPr indent="457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- data/</a:t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- entrenamiento.json</a:t>
            </a:r>
            <a:endParaRPr b="1" sz="1600"/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- templates/</a:t>
            </a:r>
            <a:endParaRPr b="1" sz="1600"/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	- index.html</a:t>
            </a:r>
            <a:endParaRPr b="1" sz="1600"/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US" sz="1600"/>
              <a:t>- static/</a:t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US" sz="1600"/>
              <a:t>- styles.css</a:t>
            </a:r>
            <a:endParaRPr b="1" sz="1600"/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d511e4041_0_0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133" name="Google Shape;133;g28d511e4041_0_0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" name="Google Shape;134;g28d511e4041_0_0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51C75"/>
                </a:solidFill>
              </a:rPr>
              <a:t>INTRODUCCIÓN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35" name="Google Shape;135;g28d511e4041_0_0"/>
          <p:cNvSpPr txBox="1"/>
          <p:nvPr>
            <p:ph idx="1" type="body"/>
          </p:nvPr>
        </p:nvSpPr>
        <p:spPr>
          <a:xfrm>
            <a:off x="179387" y="1600200"/>
            <a:ext cx="8713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US" sz="1600"/>
              <a:t>En este TFG, se emplearon técnicas avanzadas de procesamiento del lenguaje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US" sz="1600"/>
              <a:t>natural y aprendizaje automático para desarrollar un Chatbot inteligente y eficiente. El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US" sz="1600"/>
              <a:t>sistema se diseñó para comprender y responder preguntas sobre temas médicos,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US" sz="1600"/>
              <a:t>proporcionando información relevante y confiable de acuerdo con los estándares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-US" sz="1600"/>
              <a:t>médicos establecidos.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US" sz="1600"/>
              <a:t>En resumen, este TFG representa un esfuerzo por aprovechar las tecnologías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US" sz="1600"/>
              <a:t>de inteligencia artificial y procesamiento del lenguaje natural para proporcionar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US" sz="1600"/>
              <a:t>asistencia médica virtual de calidad. El Chatbot desarrollado tiene el potencial de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US" sz="1600"/>
              <a:t>mejorar el acceso a la información médica, agilizar la comunicación entre pacientes y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US" sz="1600"/>
              <a:t>profesionales de la salud, y brindar una experiencia interactiva y personalizada en el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US" sz="1600"/>
              <a:t>ámbito de la salud.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8d511e4041_0_494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539" name="Google Shape;539;g28d511e4041_0_494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0" name="Google Shape;540;g28d511e4041_0_494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541" name="Google Shape;541;g28d511e4041_0_494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INSTALACIÓN DE LA HERRAMIENTA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ENTRENAMIENTO DE LAS RESPUESTAS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BF9000"/>
              </a:buClr>
              <a:buSzPts val="2000"/>
              <a:buChar char="⮚"/>
            </a:pPr>
            <a:r>
              <a:rPr b="1" lang="en-US" sz="2400">
                <a:solidFill>
                  <a:srgbClr val="BF9000"/>
                </a:solidFill>
              </a:rPr>
              <a:t>CREACIÓN DE LA BASE DE DATOS</a:t>
            </a:r>
            <a:endParaRPr b="1" sz="2400">
              <a:solidFill>
                <a:srgbClr val="BF9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CREACIÓN DE LAS FUNCIONALIDADES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ACCESIBILIDAD 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INTERFAZ DE USUARIO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59af08c2e9_0_0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548" name="Google Shape;548;g259af08c2e9_0_0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9" name="Google Shape;549;g259af08c2e9_0_0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CREACIÓN DE LAS FUNCIONALIDADES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550" name="Google Shape;550;g259af08c2e9_0_0"/>
          <p:cNvSpPr txBox="1"/>
          <p:nvPr>
            <p:ph idx="1" type="body"/>
          </p:nvPr>
        </p:nvSpPr>
        <p:spPr>
          <a:xfrm>
            <a:off x="179387" y="1600200"/>
            <a:ext cx="8713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OBJETIVOS</a:t>
            </a:r>
            <a:endParaRPr b="1" sz="20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BF9000"/>
              </a:solidFill>
            </a:endParaRPr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b="1" lang="en-US" sz="1600"/>
              <a:t>Creación de la base de datos.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b="1" lang="en-US" sz="1600"/>
              <a:t>Creación del html de la </a:t>
            </a:r>
            <a:r>
              <a:rPr b="1" lang="en-US" sz="1600"/>
              <a:t>página</a:t>
            </a:r>
            <a:r>
              <a:rPr b="1" lang="en-US" sz="1600"/>
              <a:t> de inicio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b="1" lang="en-US" sz="1600"/>
              <a:t>Función para iniciar sesión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b="1" lang="en-US" sz="1600"/>
              <a:t>Función para crear cuenta</a:t>
            </a:r>
            <a:endParaRPr b="1" sz="2000">
              <a:solidFill>
                <a:srgbClr val="BF90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59af08c2e9_0_8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557" name="Google Shape;557;g259af08c2e9_0_8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8" name="Google Shape;558;g259af08c2e9_0_8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CREACIÓN DE LAS FUNCIONALIDADES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559" name="Google Shape;559;g259af08c2e9_0_8"/>
          <p:cNvSpPr txBox="1"/>
          <p:nvPr>
            <p:ph idx="1" type="body"/>
          </p:nvPr>
        </p:nvSpPr>
        <p:spPr>
          <a:xfrm>
            <a:off x="179375" y="1600200"/>
            <a:ext cx="40926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ESTRUCTURA DEL PROYECTO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- MiProyecto/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	- envs/</a:t>
            </a:r>
            <a:endParaRPr b="1" sz="1600"/>
          </a:p>
          <a:p>
            <a:pPr indent="457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- chatbot.py</a:t>
            </a:r>
            <a:endParaRPr b="1" sz="1600"/>
          </a:p>
          <a:p>
            <a:pPr indent="457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- database.py</a:t>
            </a:r>
            <a:endParaRPr b="1" sz="1600"/>
          </a:p>
          <a:p>
            <a:pPr indent="457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- data/</a:t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- entrenamiento.json</a:t>
            </a:r>
            <a:endParaRPr b="1" sz="1600"/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- templates/</a:t>
            </a:r>
            <a:endParaRPr b="1" sz="1600"/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	- index.html</a:t>
            </a:r>
            <a:endParaRPr b="1" sz="1600"/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	- inicio.html</a:t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560" name="Google Shape;560;g259af08c2e9_0_8"/>
          <p:cNvSpPr txBox="1"/>
          <p:nvPr/>
        </p:nvSpPr>
        <p:spPr>
          <a:xfrm>
            <a:off x="4474500" y="1644825"/>
            <a:ext cx="4415700" cy="4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- static/</a:t>
            </a:r>
            <a:endParaRPr b="1" sz="1600">
              <a:solidFill>
                <a:schemeClr val="dk1"/>
              </a:solidFill>
            </a:endParaRPr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- indice_style.css</a:t>
            </a:r>
            <a:endParaRPr b="1" sz="1600">
              <a:solidFill>
                <a:schemeClr val="dk1"/>
              </a:solidFill>
            </a:endParaRPr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- styles.css</a:t>
            </a:r>
            <a:endParaRPr b="1" sz="16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- users.db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59af08c2e9_0_17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567" name="Google Shape;567;g259af08c2e9_0_17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8" name="Google Shape;568;g259af08c2e9_0_17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CREACIÓN DE LAS FUNCIONALIDADES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569" name="Google Shape;569;g259af08c2e9_0_17"/>
          <p:cNvSpPr txBox="1"/>
          <p:nvPr>
            <p:ph idx="1" type="body"/>
          </p:nvPr>
        </p:nvSpPr>
        <p:spPr>
          <a:xfrm>
            <a:off x="179375" y="1600200"/>
            <a:ext cx="87675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CREACIÓN DE LA BASE DE DATOS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</a:t>
            </a:r>
            <a:endParaRPr b="1" sz="1600"/>
          </a:p>
        </p:txBody>
      </p:sp>
      <p:pic>
        <p:nvPicPr>
          <p:cNvPr id="570" name="Google Shape;570;g259af08c2e9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200" y="2500125"/>
            <a:ext cx="5011600" cy="28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59af08c2e9_0_28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577" name="Google Shape;577;g259af08c2e9_0_28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8" name="Google Shape;578;g259af08c2e9_0_28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CREACIÓN DE LAS FUNCIONALIDADES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579" name="Google Shape;579;g259af08c2e9_0_28"/>
          <p:cNvSpPr txBox="1"/>
          <p:nvPr>
            <p:ph idx="1" type="body"/>
          </p:nvPr>
        </p:nvSpPr>
        <p:spPr>
          <a:xfrm>
            <a:off x="179375" y="1600200"/>
            <a:ext cx="87675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CREACIÓN DE LA BASE DE DATOS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</a:t>
            </a:r>
            <a:endParaRPr b="1" sz="1600"/>
          </a:p>
        </p:txBody>
      </p:sp>
      <p:pic>
        <p:nvPicPr>
          <p:cNvPr id="580" name="Google Shape;580;g259af08c2e9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325" y="2426175"/>
            <a:ext cx="5477600" cy="29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59af08c2e9_0_39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587" name="Google Shape;587;g259af08c2e9_0_39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8" name="Google Shape;588;g259af08c2e9_0_39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CREACIÓN DE LAS FUNCIONALIDADES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589" name="Google Shape;589;g259af08c2e9_0_39"/>
          <p:cNvSpPr txBox="1"/>
          <p:nvPr>
            <p:ph idx="1" type="body"/>
          </p:nvPr>
        </p:nvSpPr>
        <p:spPr>
          <a:xfrm>
            <a:off x="179375" y="1600200"/>
            <a:ext cx="87675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CREACIÓN DE LA BASE DE DATOS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 </a:t>
            </a:r>
            <a:endParaRPr b="1" sz="1600"/>
          </a:p>
        </p:txBody>
      </p:sp>
      <p:pic>
        <p:nvPicPr>
          <p:cNvPr id="590" name="Google Shape;590;g259af08c2e9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100" y="2121301"/>
            <a:ext cx="6011800" cy="40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8d511e4041_0_502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597" name="Google Shape;597;g28d511e4041_0_502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8" name="Google Shape;598;g28d511e4041_0_502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599" name="Google Shape;599;g28d511e4041_0_502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INSTALACIÓN DE LA HERRAMIENTA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ENTRENAMIENTO DE LAS RESPUESTAS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CREACIÓN DE LA BASE DE DATOS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BF9000"/>
              </a:buClr>
              <a:buSzPts val="2000"/>
              <a:buChar char="⮚"/>
            </a:pPr>
            <a:r>
              <a:rPr b="1" lang="en-US" sz="2400">
                <a:solidFill>
                  <a:srgbClr val="BF9000"/>
                </a:solidFill>
              </a:rPr>
              <a:t>CREACIÓN DE LAS FUNCIONALIDADES</a:t>
            </a:r>
            <a:endParaRPr b="1" sz="2400">
              <a:solidFill>
                <a:srgbClr val="BF9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ACCESIBILIDAD 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INTERFAZ DE USUARIO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5974b7799e_0_0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606" name="Google Shape;606;g25974b7799e_0_0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7" name="Google Shape;607;g25974b7799e_0_0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CREACIÓN DE LAS FUNCIONALIDADES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608" name="Google Shape;608;g25974b7799e_0_0"/>
          <p:cNvSpPr txBox="1"/>
          <p:nvPr>
            <p:ph idx="1" type="body"/>
          </p:nvPr>
        </p:nvSpPr>
        <p:spPr>
          <a:xfrm>
            <a:off x="179387" y="1600200"/>
            <a:ext cx="8713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OBJETIVOS</a:t>
            </a:r>
            <a:endParaRPr b="1" sz="20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BF9000"/>
              </a:solidFill>
            </a:endParaRPr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b="1" lang="en-US" sz="1600"/>
              <a:t>Creación del menú lateral desplegable.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b="1" lang="en-US" sz="1600"/>
              <a:t>Añadir citas 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b="1" lang="en-US" sz="1600"/>
              <a:t>Añadir recordatorios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b="1" lang="en-US" sz="1600"/>
              <a:t>Añadir entradas al historial médico</a:t>
            </a:r>
            <a:endParaRPr b="1" sz="2000">
              <a:solidFill>
                <a:srgbClr val="BF90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b="1" lang="en-US" sz="1600"/>
              <a:t>Visualizar citas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b="1" lang="en-US" sz="1600"/>
              <a:t>Visualizar Recordatorios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Visualizar Historial Médico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5974b7799e_0_349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615" name="Google Shape;615;g25974b7799e_0_349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6" name="Google Shape;616;g25974b7799e_0_349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CREACIÓN DE LAS FUNCIONALIDADES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617" name="Google Shape;617;g25974b7799e_0_349"/>
          <p:cNvSpPr txBox="1"/>
          <p:nvPr>
            <p:ph idx="1" type="body"/>
          </p:nvPr>
        </p:nvSpPr>
        <p:spPr>
          <a:xfrm>
            <a:off x="179375" y="1600200"/>
            <a:ext cx="40926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ESTRUCTURA DEL PROYECTO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- MiProyecto/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	- envs/</a:t>
            </a:r>
            <a:endParaRPr b="1" sz="1600"/>
          </a:p>
          <a:p>
            <a:pPr indent="457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- chatbot.py</a:t>
            </a:r>
            <a:endParaRPr b="1" sz="1600"/>
          </a:p>
          <a:p>
            <a:pPr indent="457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- database.py</a:t>
            </a:r>
            <a:endParaRPr b="1" sz="1600"/>
          </a:p>
          <a:p>
            <a:pPr indent="457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- data/</a:t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- entrenamiento.json</a:t>
            </a:r>
            <a:endParaRPr b="1" sz="1600"/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- templates/</a:t>
            </a:r>
            <a:endParaRPr b="1" sz="1600"/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	- appointment.html</a:t>
            </a:r>
            <a:endParaRPr b="1" sz="1600"/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	- history.html</a:t>
            </a:r>
            <a:endParaRPr b="1" sz="1600"/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	- index.html</a:t>
            </a:r>
            <a:endParaRPr b="1" sz="1600"/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	- inicio.html</a:t>
            </a:r>
            <a:endParaRPr b="1" sz="1600"/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	- reminders.html</a:t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618" name="Google Shape;618;g25974b7799e_0_349"/>
          <p:cNvSpPr txBox="1"/>
          <p:nvPr/>
        </p:nvSpPr>
        <p:spPr>
          <a:xfrm>
            <a:off x="4474500" y="1644825"/>
            <a:ext cx="4415700" cy="4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- static/</a:t>
            </a:r>
            <a:endParaRPr b="1" sz="1600">
              <a:solidFill>
                <a:schemeClr val="dk1"/>
              </a:solidFill>
            </a:endParaRPr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-  imgs/</a:t>
            </a:r>
            <a:endParaRPr b="1" sz="1600">
              <a:solidFill>
                <a:schemeClr val="dk1"/>
              </a:solidFill>
            </a:endParaRPr>
          </a:p>
          <a:p>
            <a:pPr indent="457200" lvl="0" marL="13716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- fondo.jpg</a:t>
            </a:r>
            <a:endParaRPr b="1" sz="1600">
              <a:solidFill>
                <a:schemeClr val="dk1"/>
              </a:solidFill>
            </a:endParaRPr>
          </a:p>
          <a:p>
            <a:pPr indent="457200" lvl="0" marL="13716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- logo.png</a:t>
            </a:r>
            <a:endParaRPr b="1" sz="1600">
              <a:solidFill>
                <a:schemeClr val="dk1"/>
              </a:solidFill>
            </a:endParaRPr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- indice_style.css</a:t>
            </a:r>
            <a:endParaRPr b="1" sz="1600">
              <a:solidFill>
                <a:schemeClr val="dk1"/>
              </a:solidFill>
            </a:endParaRPr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- styles.css</a:t>
            </a:r>
            <a:endParaRPr b="1" sz="16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- users.db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8d511e4041_0_510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625" name="Google Shape;625;g28d511e4041_0_510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6" name="Google Shape;626;g28d511e4041_0_510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627" name="Google Shape;627;g28d511e4041_0_510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INSTALACIÓN DE LA HERRAMIENTA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ENTRENAMIENTO DE LAS RESPUESTAS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CREACIÓN DE LA BASE DE DATOS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CREACIÓN DE LAS FUNCIONALIDADES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BF9000"/>
              </a:buClr>
              <a:buSzPts val="2000"/>
              <a:buChar char="⮚"/>
            </a:pPr>
            <a:r>
              <a:rPr b="1" lang="en-US" sz="2400">
                <a:solidFill>
                  <a:srgbClr val="BF9000"/>
                </a:solidFill>
              </a:rPr>
              <a:t>ACCESIBILIDAD</a:t>
            </a:r>
            <a:r>
              <a:rPr lang="en-US" sz="2400">
                <a:solidFill>
                  <a:srgbClr val="BF9000"/>
                </a:solidFill>
              </a:rPr>
              <a:t> </a:t>
            </a:r>
            <a:endParaRPr sz="2400">
              <a:solidFill>
                <a:srgbClr val="BF9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INTERFAZ DE USUARIO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d511e4041_0_31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142" name="Google Shape;142;g28d511e4041_0_31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3" name="Google Shape;143;g28d511e4041_0_31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51C75"/>
                </a:solidFill>
              </a:rPr>
              <a:t>INTRODUCCIÓN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44" name="Google Shape;144;g28d511e4041_0_31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351C75"/>
              </a:buClr>
              <a:buSzPts val="2000"/>
              <a:buChar char="⮚"/>
            </a:pPr>
            <a:r>
              <a:rPr b="1" lang="en-US" sz="2400">
                <a:solidFill>
                  <a:srgbClr val="351C75"/>
                </a:solidFill>
              </a:rPr>
              <a:t>OBJETIVOS PRINCIPALES</a:t>
            </a:r>
            <a:endParaRPr b="1">
              <a:solidFill>
                <a:srgbClr val="351C75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400"/>
              <a:t>REQUISITOS FUNCIONALES</a:t>
            </a:r>
            <a:endParaRPr sz="2400"/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</a:pPr>
            <a:r>
              <a:rPr lang="en-US" sz="2400"/>
              <a:t>REQUISITOS NO FUNCIONALES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5974b7799e_0_340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634" name="Google Shape;634;g25974b7799e_0_340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5" name="Google Shape;635;g25974b7799e_0_340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ACCESIBILIDAD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636" name="Google Shape;636;g25974b7799e_0_340"/>
          <p:cNvSpPr txBox="1"/>
          <p:nvPr>
            <p:ph idx="1" type="body"/>
          </p:nvPr>
        </p:nvSpPr>
        <p:spPr>
          <a:xfrm>
            <a:off x="179387" y="1600200"/>
            <a:ext cx="8713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OBJETIVOS</a:t>
            </a:r>
            <a:endParaRPr b="1" sz="2000">
              <a:solidFill>
                <a:srgbClr val="BF9000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b="1" lang="en-US" sz="1600"/>
              <a:t>Mejora de la interfaz de usuario del inicio de sesión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b="1" lang="en-US" sz="1600"/>
              <a:t>Mejora de la interfaz de usuario de la página principal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b="1" lang="en-US" sz="1600"/>
              <a:t>Interfaz de usuario de los formularios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BF90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5974b7799e_0_8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643" name="Google Shape;643;g25974b7799e_0_8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4" name="Google Shape;644;g25974b7799e_0_8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ACCESIBILIDAD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645" name="Google Shape;645;g25974b7799e_0_8"/>
          <p:cNvSpPr txBox="1"/>
          <p:nvPr>
            <p:ph idx="1" type="body"/>
          </p:nvPr>
        </p:nvSpPr>
        <p:spPr>
          <a:xfrm>
            <a:off x="179375" y="1600200"/>
            <a:ext cx="40926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ESTRUCTURA DEL PROYECTO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- MiProyecto/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	- envs/</a:t>
            </a:r>
            <a:endParaRPr b="1" sz="1600"/>
          </a:p>
          <a:p>
            <a:pPr indent="457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- chatbot.py</a:t>
            </a:r>
            <a:endParaRPr b="1" sz="1600"/>
          </a:p>
          <a:p>
            <a:pPr indent="457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- database.py</a:t>
            </a:r>
            <a:endParaRPr b="1" sz="1600"/>
          </a:p>
          <a:p>
            <a:pPr indent="457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- data/</a:t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- entrenamiento.json</a:t>
            </a:r>
            <a:endParaRPr b="1" sz="1600"/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- templates/</a:t>
            </a:r>
            <a:endParaRPr b="1" sz="1600"/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	- appointment.html</a:t>
            </a:r>
            <a:endParaRPr b="1" sz="1600"/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	- history.html</a:t>
            </a:r>
            <a:endParaRPr b="1" sz="1600"/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	- index.html</a:t>
            </a:r>
            <a:endParaRPr b="1" sz="1600"/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	- inicio.html</a:t>
            </a:r>
            <a:endParaRPr b="1" sz="1600"/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/>
              <a:t>	- reminders.html</a:t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646" name="Google Shape;646;g25974b7799e_0_8"/>
          <p:cNvSpPr txBox="1"/>
          <p:nvPr/>
        </p:nvSpPr>
        <p:spPr>
          <a:xfrm>
            <a:off x="4474500" y="1644825"/>
            <a:ext cx="4415700" cy="4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- static/</a:t>
            </a:r>
            <a:endParaRPr b="1" sz="1600">
              <a:solidFill>
                <a:schemeClr val="dk1"/>
              </a:solidFill>
            </a:endParaRPr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-  imgs/</a:t>
            </a:r>
            <a:endParaRPr b="1" sz="1600">
              <a:solidFill>
                <a:schemeClr val="dk1"/>
              </a:solidFill>
            </a:endParaRPr>
          </a:p>
          <a:p>
            <a:pPr indent="457200" lvl="0" marL="13716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- fondo.jpg</a:t>
            </a:r>
            <a:endParaRPr b="1" sz="1600">
              <a:solidFill>
                <a:schemeClr val="dk1"/>
              </a:solidFill>
            </a:endParaRPr>
          </a:p>
          <a:p>
            <a:pPr indent="457200" lvl="0" marL="13716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- logo.png</a:t>
            </a:r>
            <a:endParaRPr b="1" sz="1600">
              <a:solidFill>
                <a:schemeClr val="dk1"/>
              </a:solidFill>
            </a:endParaRPr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- formulario_A.css</a:t>
            </a:r>
            <a:endParaRPr b="1" sz="1600">
              <a:solidFill>
                <a:schemeClr val="dk1"/>
              </a:solidFill>
            </a:endParaRPr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- formulario_H.css</a:t>
            </a:r>
            <a:endParaRPr b="1" sz="1600">
              <a:solidFill>
                <a:schemeClr val="dk1"/>
              </a:solidFill>
            </a:endParaRPr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- formulario_R.css</a:t>
            </a:r>
            <a:endParaRPr b="1" sz="1600">
              <a:solidFill>
                <a:schemeClr val="dk1"/>
              </a:solidFill>
            </a:endParaRPr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- indice_style.css</a:t>
            </a:r>
            <a:endParaRPr b="1" sz="1600">
              <a:solidFill>
                <a:schemeClr val="dk1"/>
              </a:solidFill>
            </a:endParaRPr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- styles.css</a:t>
            </a:r>
            <a:endParaRPr b="1" sz="16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- users.db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8d511e4041_0_518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653" name="Google Shape;653;g28d511e4041_0_518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4" name="Google Shape;654;g28d511e4041_0_518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655" name="Google Shape;655;g28d511e4041_0_518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INSTALACIÓN DE LA HERRAMIENTA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ENTRENAMIENTO DE LAS RESPUESTAS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CREACIÓN DE LA BASE DE DATOS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CREACIÓN DE LAS FUNCIONALIDADES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ACCESIBILIDAD 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BF9000"/>
              </a:buClr>
              <a:buSzPts val="2000"/>
              <a:buChar char="⮚"/>
            </a:pPr>
            <a:r>
              <a:rPr b="1" lang="en-US" sz="2400">
                <a:solidFill>
                  <a:srgbClr val="BF9000"/>
                </a:solidFill>
              </a:rPr>
              <a:t>INTERFAZ DE USUARIO</a:t>
            </a:r>
            <a:endParaRPr b="1" sz="24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5974b7799e_0_26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662" name="Google Shape;662;g25974b7799e_0_26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3" name="Google Shape;663;g25974b7799e_0_26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INTERFAZ DE USUARIO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664" name="Google Shape;664;g25974b7799e_0_26"/>
          <p:cNvSpPr txBox="1"/>
          <p:nvPr>
            <p:ph idx="1" type="body"/>
          </p:nvPr>
        </p:nvSpPr>
        <p:spPr>
          <a:xfrm>
            <a:off x="179375" y="1600200"/>
            <a:ext cx="8710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PÁGINA DE INICIO</a:t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665" name="Google Shape;665;g25974b7799e_0_26"/>
          <p:cNvPicPr preferRelativeResize="0"/>
          <p:nvPr/>
        </p:nvPicPr>
        <p:blipFill rotWithShape="1">
          <a:blip r:embed="rId3">
            <a:alphaModFix/>
          </a:blip>
          <a:srcRect b="1777" l="0" r="0" t="0"/>
          <a:stretch/>
        </p:blipFill>
        <p:spPr>
          <a:xfrm>
            <a:off x="571500" y="2298800"/>
            <a:ext cx="8000999" cy="3697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g25974b7799e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0375" y="1600200"/>
            <a:ext cx="2350175" cy="5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5974b7799e_0_51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673" name="Google Shape;673;g25974b7799e_0_51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4" name="Google Shape;674;g25974b7799e_0_51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</a:t>
            </a:r>
            <a:r>
              <a:rPr b="1" lang="en-US" sz="3200">
                <a:solidFill>
                  <a:srgbClr val="BF9000"/>
                </a:solidFill>
              </a:rPr>
              <a:t>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INTERFAZ DE USUARIO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675" name="Google Shape;675;g25974b7799e_0_51"/>
          <p:cNvSpPr txBox="1"/>
          <p:nvPr>
            <p:ph idx="1" type="body"/>
          </p:nvPr>
        </p:nvSpPr>
        <p:spPr>
          <a:xfrm>
            <a:off x="179375" y="1600200"/>
            <a:ext cx="8710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PÁGINA DE INICIO</a:t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676" name="Google Shape;676;g25974b7799e_0_51"/>
          <p:cNvPicPr preferRelativeResize="0"/>
          <p:nvPr/>
        </p:nvPicPr>
        <p:blipFill rotWithShape="1">
          <a:blip r:embed="rId3">
            <a:alphaModFix/>
          </a:blip>
          <a:srcRect b="2620" l="2870" r="3002" t="3101"/>
          <a:stretch/>
        </p:blipFill>
        <p:spPr>
          <a:xfrm>
            <a:off x="739625" y="2065362"/>
            <a:ext cx="3458900" cy="39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g25974b7799e_0_51"/>
          <p:cNvPicPr preferRelativeResize="0"/>
          <p:nvPr/>
        </p:nvPicPr>
        <p:blipFill rotWithShape="1">
          <a:blip r:embed="rId4">
            <a:alphaModFix/>
          </a:blip>
          <a:srcRect b="3034" l="4151" r="3995" t="3034"/>
          <a:stretch/>
        </p:blipFill>
        <p:spPr>
          <a:xfrm>
            <a:off x="4751650" y="2018850"/>
            <a:ext cx="3458900" cy="406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5974b7799e_0_67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684" name="Google Shape;684;g25974b7799e_0_67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5" name="Google Shape;685;g25974b7799e_0_67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INTERFAZ DE USUARIO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686" name="Google Shape;686;g25974b7799e_0_67"/>
          <p:cNvSpPr txBox="1"/>
          <p:nvPr>
            <p:ph idx="1" type="body"/>
          </p:nvPr>
        </p:nvSpPr>
        <p:spPr>
          <a:xfrm>
            <a:off x="179375" y="1600200"/>
            <a:ext cx="8710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PÁGINA DE INICIO</a:t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687" name="Google Shape;687;g25974b7799e_0_67"/>
          <p:cNvPicPr preferRelativeResize="0"/>
          <p:nvPr/>
        </p:nvPicPr>
        <p:blipFill rotWithShape="1">
          <a:blip r:embed="rId3">
            <a:alphaModFix/>
          </a:blip>
          <a:srcRect b="2496" l="0" r="3138" t="2201"/>
          <a:stretch/>
        </p:blipFill>
        <p:spPr>
          <a:xfrm>
            <a:off x="739625" y="2104100"/>
            <a:ext cx="3269125" cy="37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g25974b7799e_0_67"/>
          <p:cNvPicPr preferRelativeResize="0"/>
          <p:nvPr/>
        </p:nvPicPr>
        <p:blipFill rotWithShape="1">
          <a:blip r:embed="rId4">
            <a:alphaModFix/>
          </a:blip>
          <a:srcRect b="3016" l="1675" r="2041" t="3016"/>
          <a:stretch/>
        </p:blipFill>
        <p:spPr>
          <a:xfrm>
            <a:off x="4829475" y="2104100"/>
            <a:ext cx="3381069" cy="37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5974b7799e_0_81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695" name="Google Shape;695;g25974b7799e_0_81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6" name="Google Shape;696;g25974b7799e_0_81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INTERFAZ DE USUARIO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697" name="Google Shape;697;g25974b7799e_0_81"/>
          <p:cNvSpPr txBox="1"/>
          <p:nvPr>
            <p:ph idx="1" type="body"/>
          </p:nvPr>
        </p:nvSpPr>
        <p:spPr>
          <a:xfrm>
            <a:off x="179375" y="1600200"/>
            <a:ext cx="8710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PÁGINA DE INICIO</a:t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698" name="Google Shape;698;g25974b7799e_0_81"/>
          <p:cNvPicPr preferRelativeResize="0"/>
          <p:nvPr/>
        </p:nvPicPr>
        <p:blipFill rotWithShape="1">
          <a:blip r:embed="rId3">
            <a:alphaModFix/>
          </a:blip>
          <a:srcRect b="3626" l="2006" r="2446" t="3617"/>
          <a:stretch/>
        </p:blipFill>
        <p:spPr>
          <a:xfrm>
            <a:off x="816900" y="2190900"/>
            <a:ext cx="3325500" cy="36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g25974b7799e_0_81"/>
          <p:cNvPicPr preferRelativeResize="0"/>
          <p:nvPr/>
        </p:nvPicPr>
        <p:blipFill rotWithShape="1">
          <a:blip r:embed="rId4">
            <a:alphaModFix/>
          </a:blip>
          <a:srcRect b="3488" l="2371" r="2751" t="3497"/>
          <a:stretch/>
        </p:blipFill>
        <p:spPr>
          <a:xfrm>
            <a:off x="5039325" y="2190900"/>
            <a:ext cx="3267873" cy="36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5974b7799e_0_95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706" name="Google Shape;706;g25974b7799e_0_95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7" name="Google Shape;707;g25974b7799e_0_95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INTERFAZ DE USUARIO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708" name="Google Shape;708;g25974b7799e_0_95"/>
          <p:cNvSpPr txBox="1"/>
          <p:nvPr>
            <p:ph idx="1" type="body"/>
          </p:nvPr>
        </p:nvSpPr>
        <p:spPr>
          <a:xfrm>
            <a:off x="179375" y="1600200"/>
            <a:ext cx="8710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PÁGINA PRINCIPAL</a:t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709" name="Google Shape;709;g25974b7799e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850" y="2250326"/>
            <a:ext cx="7758301" cy="3790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g25974b7799e_0_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7615" y="1600200"/>
            <a:ext cx="2283535" cy="5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5974b7799e_0_109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717" name="Google Shape;717;g25974b7799e_0_109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8" name="Google Shape;718;g25974b7799e_0_109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INTERFAZ DE USUARIO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719" name="Google Shape;719;g25974b7799e_0_109"/>
          <p:cNvSpPr txBox="1"/>
          <p:nvPr>
            <p:ph idx="1" type="body"/>
          </p:nvPr>
        </p:nvSpPr>
        <p:spPr>
          <a:xfrm>
            <a:off x="179375" y="1600200"/>
            <a:ext cx="8710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PÁGINA PRINCIPAL</a:t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720" name="Google Shape;720;g25974b7799e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88" y="2221136"/>
            <a:ext cx="8194577" cy="4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g25974b7799e_0_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300" y="2695213"/>
            <a:ext cx="8585375" cy="258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g25974b7799e_0_109"/>
          <p:cNvPicPr preferRelativeResize="0"/>
          <p:nvPr/>
        </p:nvPicPr>
        <p:blipFill rotWithShape="1">
          <a:blip r:embed="rId5">
            <a:alphaModFix/>
          </a:blip>
          <a:srcRect b="0" l="0" r="2553" t="0"/>
          <a:stretch/>
        </p:blipFill>
        <p:spPr>
          <a:xfrm>
            <a:off x="2206550" y="5353850"/>
            <a:ext cx="40576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5974b7799e_0_159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729" name="Google Shape;729;g25974b7799e_0_159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0" name="Google Shape;730;g25974b7799e_0_159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INTERFAZ DE USUARIO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731" name="Google Shape;731;g25974b7799e_0_159"/>
          <p:cNvSpPr txBox="1"/>
          <p:nvPr>
            <p:ph idx="1" type="body"/>
          </p:nvPr>
        </p:nvSpPr>
        <p:spPr>
          <a:xfrm>
            <a:off x="179375" y="1600200"/>
            <a:ext cx="8710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PÁGINA PRINCIPAL</a:t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732" name="Google Shape;732;g25974b7799e_0_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88" y="2176326"/>
            <a:ext cx="8312574" cy="40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d511e4041_0_39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151" name="Google Shape;151;g28d511e4041_0_39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2" name="Google Shape;152;g28d511e4041_0_39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51C75"/>
                </a:solidFill>
              </a:rPr>
              <a:t>INTRODUCCIÓN</a:t>
            </a:r>
            <a:endParaRPr b="1" sz="32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351C75"/>
                </a:solidFill>
              </a:rPr>
              <a:t>OBJETIVOS PRINCIPALES</a:t>
            </a:r>
            <a:endParaRPr b="1" sz="3200">
              <a:solidFill>
                <a:srgbClr val="351C75"/>
              </a:solidFill>
            </a:endParaRPr>
          </a:p>
        </p:txBody>
      </p:sp>
      <p:sp>
        <p:nvSpPr>
          <p:cNvPr id="153" name="Google Shape;153;g28d511e4041_0_39"/>
          <p:cNvSpPr txBox="1"/>
          <p:nvPr>
            <p:ph idx="1" type="body"/>
          </p:nvPr>
        </p:nvSpPr>
        <p:spPr>
          <a:xfrm>
            <a:off x="179387" y="1600200"/>
            <a:ext cx="8713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Investigación y análisis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Diseño del Chatbot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Desarrollo del modelo de lenguaje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Integración de bases de conocimiento</a:t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Validación y evaluación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Implementación y despliegue</a:t>
            </a:r>
            <a:endParaRPr b="1" sz="16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5974b7799e_0_170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739" name="Google Shape;739;g25974b7799e_0_170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0" name="Google Shape;740;g25974b7799e_0_170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INTERFAZ DE USUARIO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741" name="Google Shape;741;g25974b7799e_0_170"/>
          <p:cNvSpPr txBox="1"/>
          <p:nvPr>
            <p:ph idx="1" type="body"/>
          </p:nvPr>
        </p:nvSpPr>
        <p:spPr>
          <a:xfrm>
            <a:off x="179375" y="1600200"/>
            <a:ext cx="8710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FORMULARIO CITAS</a:t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742" name="Google Shape;742;g25974b7799e_0_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75" y="2152625"/>
            <a:ext cx="8000999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g25974b7799e_0_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428" y="1489800"/>
            <a:ext cx="2821847" cy="5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5974b7799e_0_181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750" name="Google Shape;750;g25974b7799e_0_181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1" name="Google Shape;751;g25974b7799e_0_181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INTERFAZ DE USUARIO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752" name="Google Shape;752;g25974b7799e_0_181"/>
          <p:cNvSpPr txBox="1"/>
          <p:nvPr>
            <p:ph idx="1" type="body"/>
          </p:nvPr>
        </p:nvSpPr>
        <p:spPr>
          <a:xfrm>
            <a:off x="179375" y="1600200"/>
            <a:ext cx="8710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FORMULARIO CITAS</a:t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753" name="Google Shape;753;g25974b7799e_0_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00" y="2418575"/>
            <a:ext cx="3789861" cy="32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g25974b7799e_0_181"/>
          <p:cNvPicPr preferRelativeResize="0"/>
          <p:nvPr/>
        </p:nvPicPr>
        <p:blipFill rotWithShape="1">
          <a:blip r:embed="rId4">
            <a:alphaModFix/>
          </a:blip>
          <a:srcRect b="0" l="2873" r="2590" t="0"/>
          <a:stretch/>
        </p:blipFill>
        <p:spPr>
          <a:xfrm>
            <a:off x="4923199" y="2418575"/>
            <a:ext cx="3662400" cy="32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5974b7799e_0_196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761" name="Google Shape;761;g25974b7799e_0_196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2" name="Google Shape;762;g25974b7799e_0_196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INTERFAZ DE USUARIO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763" name="Google Shape;763;g25974b7799e_0_196"/>
          <p:cNvSpPr txBox="1"/>
          <p:nvPr>
            <p:ph idx="1" type="body"/>
          </p:nvPr>
        </p:nvSpPr>
        <p:spPr>
          <a:xfrm>
            <a:off x="179375" y="1600200"/>
            <a:ext cx="8710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FORMULARIO CITAS</a:t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764" name="Google Shape;764;g25974b7799e_0_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550" y="2231063"/>
            <a:ext cx="36004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5974b7799e_0_208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771" name="Google Shape;771;g25974b7799e_0_208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72" name="Google Shape;772;g25974b7799e_0_208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INTERFAZ DE USUARIO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773" name="Google Shape;773;g25974b7799e_0_208"/>
          <p:cNvSpPr txBox="1"/>
          <p:nvPr>
            <p:ph idx="1" type="body"/>
          </p:nvPr>
        </p:nvSpPr>
        <p:spPr>
          <a:xfrm>
            <a:off x="179375" y="1600200"/>
            <a:ext cx="8710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FORMULARIO RECORDATORIOS</a:t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774" name="Google Shape;774;g25974b7799e_0_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225" y="2274825"/>
            <a:ext cx="7535550" cy="36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g25974b7799e_0_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900" y="1508200"/>
            <a:ext cx="3049875" cy="6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5974b7799e_0_221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782" name="Google Shape;782;g25974b7799e_0_221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3" name="Google Shape;783;g25974b7799e_0_221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INTERFAZ DE USUARIO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784" name="Google Shape;784;g25974b7799e_0_221"/>
          <p:cNvSpPr txBox="1"/>
          <p:nvPr>
            <p:ph idx="1" type="body"/>
          </p:nvPr>
        </p:nvSpPr>
        <p:spPr>
          <a:xfrm>
            <a:off x="179375" y="1600200"/>
            <a:ext cx="8710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FORMULARIO RECORDATORIOS</a:t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785" name="Google Shape;785;g25974b7799e_0_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625" y="2323425"/>
            <a:ext cx="3419475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g25974b7799e_0_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075" y="2323425"/>
            <a:ext cx="3556254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5974b7799e_0_235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793" name="Google Shape;793;g25974b7799e_0_235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94" name="Google Shape;794;g25974b7799e_0_235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INTERFAZ DE USUARIO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795" name="Google Shape;795;g25974b7799e_0_235"/>
          <p:cNvSpPr txBox="1"/>
          <p:nvPr>
            <p:ph idx="1" type="body"/>
          </p:nvPr>
        </p:nvSpPr>
        <p:spPr>
          <a:xfrm>
            <a:off x="179375" y="1600200"/>
            <a:ext cx="8710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FORMULARIO RECORDATORIOS</a:t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796" name="Google Shape;796;g25974b7799e_0_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038" y="2065825"/>
            <a:ext cx="34194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5974b7799e_0_247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803" name="Google Shape;803;g25974b7799e_0_247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04" name="Google Shape;804;g25974b7799e_0_247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INTERFAZ DE USUARIO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805" name="Google Shape;805;g25974b7799e_0_247"/>
          <p:cNvSpPr txBox="1"/>
          <p:nvPr>
            <p:ph idx="1" type="body"/>
          </p:nvPr>
        </p:nvSpPr>
        <p:spPr>
          <a:xfrm>
            <a:off x="179375" y="1600200"/>
            <a:ext cx="8710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FORMULARIO HISTORIAL MÉDICO</a:t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806" name="Google Shape;806;g25974b7799e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938" y="2252638"/>
            <a:ext cx="7348124" cy="35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g25974b7799e_0_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7900" y="1600200"/>
            <a:ext cx="2648150" cy="5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5974b7799e_0_261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814" name="Google Shape;814;g25974b7799e_0_261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15" name="Google Shape;815;g25974b7799e_0_261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BF9000"/>
                </a:solidFill>
              </a:rPr>
              <a:t>IMPLEMENTACIÓN</a:t>
            </a:r>
            <a:endParaRPr b="1" sz="3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BF9000"/>
                </a:solidFill>
              </a:rPr>
              <a:t>INTERFAZ DE USUARIO</a:t>
            </a:r>
            <a:endParaRPr b="1" sz="3200">
              <a:solidFill>
                <a:srgbClr val="BF9000"/>
              </a:solidFill>
            </a:endParaRPr>
          </a:p>
        </p:txBody>
      </p:sp>
      <p:sp>
        <p:nvSpPr>
          <p:cNvPr id="816" name="Google Shape;816;g25974b7799e_0_261"/>
          <p:cNvSpPr txBox="1"/>
          <p:nvPr>
            <p:ph idx="1" type="body"/>
          </p:nvPr>
        </p:nvSpPr>
        <p:spPr>
          <a:xfrm>
            <a:off x="179375" y="1600200"/>
            <a:ext cx="8710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BF9000"/>
                </a:solidFill>
              </a:rPr>
              <a:t>FORMULARIO HISTORIAL MÉDICO</a:t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817" name="Google Shape;817;g25974b7799e_0_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575" y="2203163"/>
            <a:ext cx="3495675" cy="37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g25974b7799e_0_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625" y="2212688"/>
            <a:ext cx="349567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8d511e4041_0_454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825" name="Google Shape;825;g28d511e4041_0_454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6" name="Google Shape;826;g28d511e4041_0_454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ESQUEMA</a:t>
            </a:r>
            <a:endParaRPr/>
          </a:p>
        </p:txBody>
      </p:sp>
      <p:sp>
        <p:nvSpPr>
          <p:cNvPr id="827" name="Google Shape;827;g28d511e4041_0_454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METODOLOGÍA ÁGIL</a:t>
            </a:r>
            <a:endParaRPr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HERRAMIENTAS</a:t>
            </a:r>
            <a:endParaRPr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HISTORIAS DE USUARIO</a:t>
            </a:r>
            <a:endParaRPr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IMPLEMENTACIÓN 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C0099"/>
              </a:buClr>
              <a:buSzPts val="2000"/>
              <a:buChar char="⮚"/>
            </a:pPr>
            <a:r>
              <a:rPr b="1" lang="en-US" sz="2400">
                <a:solidFill>
                  <a:srgbClr val="CC0099"/>
                </a:solidFill>
              </a:rPr>
              <a:t>PRUEBAS</a:t>
            </a:r>
            <a:endParaRPr b="1" sz="2400">
              <a:solidFill>
                <a:srgbClr val="CC0099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8d511e4041_0_550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834" name="Google Shape;834;g28d511e4041_0_550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35" name="Google Shape;835;g28d511e4041_0_550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CC0099"/>
                </a:solidFill>
              </a:rPr>
              <a:t>PRUEBAS</a:t>
            </a:r>
            <a:endParaRPr>
              <a:solidFill>
                <a:srgbClr val="CC0099"/>
              </a:solidFill>
            </a:endParaRPr>
          </a:p>
        </p:txBody>
      </p:sp>
      <p:sp>
        <p:nvSpPr>
          <p:cNvPr id="836" name="Google Shape;836;g28d511e4041_0_550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25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C0099"/>
              </a:buClr>
              <a:buSzPts val="1600"/>
              <a:buChar char="⮚"/>
            </a:pPr>
            <a:r>
              <a:rPr lang="en-US" sz="1800">
                <a:solidFill>
                  <a:srgbClr val="CC0099"/>
                </a:solidFill>
              </a:rPr>
              <a:t>INICIO DE SESIÓN, </a:t>
            </a:r>
            <a:r>
              <a:rPr lang="en-US" sz="1800">
                <a:solidFill>
                  <a:srgbClr val="CC0099"/>
                </a:solidFill>
              </a:rPr>
              <a:t>CREAR CUENTA Y CERRAR SESIÓN</a:t>
            </a:r>
            <a:endParaRPr sz="1800">
              <a:solidFill>
                <a:srgbClr val="CC0099"/>
              </a:solidFill>
            </a:endParaRPr>
          </a:p>
          <a:p>
            <a:pPr indent="-3225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C0099"/>
              </a:buClr>
              <a:buSzPts val="1600"/>
              <a:buChar char="⮚"/>
            </a:pPr>
            <a:r>
              <a:rPr lang="en-US" sz="1800">
                <a:solidFill>
                  <a:srgbClr val="CC0099"/>
                </a:solidFill>
              </a:rPr>
              <a:t>CONVERSAR CON EL CHATBOT</a:t>
            </a:r>
            <a:endParaRPr sz="1800">
              <a:solidFill>
                <a:srgbClr val="CC0099"/>
              </a:solidFill>
            </a:endParaRPr>
          </a:p>
          <a:p>
            <a:pPr indent="-3225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C0099"/>
              </a:buClr>
              <a:buSzPts val="1600"/>
              <a:buChar char="⮚"/>
            </a:pPr>
            <a:r>
              <a:rPr lang="en-US" sz="1800">
                <a:solidFill>
                  <a:srgbClr val="CC0099"/>
                </a:solidFill>
              </a:rPr>
              <a:t>AÑADIR CITA, </a:t>
            </a:r>
            <a:r>
              <a:rPr lang="en-US" sz="1800">
                <a:solidFill>
                  <a:srgbClr val="CC0099"/>
                </a:solidFill>
              </a:rPr>
              <a:t>RECORDATORIO E HISTORIAL MÉDICO</a:t>
            </a:r>
            <a:endParaRPr sz="1800">
              <a:solidFill>
                <a:srgbClr val="CC0099"/>
              </a:solidFill>
            </a:endParaRPr>
          </a:p>
          <a:p>
            <a:pPr indent="-3530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C0099"/>
              </a:buClr>
              <a:buSzPts val="1600"/>
              <a:buChar char="⮚"/>
            </a:pPr>
            <a:r>
              <a:rPr lang="en-US" sz="1800">
                <a:solidFill>
                  <a:srgbClr val="CC0099"/>
                </a:solidFill>
              </a:rPr>
              <a:t>VISUALIZAR CITAS, RECORDATORIOS E HISTORIAL MÉDICO</a:t>
            </a:r>
            <a:endParaRPr sz="1800">
              <a:solidFill>
                <a:srgbClr val="CC00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d511e4041_0_51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160" name="Google Shape;160;g28d511e4041_0_51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1" name="Google Shape;161;g28d511e4041_0_51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51C75"/>
                </a:solidFill>
              </a:rPr>
              <a:t>INTRODUCCIÓN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62" name="Google Shape;162;g28d511e4041_0_51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</a:pPr>
            <a:r>
              <a:rPr lang="en-US" sz="2400"/>
              <a:t>OBJETIVOS PRINCIPALES</a:t>
            </a:r>
            <a:endParaRPr/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351C75"/>
              </a:buClr>
              <a:buSzPts val="2000"/>
              <a:buChar char="⮚"/>
            </a:pPr>
            <a:r>
              <a:rPr b="1" lang="en-US" sz="2400">
                <a:solidFill>
                  <a:srgbClr val="351C75"/>
                </a:solidFill>
              </a:rPr>
              <a:t>REQUISITOS FUNCIONALES</a:t>
            </a:r>
            <a:endParaRPr b="1" sz="2400">
              <a:solidFill>
                <a:srgbClr val="351C75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</a:pPr>
            <a:r>
              <a:rPr lang="en-US" sz="2400"/>
              <a:t>REQUISITOS NO FUNCIONALES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5a7ce32010_0_0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843" name="Google Shape;843;g25a7ce32010_0_0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44" name="Google Shape;844;g25a7ce32010_0_0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CC0099"/>
                </a:solidFill>
              </a:rPr>
              <a:t>PRUEBAS</a:t>
            </a:r>
            <a:endParaRPr>
              <a:solidFill>
                <a:srgbClr val="CC0099"/>
              </a:solidFill>
            </a:endParaRPr>
          </a:p>
        </p:txBody>
      </p:sp>
      <p:sp>
        <p:nvSpPr>
          <p:cNvPr id="845" name="Google Shape;845;g25a7ce32010_0_0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25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C0099"/>
              </a:buClr>
              <a:buSzPts val="1600"/>
              <a:buChar char="⮚"/>
            </a:pPr>
            <a:r>
              <a:rPr b="1" lang="en-US" sz="1800">
                <a:solidFill>
                  <a:srgbClr val="CC0099"/>
                </a:solidFill>
              </a:rPr>
              <a:t>INICIO DE SESIÓN, CREAR CUENTA Y CERRAR SESIÓN</a:t>
            </a:r>
            <a:endParaRPr b="1" sz="1800">
              <a:solidFill>
                <a:srgbClr val="CC0099"/>
              </a:solidFill>
            </a:endParaRPr>
          </a:p>
          <a:p>
            <a:pPr indent="-3225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00"/>
              <a:buChar char="⮚"/>
            </a:pPr>
            <a:r>
              <a:rPr lang="en-US" sz="1800">
                <a:solidFill>
                  <a:srgbClr val="000000"/>
                </a:solidFill>
              </a:rPr>
              <a:t>CONVERSAR CON EL CHATBOT</a:t>
            </a:r>
            <a:endParaRPr sz="1800">
              <a:solidFill>
                <a:srgbClr val="000000"/>
              </a:solidFill>
            </a:endParaRPr>
          </a:p>
          <a:p>
            <a:pPr indent="-3225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00"/>
              <a:buChar char="⮚"/>
            </a:pPr>
            <a:r>
              <a:rPr lang="en-US" sz="1800">
                <a:solidFill>
                  <a:srgbClr val="000000"/>
                </a:solidFill>
              </a:rPr>
              <a:t>AÑADIR CITA, RECORDATORIO E HISTORIAL MÉDICO</a:t>
            </a:r>
            <a:endParaRPr sz="1800">
              <a:solidFill>
                <a:srgbClr val="000000"/>
              </a:solidFill>
            </a:endParaRPr>
          </a:p>
          <a:p>
            <a:pPr indent="-3530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00"/>
              <a:buChar char="⮚"/>
            </a:pPr>
            <a:r>
              <a:rPr lang="en-US" sz="1800">
                <a:solidFill>
                  <a:srgbClr val="000000"/>
                </a:solidFill>
              </a:rPr>
              <a:t>VISUALIZAR CITAS, RECORDATORIOS E HISTORIAL MÉDICO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8d511e4041_0_638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852" name="Google Shape;852;g28d511e4041_0_638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53" name="Google Shape;853;g28d511e4041_0_638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CC0099"/>
                </a:solidFill>
              </a:rPr>
              <a:t>PRUEBAS</a:t>
            </a:r>
            <a:endParaRPr b="1" sz="3200">
              <a:solidFill>
                <a:srgbClr val="CC00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CC0099"/>
                </a:solidFill>
              </a:rPr>
              <a:t>INICIO DE SESIÓN, CREAR CUENTA Y CERRAR SESIÓN</a:t>
            </a:r>
            <a:endParaRPr b="1" sz="3200">
              <a:solidFill>
                <a:srgbClr val="CC0099"/>
              </a:solidFill>
            </a:endParaRPr>
          </a:p>
        </p:txBody>
      </p:sp>
      <p:sp>
        <p:nvSpPr>
          <p:cNvPr id="854" name="Google Shape;854;g28d511e4041_0_638"/>
          <p:cNvSpPr txBox="1"/>
          <p:nvPr>
            <p:ph idx="1" type="body"/>
          </p:nvPr>
        </p:nvSpPr>
        <p:spPr>
          <a:xfrm>
            <a:off x="179387" y="1600200"/>
            <a:ext cx="8713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855" name="Google Shape;855;g28d511e4041_0_638" title="Inici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438" y="1682308"/>
            <a:ext cx="7731125" cy="4155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25a7ce32010_0_10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862" name="Google Shape;862;g25a7ce32010_0_10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63" name="Google Shape;863;g25a7ce32010_0_10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CC0099"/>
                </a:solidFill>
              </a:rPr>
              <a:t>PRUEBAS</a:t>
            </a:r>
            <a:endParaRPr>
              <a:solidFill>
                <a:srgbClr val="CC0099"/>
              </a:solidFill>
            </a:endParaRPr>
          </a:p>
        </p:txBody>
      </p:sp>
      <p:sp>
        <p:nvSpPr>
          <p:cNvPr id="864" name="Google Shape;864;g25a7ce32010_0_10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25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00"/>
              <a:buChar char="⮚"/>
            </a:pPr>
            <a:r>
              <a:rPr lang="en-US" sz="1800">
                <a:solidFill>
                  <a:srgbClr val="000000"/>
                </a:solidFill>
              </a:rPr>
              <a:t>INICIO DE SESIÓN, CREAR CUENTA Y CERRAR SESIÓN</a:t>
            </a:r>
            <a:endParaRPr sz="1800">
              <a:solidFill>
                <a:srgbClr val="000000"/>
              </a:solidFill>
            </a:endParaRPr>
          </a:p>
          <a:p>
            <a:pPr indent="-3225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C0099"/>
              </a:buClr>
              <a:buSzPts val="1600"/>
              <a:buChar char="⮚"/>
            </a:pPr>
            <a:r>
              <a:rPr b="1" lang="en-US" sz="1800">
                <a:solidFill>
                  <a:srgbClr val="CC0099"/>
                </a:solidFill>
              </a:rPr>
              <a:t>CONVERSAR CON EL CHATBOT</a:t>
            </a:r>
            <a:endParaRPr b="1" sz="1800">
              <a:solidFill>
                <a:srgbClr val="CC0099"/>
              </a:solidFill>
            </a:endParaRPr>
          </a:p>
          <a:p>
            <a:pPr indent="-3225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00"/>
              <a:buChar char="⮚"/>
            </a:pPr>
            <a:r>
              <a:rPr lang="en-US" sz="1800">
                <a:solidFill>
                  <a:srgbClr val="000000"/>
                </a:solidFill>
              </a:rPr>
              <a:t>AÑADIR CITA, RECORDATORIO E HISTORIAL MÉDICO</a:t>
            </a:r>
            <a:endParaRPr sz="1800">
              <a:solidFill>
                <a:srgbClr val="000000"/>
              </a:solidFill>
            </a:endParaRPr>
          </a:p>
          <a:p>
            <a:pPr indent="-3530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00"/>
              <a:buChar char="⮚"/>
            </a:pPr>
            <a:r>
              <a:rPr lang="en-US" sz="1800">
                <a:solidFill>
                  <a:srgbClr val="000000"/>
                </a:solidFill>
              </a:rPr>
              <a:t>VISUALIZAR CITAS, RECORDATORIOS E HISTORIAL MÉDICO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8d511e4041_0_646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871" name="Google Shape;871;g28d511e4041_0_646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2" name="Google Shape;872;g28d511e4041_0_646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CC0099"/>
                </a:solidFill>
              </a:rPr>
              <a:t>PRUEBAS</a:t>
            </a:r>
            <a:endParaRPr b="1" sz="3200">
              <a:solidFill>
                <a:srgbClr val="CC00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1800">
                <a:solidFill>
                  <a:srgbClr val="CC0099"/>
                </a:solidFill>
              </a:rPr>
              <a:t>CONVERSAR CON EL CHATBOT</a:t>
            </a:r>
            <a:endParaRPr b="1" sz="3200">
              <a:solidFill>
                <a:srgbClr val="CC0099"/>
              </a:solidFill>
            </a:endParaRPr>
          </a:p>
        </p:txBody>
      </p:sp>
      <p:sp>
        <p:nvSpPr>
          <p:cNvPr id="873" name="Google Shape;873;g28d511e4041_0_646"/>
          <p:cNvSpPr txBox="1"/>
          <p:nvPr>
            <p:ph idx="1" type="body"/>
          </p:nvPr>
        </p:nvSpPr>
        <p:spPr>
          <a:xfrm>
            <a:off x="179387" y="1600200"/>
            <a:ext cx="8713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874" name="Google Shape;874;g28d511e4041_0_646" title="Pregunta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37" y="1803425"/>
            <a:ext cx="8104277" cy="435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5a7ce32010_0_21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881" name="Google Shape;881;g25a7ce32010_0_21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82" name="Google Shape;882;g25a7ce32010_0_21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CC0099"/>
                </a:solidFill>
              </a:rPr>
              <a:t>PRUEBAS</a:t>
            </a:r>
            <a:endParaRPr>
              <a:solidFill>
                <a:srgbClr val="CC0099"/>
              </a:solidFill>
            </a:endParaRPr>
          </a:p>
        </p:txBody>
      </p:sp>
      <p:sp>
        <p:nvSpPr>
          <p:cNvPr id="883" name="Google Shape;883;g25a7ce32010_0_21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25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00"/>
              <a:buChar char="⮚"/>
            </a:pPr>
            <a:r>
              <a:rPr lang="en-US" sz="1800">
                <a:solidFill>
                  <a:srgbClr val="000000"/>
                </a:solidFill>
              </a:rPr>
              <a:t>INICIO DE SESIÓN, CREAR CUENTA Y CERRAR SESIÓN</a:t>
            </a:r>
            <a:endParaRPr sz="1800">
              <a:solidFill>
                <a:srgbClr val="000000"/>
              </a:solidFill>
            </a:endParaRPr>
          </a:p>
          <a:p>
            <a:pPr indent="-3225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00"/>
              <a:buChar char="⮚"/>
            </a:pPr>
            <a:r>
              <a:rPr lang="en-US" sz="1800">
                <a:solidFill>
                  <a:srgbClr val="000000"/>
                </a:solidFill>
              </a:rPr>
              <a:t>CONVERSAR CON EL CHATBOT</a:t>
            </a:r>
            <a:endParaRPr sz="1800">
              <a:solidFill>
                <a:srgbClr val="000000"/>
              </a:solidFill>
            </a:endParaRPr>
          </a:p>
          <a:p>
            <a:pPr indent="-3225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C0099"/>
              </a:buClr>
              <a:buSzPts val="1600"/>
              <a:buChar char="⮚"/>
            </a:pPr>
            <a:r>
              <a:rPr b="1" lang="en-US" sz="1800">
                <a:solidFill>
                  <a:srgbClr val="CC0099"/>
                </a:solidFill>
              </a:rPr>
              <a:t>AÑADIR CITA, RECORDATORIO E HISTORIAL MÉDICO</a:t>
            </a:r>
            <a:endParaRPr b="1" sz="1800">
              <a:solidFill>
                <a:srgbClr val="CC0099"/>
              </a:solidFill>
            </a:endParaRPr>
          </a:p>
          <a:p>
            <a:pPr indent="-3530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00"/>
              <a:buChar char="⮚"/>
            </a:pPr>
            <a:r>
              <a:rPr lang="en-US" sz="1800">
                <a:solidFill>
                  <a:srgbClr val="000000"/>
                </a:solidFill>
              </a:rPr>
              <a:t>VISUALIZAR CITAS, RECORDATORIOS E HISTORIAL MÉDICO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28d511e4041_0_654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890" name="Google Shape;890;g28d511e4041_0_654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91" name="Google Shape;891;g28d511e4041_0_654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CC0099"/>
                </a:solidFill>
              </a:rPr>
              <a:t>PRUEBAS</a:t>
            </a:r>
            <a:endParaRPr b="1" sz="3200">
              <a:solidFill>
                <a:srgbClr val="CC00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CC0099"/>
                </a:solidFill>
              </a:rPr>
              <a:t>AÑADIR CITA, RECORDATORIO E HISTORIAL MÉDICO</a:t>
            </a:r>
            <a:endParaRPr b="1" sz="3200">
              <a:solidFill>
                <a:srgbClr val="CC0099"/>
              </a:solidFill>
            </a:endParaRPr>
          </a:p>
        </p:txBody>
      </p:sp>
      <p:sp>
        <p:nvSpPr>
          <p:cNvPr id="892" name="Google Shape;892;g28d511e4041_0_654"/>
          <p:cNvSpPr txBox="1"/>
          <p:nvPr>
            <p:ph idx="1" type="body"/>
          </p:nvPr>
        </p:nvSpPr>
        <p:spPr>
          <a:xfrm>
            <a:off x="179387" y="1600200"/>
            <a:ext cx="8713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893" name="Google Shape;893;g28d511e4041_0_654" title="Añadi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288" y="1742425"/>
            <a:ext cx="7807435" cy="419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25a7ce32010_0_31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900" name="Google Shape;900;g25a7ce32010_0_31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1" name="Google Shape;901;g25a7ce32010_0_31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CC0099"/>
                </a:solidFill>
              </a:rPr>
              <a:t>PRUEBAS</a:t>
            </a:r>
            <a:endParaRPr>
              <a:solidFill>
                <a:srgbClr val="CC0099"/>
              </a:solidFill>
            </a:endParaRPr>
          </a:p>
        </p:txBody>
      </p:sp>
      <p:sp>
        <p:nvSpPr>
          <p:cNvPr id="902" name="Google Shape;902;g25a7ce32010_0_31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25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00"/>
              <a:buChar char="⮚"/>
            </a:pPr>
            <a:r>
              <a:rPr lang="en-US" sz="1800">
                <a:solidFill>
                  <a:srgbClr val="000000"/>
                </a:solidFill>
              </a:rPr>
              <a:t>INICIO DE SESIÓN, CREAR CUENTA Y CERRAR SESIÓN</a:t>
            </a:r>
            <a:endParaRPr sz="1800">
              <a:solidFill>
                <a:srgbClr val="000000"/>
              </a:solidFill>
            </a:endParaRPr>
          </a:p>
          <a:p>
            <a:pPr indent="-3225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00"/>
              <a:buChar char="⮚"/>
            </a:pPr>
            <a:r>
              <a:rPr lang="en-US" sz="1800">
                <a:solidFill>
                  <a:srgbClr val="000000"/>
                </a:solidFill>
              </a:rPr>
              <a:t>CONVERSAR CON EL CHATBOT</a:t>
            </a:r>
            <a:endParaRPr sz="1800">
              <a:solidFill>
                <a:srgbClr val="000000"/>
              </a:solidFill>
            </a:endParaRPr>
          </a:p>
          <a:p>
            <a:pPr indent="-3225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00"/>
              <a:buChar char="⮚"/>
            </a:pPr>
            <a:r>
              <a:rPr lang="en-US" sz="1800">
                <a:solidFill>
                  <a:srgbClr val="000000"/>
                </a:solidFill>
              </a:rPr>
              <a:t>AÑADIR CITA, RECORDATORIO E HISTORIAL MÉDICO</a:t>
            </a:r>
            <a:endParaRPr sz="1800">
              <a:solidFill>
                <a:srgbClr val="000000"/>
              </a:solidFill>
            </a:endParaRPr>
          </a:p>
          <a:p>
            <a:pPr indent="-3530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CC0099"/>
              </a:buClr>
              <a:buSzPts val="1600"/>
              <a:buChar char="⮚"/>
            </a:pPr>
            <a:r>
              <a:rPr b="1" lang="en-US" sz="1800">
                <a:solidFill>
                  <a:srgbClr val="CC0099"/>
                </a:solidFill>
              </a:rPr>
              <a:t>VISUALIZAR CITAS, RECORDATORIOS E HISTORIAL MÉDICO</a:t>
            </a:r>
            <a:endParaRPr b="1" sz="1800">
              <a:solidFill>
                <a:srgbClr val="CC0099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8d511e4041_0_662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909" name="Google Shape;909;g28d511e4041_0_662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0" name="Google Shape;910;g28d511e4041_0_662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CC0099"/>
                </a:solidFill>
              </a:rPr>
              <a:t>PRUEBAS</a:t>
            </a:r>
            <a:endParaRPr b="1" sz="3200">
              <a:solidFill>
                <a:srgbClr val="CC00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1800">
                <a:solidFill>
                  <a:srgbClr val="CC0099"/>
                </a:solidFill>
              </a:rPr>
              <a:t>VISUALIZAR CITAS, RECORDATORIOS E HISTORIAL MÉDICO</a:t>
            </a:r>
            <a:endParaRPr b="1" sz="3200">
              <a:solidFill>
                <a:srgbClr val="CC0099"/>
              </a:solidFill>
            </a:endParaRPr>
          </a:p>
        </p:txBody>
      </p:sp>
      <p:sp>
        <p:nvSpPr>
          <p:cNvPr id="911" name="Google Shape;911;g28d511e4041_0_662"/>
          <p:cNvSpPr txBox="1"/>
          <p:nvPr>
            <p:ph idx="1" type="body"/>
          </p:nvPr>
        </p:nvSpPr>
        <p:spPr>
          <a:xfrm>
            <a:off x="179387" y="1600200"/>
            <a:ext cx="8713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912" name="Google Shape;912;g28d511e4041_0_662" title="Visualiza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918" y="1663600"/>
            <a:ext cx="7800706" cy="41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8d511e4041_0_542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919" name="Google Shape;919;g28d511e4041_0_542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20" name="Google Shape;920;g28d511e4041_0_542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ESQUEMA</a:t>
            </a:r>
            <a:endParaRPr/>
          </a:p>
        </p:txBody>
      </p:sp>
      <p:sp>
        <p:nvSpPr>
          <p:cNvPr id="921" name="Google Shape;921;g28d511e4041_0_542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METODOLOGÍA ÁGIL</a:t>
            </a:r>
            <a:endParaRPr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HERRAMIENTAS</a:t>
            </a:r>
            <a:endParaRPr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HISTORIAS DE USUARIO</a:t>
            </a:r>
            <a:endParaRPr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IMPLEMENTACIÓN </a:t>
            </a:r>
            <a:endParaRPr sz="2400">
              <a:solidFill>
                <a:srgbClr val="000000"/>
              </a:solidFill>
            </a:endParaRPr>
          </a:p>
          <a:p>
            <a:pPr indent="-3784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PRUEBAS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674EA7"/>
              </a:buClr>
              <a:buSzPts val="2000"/>
              <a:buChar char="⮚"/>
            </a:pPr>
            <a:r>
              <a:rPr b="1" i="0" lang="en-US" sz="2400" u="none">
                <a:solidFill>
                  <a:srgbClr val="674EA7"/>
                </a:solidFill>
              </a:rPr>
              <a:t>CONCLUSIONES</a:t>
            </a:r>
            <a:endParaRPr b="1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8d511e4041_0_718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928" name="Google Shape;928;g28d511e4041_0_718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29" name="Google Shape;929;g28d511e4041_0_718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674EA7"/>
                </a:solidFill>
              </a:rPr>
              <a:t>CONCLUSIONES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930" name="Google Shape;930;g28d511e4041_0_718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674EA7"/>
              </a:buClr>
              <a:buSzPts val="2000"/>
              <a:buChar char="⮚"/>
            </a:pPr>
            <a:r>
              <a:rPr lang="en-US" sz="2400">
                <a:solidFill>
                  <a:srgbClr val="674EA7"/>
                </a:solidFill>
              </a:rPr>
              <a:t>CONCLUSIÓN FINAL</a:t>
            </a:r>
            <a:endParaRPr sz="2400">
              <a:solidFill>
                <a:srgbClr val="674EA7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674EA7"/>
              </a:buClr>
              <a:buSzPts val="2000"/>
              <a:buChar char="⮚"/>
            </a:pPr>
            <a:r>
              <a:rPr lang="en-US" sz="2400">
                <a:solidFill>
                  <a:srgbClr val="674EA7"/>
                </a:solidFill>
              </a:rPr>
              <a:t>VIAS FUTUAS</a:t>
            </a:r>
            <a:endParaRPr sz="2400">
              <a:solidFill>
                <a:srgbClr val="674EA7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674EA7"/>
              </a:buClr>
              <a:buSzPts val="2000"/>
              <a:buChar char="⮚"/>
            </a:pPr>
            <a:r>
              <a:rPr lang="en-US" sz="2400">
                <a:solidFill>
                  <a:srgbClr val="674EA7"/>
                </a:solidFill>
              </a:rPr>
              <a:t>BIBLIOFRAFÍA</a:t>
            </a:r>
            <a:endParaRPr b="1" sz="24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d511e4041_0_59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169" name="Google Shape;169;g28d511e4041_0_59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0" name="Google Shape;170;g28d511e4041_0_59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51C75"/>
                </a:solidFill>
              </a:rPr>
              <a:t>INTRODUCCIÓN</a:t>
            </a:r>
            <a:endParaRPr b="1" sz="320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351C75"/>
                </a:solidFill>
              </a:rPr>
              <a:t>REQUISITOS FUNCIONALES</a:t>
            </a:r>
            <a:endParaRPr b="1" sz="3200">
              <a:solidFill>
                <a:srgbClr val="351C75"/>
              </a:solidFill>
            </a:endParaRPr>
          </a:p>
        </p:txBody>
      </p:sp>
      <p:graphicFrame>
        <p:nvGraphicFramePr>
          <p:cNvPr id="171" name="Google Shape;171;g28d511e4041_0_59"/>
          <p:cNvGraphicFramePr/>
          <p:nvPr/>
        </p:nvGraphicFramePr>
        <p:xfrm>
          <a:off x="861725" y="224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{179A526A-5A2F-48A4-A813-35835EAB8D2F}</a:tableStyleId>
              </a:tblPr>
              <a:tblGrid>
                <a:gridCol w="1378550"/>
                <a:gridCol w="6042000"/>
              </a:tblGrid>
              <a:tr h="28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200"/>
                        <a:t>Ref.</a:t>
                      </a:r>
                      <a:endParaRPr b="1" i="1" sz="12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200"/>
                        <a:t>Descripción</a:t>
                      </a:r>
                      <a:endParaRPr b="1" i="1" sz="12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1</a:t>
                      </a:r>
                      <a:endParaRPr sz="11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 sistema debe permitir a los usuarios registrarse proporcionando su nombre, contraseña.</a:t>
                      </a:r>
                      <a:endParaRPr sz="1100"/>
                    </a:p>
                  </a:txBody>
                  <a:tcPr marT="63500" marB="63500" marR="63500" marL="63500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5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Los usuarios deben poder iniciar sesión en el sistema utilizando sus credenciales.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3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 sistema debe proporcionar una interfaz de chat interactiva donde los usuarios puedan realizar preguntas y recibir respuestas del Chatbot.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4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 Chatbot debe ser capaz de comprender y procesar el lenguaje natural para interpretar las preguntas de los usuarios y generar respuestas relevantes.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0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 Chatbot debe brindar respuestas médicas precisas y confiables basadas en información médica actualizada.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7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RF. 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 sistema debe permitir a los usuarios registrar sus citas médicas a partir de un formulario con la información relevante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8d511e4041_0_726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937" name="Google Shape;937;g28d511e4041_0_726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38" name="Google Shape;938;g28d511e4041_0_726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674EA7"/>
                </a:solidFill>
              </a:rPr>
              <a:t>CONCLUSIONES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939" name="Google Shape;939;g28d511e4041_0_726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674EA7"/>
              </a:buClr>
              <a:buSzPts val="2000"/>
              <a:buChar char="⮚"/>
            </a:pPr>
            <a:r>
              <a:rPr b="1" lang="en-US" sz="2400">
                <a:solidFill>
                  <a:srgbClr val="674EA7"/>
                </a:solidFill>
              </a:rPr>
              <a:t>CONCLUSIÓN FINAL</a:t>
            </a:r>
            <a:endParaRPr b="1" sz="2400">
              <a:solidFill>
                <a:srgbClr val="674EA7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VIAS FUTURAS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BIBLIOFRAFÍA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5974b7799e_0_291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946" name="Google Shape;946;g25974b7799e_0_291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47" name="Google Shape;947;g25974b7799e_0_291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674EA7"/>
                </a:solidFill>
              </a:rPr>
              <a:t>CONCLUSIONES</a:t>
            </a:r>
            <a:endParaRPr b="1" sz="3200"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674EA7"/>
                </a:solidFill>
              </a:rPr>
              <a:t>CONCLUSIÓN FINAL</a:t>
            </a:r>
            <a:endParaRPr b="1" sz="3200">
              <a:solidFill>
                <a:srgbClr val="674EA7"/>
              </a:solidFill>
            </a:endParaRPr>
          </a:p>
        </p:txBody>
      </p:sp>
      <p:sp>
        <p:nvSpPr>
          <p:cNvPr id="948" name="Google Shape;948;g25974b7799e_0_291"/>
          <p:cNvSpPr txBox="1"/>
          <p:nvPr>
            <p:ph idx="1" type="body"/>
          </p:nvPr>
        </p:nvSpPr>
        <p:spPr>
          <a:xfrm>
            <a:off x="216600" y="1491513"/>
            <a:ext cx="8710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Implementacion: se ha utilizado un enfoque basado en reglas y aprendizaje automático para permitir respuestas inteligentes y contextualizadas.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M</a:t>
            </a:r>
            <a:r>
              <a:rPr b="1" lang="en-US" sz="1600"/>
              <a:t>etodologías ágiles: las que han permitido una iteración continua y una mejora constante del sistema.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I</a:t>
            </a:r>
            <a:r>
              <a:rPr b="1" lang="en-US" sz="1600"/>
              <a:t>nterfaz de usuario: se han tenido en cuenta aspectos de usabilidad y accesibilidad con el objetivo de brindar una experiencia amigable e intuitiva para los usuarios.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US" sz="1600"/>
              <a:t>El desarrollo de este proyecto ha supuesto un aprendizaje profundo en el campo de la inteligencia artificial y el procesamiento del lenguaje natural, así como una oportunidad para aplicar los conocimientos adquiridos a lo largo de la carrera.</a:t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8d511e4041_0_734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955" name="Google Shape;955;g28d511e4041_0_734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56" name="Google Shape;956;g28d511e4041_0_734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674EA7"/>
                </a:solidFill>
              </a:rPr>
              <a:t>CONCLUSIONES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957" name="Google Shape;957;g28d511e4041_0_734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CONCLUSIÓN FINAL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674EA7"/>
              </a:buClr>
              <a:buSzPts val="2000"/>
              <a:buChar char="⮚"/>
            </a:pPr>
            <a:r>
              <a:rPr b="1" lang="en-US" sz="2400">
                <a:solidFill>
                  <a:srgbClr val="674EA7"/>
                </a:solidFill>
              </a:rPr>
              <a:t>VIAS FUTURAS</a:t>
            </a:r>
            <a:endParaRPr b="1" sz="2400">
              <a:solidFill>
                <a:srgbClr val="674EA7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BIBLIOFRAFÍA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5974b7799e_0_275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964" name="Google Shape;964;g25974b7799e_0_275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65" name="Google Shape;965;g25974b7799e_0_275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674EA7"/>
                </a:solidFill>
              </a:rPr>
              <a:t>CONCLUSIONES</a:t>
            </a:r>
            <a:endParaRPr b="1" sz="3200"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674EA7"/>
                </a:solidFill>
              </a:rPr>
              <a:t>VIAS FUTURAS</a:t>
            </a:r>
            <a:endParaRPr b="1" sz="3200">
              <a:solidFill>
                <a:srgbClr val="674EA7"/>
              </a:solidFill>
            </a:endParaRPr>
          </a:p>
        </p:txBody>
      </p:sp>
      <p:sp>
        <p:nvSpPr>
          <p:cNvPr id="966" name="Google Shape;966;g25974b7799e_0_275"/>
          <p:cNvSpPr txBox="1"/>
          <p:nvPr>
            <p:ph idx="1" type="body"/>
          </p:nvPr>
        </p:nvSpPr>
        <p:spPr>
          <a:xfrm>
            <a:off x="216600" y="1491513"/>
            <a:ext cx="8710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Mejora del procesamiento del lenguaje natural</a:t>
            </a:r>
            <a:r>
              <a:rPr b="1" lang="en-US" sz="1600"/>
              <a:t>.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Integración con sistemas externos.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Expansión de la base de conocimientos</a:t>
            </a:r>
            <a:r>
              <a:rPr b="1" lang="en-US" sz="1600"/>
              <a:t>.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Personalización y adaptabilidad</a:t>
            </a:r>
            <a:r>
              <a:rPr b="1" lang="en-US" sz="1600"/>
              <a:t>.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Integración con plataformas de mensajería</a:t>
            </a:r>
            <a:r>
              <a:rPr b="1" lang="en-US" sz="1600"/>
              <a:t>.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Funcionalidades de voz</a:t>
            </a:r>
            <a:r>
              <a:rPr b="1" lang="en-US" sz="1600"/>
              <a:t>.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Mejoras en la interfaz de usuario.</a:t>
            </a:r>
            <a:endParaRPr b="1"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b="1" lang="en-US" sz="1600"/>
              <a:t>Soporte multilingüe</a:t>
            </a:r>
            <a:endParaRPr b="1" sz="1600"/>
          </a:p>
          <a:p>
            <a:pPr indent="4572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28d511e4041_0_742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973" name="Google Shape;973;g28d511e4041_0_742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74" name="Google Shape;974;g28d511e4041_0_742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674EA7"/>
                </a:solidFill>
              </a:rPr>
              <a:t>CONCLUSIONES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975" name="Google Shape;975;g28d511e4041_0_742"/>
          <p:cNvSpPr txBox="1"/>
          <p:nvPr>
            <p:ph idx="1" type="body"/>
          </p:nvPr>
        </p:nvSpPr>
        <p:spPr>
          <a:xfrm>
            <a:off x="179387" y="1600200"/>
            <a:ext cx="8785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CONCLUSIÓN FINAL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00"/>
              <a:buChar char="⮚"/>
            </a:pPr>
            <a:r>
              <a:rPr lang="en-US" sz="2400">
                <a:solidFill>
                  <a:srgbClr val="000000"/>
                </a:solidFill>
              </a:rPr>
              <a:t>VIAS FUTURAS</a:t>
            </a:r>
            <a:endParaRPr sz="2400">
              <a:solidFill>
                <a:srgbClr val="000000"/>
              </a:solidFill>
            </a:endParaRPr>
          </a:p>
          <a:p>
            <a:pPr indent="-3479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674EA7"/>
              </a:buClr>
              <a:buSzPts val="2000"/>
              <a:buChar char="⮚"/>
            </a:pPr>
            <a:r>
              <a:rPr b="1" lang="en-US" sz="2400">
                <a:solidFill>
                  <a:srgbClr val="674EA7"/>
                </a:solidFill>
              </a:rPr>
              <a:t>BIBLIOFRAFÍA</a:t>
            </a:r>
            <a:endParaRPr b="1" sz="24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25974b7799e_0_304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982" name="Google Shape;982;g25974b7799e_0_304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3" name="Google Shape;983;g25974b7799e_0_304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674EA7"/>
                </a:solidFill>
              </a:rPr>
              <a:t>CONCLUSIONES</a:t>
            </a:r>
            <a:endParaRPr b="1" sz="3200"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674EA7"/>
                </a:solidFill>
              </a:rPr>
              <a:t>BIBLIOGRAFÍA</a:t>
            </a:r>
            <a:endParaRPr b="1" sz="3200">
              <a:solidFill>
                <a:srgbClr val="674EA7"/>
              </a:solidFill>
            </a:endParaRPr>
          </a:p>
        </p:txBody>
      </p:sp>
      <p:sp>
        <p:nvSpPr>
          <p:cNvPr id="984" name="Google Shape;984;g25974b7799e_0_304"/>
          <p:cNvSpPr txBox="1"/>
          <p:nvPr>
            <p:ph idx="1" type="body"/>
          </p:nvPr>
        </p:nvSpPr>
        <p:spPr>
          <a:xfrm>
            <a:off x="216600" y="1491513"/>
            <a:ext cx="8710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9240" lvl="0" marL="18034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US" sz="1400">
                <a:solidFill>
                  <a:schemeClr val="accent2"/>
                </a:solidFill>
              </a:rPr>
              <a:t>Relativo a </a:t>
            </a:r>
            <a:r>
              <a:rPr b="1" lang="en-US" sz="1400">
                <a:solidFill>
                  <a:schemeClr val="accent2"/>
                </a:solidFill>
              </a:rPr>
              <a:t>OpenAssistant</a:t>
            </a:r>
            <a:r>
              <a:rPr lang="en-US" sz="1400">
                <a:solidFill>
                  <a:schemeClr val="accent2"/>
                </a:solidFill>
              </a:rPr>
              <a:t>:</a:t>
            </a:r>
            <a:endParaRPr sz="1400">
              <a:solidFill>
                <a:schemeClr val="accent2"/>
              </a:solidFill>
            </a:endParaRPr>
          </a:p>
          <a:p>
            <a:pPr indent="0" lvl="0" marL="18034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https://open-assistant.io/es</a:t>
            </a:r>
            <a:endParaRPr sz="1400">
              <a:solidFill>
                <a:schemeClr val="accent2"/>
              </a:solidFill>
            </a:endParaRPr>
          </a:p>
          <a:p>
            <a:pPr indent="0" lvl="0" marL="18034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https://huggingface.co/OpenAssistant</a:t>
            </a:r>
            <a:endParaRPr sz="1400">
              <a:solidFill>
                <a:schemeClr val="accent2"/>
              </a:solidFill>
            </a:endParaRPr>
          </a:p>
          <a:p>
            <a:pPr indent="0" lvl="0" marL="18034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https://stackoverflow.com/questions/40465979/change-docker-native-images-location-on-windows-10-pro</a:t>
            </a:r>
            <a:endParaRPr sz="1400">
              <a:solidFill>
                <a:schemeClr val="accent2"/>
              </a:solidFill>
            </a:endParaRPr>
          </a:p>
          <a:p>
            <a:pPr indent="0" lvl="0" marL="18034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https://catalog.ngc.nvidia.com/orgs/nvidia/containers/pytorch?quick-deploy=false</a:t>
            </a:r>
            <a:endParaRPr sz="1400">
              <a:solidFill>
                <a:schemeClr val="accent2"/>
              </a:solidFill>
            </a:endParaRPr>
          </a:p>
          <a:p>
            <a:pPr indent="0" lvl="0" marL="18034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https://docs.nvidia.com/datacenter/cloud-native/#containers-and-nvidia-gpus</a:t>
            </a:r>
            <a:endParaRPr sz="1400">
              <a:solidFill>
                <a:schemeClr val="accent2"/>
              </a:solidFill>
            </a:endParaRPr>
          </a:p>
          <a:p>
            <a:pPr indent="0" lvl="0" marL="18034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https://docs.nvidia.com/datacenter/cloud-native/container-toolkit/latest/install-guide.html#install-guide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-269240" lvl="0" marL="18034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US" sz="1400">
                <a:solidFill>
                  <a:schemeClr val="accent2"/>
                </a:solidFill>
              </a:rPr>
              <a:t>Relativo a </a:t>
            </a:r>
            <a:r>
              <a:rPr b="1" lang="en-US" sz="1400">
                <a:solidFill>
                  <a:schemeClr val="accent2"/>
                </a:solidFill>
              </a:rPr>
              <a:t>OpenAI</a:t>
            </a:r>
            <a:r>
              <a:rPr lang="en-US" sz="1400">
                <a:solidFill>
                  <a:schemeClr val="accent2"/>
                </a:solidFill>
              </a:rPr>
              <a:t>:</a:t>
            </a:r>
            <a:endParaRPr sz="1400">
              <a:solidFill>
                <a:schemeClr val="accent2"/>
              </a:solidFill>
            </a:endParaRPr>
          </a:p>
          <a:p>
            <a:pPr indent="0" lvl="0" marL="18034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1155CC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https://platform.openai.com/docs/api-reference</a:t>
            </a:r>
            <a:endParaRPr sz="1400">
              <a:solidFill>
                <a:schemeClr val="accent2"/>
              </a:solidFill>
            </a:endParaRPr>
          </a:p>
          <a:p>
            <a:pPr indent="0" lvl="0" marL="18034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1155CC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https://platform.openai.com/docs/introduction</a:t>
            </a:r>
            <a:endParaRPr sz="1400">
              <a:solidFill>
                <a:schemeClr val="accent2"/>
              </a:solidFill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-269240" lvl="0" marL="18034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US" sz="1400">
                <a:solidFill>
                  <a:schemeClr val="accent2"/>
                </a:solidFill>
              </a:rPr>
              <a:t>Relativo a </a:t>
            </a:r>
            <a:r>
              <a:rPr b="1" lang="en-US" sz="1400">
                <a:solidFill>
                  <a:schemeClr val="accent2"/>
                </a:solidFill>
              </a:rPr>
              <a:t>ChatterBot</a:t>
            </a:r>
            <a:r>
              <a:rPr lang="en-US" sz="1400">
                <a:solidFill>
                  <a:schemeClr val="accent2"/>
                </a:solidFill>
              </a:rPr>
              <a:t>:</a:t>
            </a:r>
            <a:endParaRPr sz="1400">
              <a:solidFill>
                <a:schemeClr val="accent2"/>
              </a:solidFill>
            </a:endParaRPr>
          </a:p>
          <a:p>
            <a:pPr indent="0" lvl="0" marL="18034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1155CC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https://chatterbot.readthedocs.io/en/stable/</a:t>
            </a:r>
            <a:endParaRPr sz="1400">
              <a:solidFill>
                <a:schemeClr val="accent2"/>
              </a:solidFill>
            </a:endParaRPr>
          </a:p>
          <a:p>
            <a:pPr indent="0" lvl="0" marL="18034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1155CC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https://github.com/gunthercox/ChatterBot</a:t>
            </a:r>
            <a:endParaRPr sz="1400">
              <a:solidFill>
                <a:schemeClr val="accent2"/>
              </a:solidFill>
            </a:endParaRPr>
          </a:p>
          <a:p>
            <a:pPr indent="0" lvl="0" marL="180340" rtl="0" algn="l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5974b7799e_0_315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991" name="Google Shape;991;g25974b7799e_0_315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92" name="Google Shape;992;g25974b7799e_0_315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674EA7"/>
                </a:solidFill>
              </a:rPr>
              <a:t>CONCLUSIONES</a:t>
            </a:r>
            <a:endParaRPr b="1" sz="3200"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674EA7"/>
                </a:solidFill>
              </a:rPr>
              <a:t>BIBLIOGRAFÍA</a:t>
            </a:r>
            <a:endParaRPr b="1" sz="3200">
              <a:solidFill>
                <a:srgbClr val="674EA7"/>
              </a:solidFill>
            </a:endParaRPr>
          </a:p>
        </p:txBody>
      </p:sp>
      <p:sp>
        <p:nvSpPr>
          <p:cNvPr id="993" name="Google Shape;993;g25974b7799e_0_315"/>
          <p:cNvSpPr txBox="1"/>
          <p:nvPr>
            <p:ph idx="1" type="body"/>
          </p:nvPr>
        </p:nvSpPr>
        <p:spPr>
          <a:xfrm>
            <a:off x="216600" y="1491513"/>
            <a:ext cx="8710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-269240" lvl="0" marL="18034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US" sz="1400">
                <a:solidFill>
                  <a:schemeClr val="accent2"/>
                </a:solidFill>
              </a:rPr>
              <a:t>Relativo a </a:t>
            </a:r>
            <a:r>
              <a:rPr b="1" lang="en-US" sz="1400">
                <a:solidFill>
                  <a:schemeClr val="accent2"/>
                </a:solidFill>
              </a:rPr>
              <a:t>Rasa</a:t>
            </a:r>
            <a:r>
              <a:rPr lang="en-US" sz="1400">
                <a:solidFill>
                  <a:schemeClr val="accent2"/>
                </a:solidFill>
              </a:rPr>
              <a:t>:</a:t>
            </a:r>
            <a:endParaRPr sz="1400">
              <a:solidFill>
                <a:schemeClr val="accent2"/>
              </a:solidFill>
            </a:endParaRPr>
          </a:p>
          <a:p>
            <a:pPr indent="18034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https://rasa.com/</a:t>
            </a:r>
            <a:endParaRPr sz="1400">
              <a:solidFill>
                <a:schemeClr val="accent2"/>
              </a:solidFill>
            </a:endParaRPr>
          </a:p>
          <a:p>
            <a:pPr indent="18034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https://rasa.com/docs/rasa/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-269240" lvl="0" marL="18034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US" sz="1400">
                <a:solidFill>
                  <a:schemeClr val="accent2"/>
                </a:solidFill>
              </a:rPr>
              <a:t>Relativo a </a:t>
            </a:r>
            <a:r>
              <a:rPr b="1" lang="en-US" sz="1400">
                <a:solidFill>
                  <a:schemeClr val="accent2"/>
                </a:solidFill>
              </a:rPr>
              <a:t>Dialogflow</a:t>
            </a:r>
            <a:r>
              <a:rPr lang="en-US" sz="1400">
                <a:solidFill>
                  <a:schemeClr val="accent2"/>
                </a:solidFill>
              </a:rPr>
              <a:t>:</a:t>
            </a:r>
            <a:endParaRPr sz="1400">
              <a:solidFill>
                <a:schemeClr val="accent2"/>
              </a:solidFill>
            </a:endParaRPr>
          </a:p>
          <a:p>
            <a:pPr indent="18034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https://cloud.google.com/dialogflow?hl=es-419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-269240" lvl="0" marL="18034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US" sz="1400">
                <a:solidFill>
                  <a:schemeClr val="accent2"/>
                </a:solidFill>
              </a:rPr>
              <a:t>Relativo a </a:t>
            </a:r>
            <a:r>
              <a:rPr b="1" lang="en-US" sz="1400">
                <a:solidFill>
                  <a:schemeClr val="accent2"/>
                </a:solidFill>
              </a:rPr>
              <a:t>OpenChatKit</a:t>
            </a:r>
            <a:r>
              <a:rPr lang="en-US" sz="1400">
                <a:solidFill>
                  <a:schemeClr val="accent2"/>
                </a:solidFill>
              </a:rPr>
              <a:t>:</a:t>
            </a:r>
            <a:endParaRPr sz="1400">
              <a:solidFill>
                <a:schemeClr val="accent2"/>
              </a:solidFill>
            </a:endParaRPr>
          </a:p>
          <a:p>
            <a:pPr indent="18034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https://huggingface.co/spaces/togethercomputer/OpenChatKit</a:t>
            </a:r>
            <a:endParaRPr sz="1400">
              <a:solidFill>
                <a:schemeClr val="accent2"/>
              </a:solidFill>
            </a:endParaRPr>
          </a:p>
          <a:p>
            <a:pPr indent="18034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https://github.com/facebookresearch/faiss/blob/main/INSTALL.md</a:t>
            </a:r>
            <a:endParaRPr sz="1400">
              <a:solidFill>
                <a:schemeClr val="accent2"/>
              </a:solidFill>
            </a:endParaRPr>
          </a:p>
          <a:p>
            <a:pPr indent="18034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https://conda.io/projects/conda/en/latest/user-guide/install/index.html</a:t>
            </a:r>
            <a:endParaRPr sz="1700">
              <a:solidFill>
                <a:schemeClr val="accent2"/>
              </a:solidFill>
            </a:endParaRPr>
          </a:p>
          <a:p>
            <a:pPr indent="18034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2"/>
                </a:solidFill>
              </a:rPr>
              <a:t>El resto de implementación lo he realizado a partir de los conocimientos adquiridos en las distintas asignaturas que he cursado en el Grado de Informática y no he necesitado apenas información adicional.</a:t>
            </a:r>
            <a:endParaRPr b="1" sz="1400">
              <a:solidFill>
                <a:schemeClr val="accent2"/>
              </a:solidFill>
            </a:endParaRPr>
          </a:p>
          <a:p>
            <a:pPr indent="0" lvl="0" marL="18034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25974b7799e_0_323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1000" name="Google Shape;1000;g25974b7799e_0_323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1" name="Google Shape;1001;g25974b7799e_0_323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674EA7"/>
                </a:solidFill>
              </a:rPr>
              <a:t>CONCLUSIONES</a:t>
            </a:r>
            <a:endParaRPr b="1" sz="3200"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674EA7"/>
                </a:solidFill>
              </a:rPr>
              <a:t>BIBLIOGRAFÍA</a:t>
            </a:r>
            <a:endParaRPr b="1" sz="3200">
              <a:solidFill>
                <a:srgbClr val="674EA7"/>
              </a:solidFill>
            </a:endParaRPr>
          </a:p>
        </p:txBody>
      </p:sp>
      <p:sp>
        <p:nvSpPr>
          <p:cNvPr id="1002" name="Google Shape;1002;g25974b7799e_0_323"/>
          <p:cNvSpPr txBox="1"/>
          <p:nvPr>
            <p:ph idx="1" type="body"/>
          </p:nvPr>
        </p:nvSpPr>
        <p:spPr>
          <a:xfrm>
            <a:off x="216600" y="1491513"/>
            <a:ext cx="8710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2"/>
                </a:solidFill>
              </a:rPr>
              <a:t>La información relacionada con ayuda a dependencia y salud, he recurrido principalmente a las web oficiales del Servicio Andaluz de Salud y del Ministerio de Sanidad y otros canales de difusión de estas administraciones.</a:t>
            </a:r>
            <a:endParaRPr b="1" sz="1400">
              <a:solidFill>
                <a:schemeClr val="accent2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accent2"/>
                </a:solidFill>
              </a:rPr>
              <a:t>- Ministerio de Sanidad (Gobierno de España)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sz="14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https://www.mscbs.gob.es/</a:t>
            </a:r>
            <a:endParaRPr sz="1400">
              <a:solidFill>
                <a:schemeClr val="accent2"/>
              </a:solidFill>
            </a:endParaRPr>
          </a:p>
          <a:p>
            <a:pPr indent="180340" lvl="0" marL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accent2"/>
                </a:solidFill>
              </a:rPr>
              <a:t>- Servicio Andaluz de Salud (Junta de Andalucía)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sz="14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https://www.sspa.juntadeandalucia.es/servicioandaluzdesalud/</a:t>
            </a:r>
            <a:endParaRPr sz="1400" u="sng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sz="1400" u="sng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accent2"/>
                </a:solidFill>
              </a:rPr>
              <a:t>- Consejería de Salud y Consumo (Junta de Andalucía)  </a:t>
            </a:r>
            <a:endParaRPr sz="1400" u="sng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sz="1400" u="sng">
                <a:solidFill>
                  <a:srgbClr val="1155CC"/>
                </a:solidFill>
              </a:rPr>
              <a:t>https://www.juntadeandalucia.es/organismos/saludyconsumo/</a:t>
            </a:r>
            <a:endParaRPr sz="1400" u="sng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sz="1400" u="sng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accent2"/>
                </a:solidFill>
              </a:rPr>
              <a:t>- Agencia se Servicios Sociales y Dependencia (Junta de Andalucía)  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sz="1400" u="sng">
                <a:solidFill>
                  <a:srgbClr val="1155CC"/>
                </a:solidFill>
              </a:rPr>
              <a:t>https://www.juntadeandalucia.es/agenciadeserviciossocialesydependencia/</a:t>
            </a:r>
            <a:endParaRPr sz="1400" u="sng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accent2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5974b7799e_0_332"/>
          <p:cNvSpPr txBox="1"/>
          <p:nvPr/>
        </p:nvSpPr>
        <p:spPr>
          <a:xfrm>
            <a:off x="739625" y="6389675"/>
            <a:ext cx="6991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Desarrollo de un Chatbot para Servicios Sociales Dirigido a Personas en Situación de Dependencia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1200">
                <a:solidFill>
                  <a:schemeClr val="dk1"/>
                </a:solidFill>
              </a:rPr>
              <a:t>Claudia Salado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</p:txBody>
      </p:sp>
      <p:sp>
        <p:nvSpPr>
          <p:cNvPr id="1009" name="Google Shape;1009;g25974b7799e_0_332"/>
          <p:cNvSpPr txBox="1"/>
          <p:nvPr/>
        </p:nvSpPr>
        <p:spPr>
          <a:xfrm>
            <a:off x="12" y="6489712"/>
            <a:ext cx="431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0" name="Google Shape;1010;g25974b7799e_0_332"/>
          <p:cNvSpPr txBox="1"/>
          <p:nvPr>
            <p:ph type="title"/>
          </p:nvPr>
        </p:nvSpPr>
        <p:spPr>
          <a:xfrm>
            <a:off x="209550" y="338137"/>
            <a:ext cx="8001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674EA7"/>
                </a:solidFill>
              </a:rPr>
              <a:t>CONCLUSIONES</a:t>
            </a:r>
            <a:endParaRPr b="1" sz="3200"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lang="en-US" sz="2000">
                <a:solidFill>
                  <a:srgbClr val="674EA7"/>
                </a:solidFill>
              </a:rPr>
              <a:t>BIBLIOGRAFÍA</a:t>
            </a:r>
            <a:endParaRPr b="1" sz="3200">
              <a:solidFill>
                <a:srgbClr val="674EA7"/>
              </a:solidFill>
            </a:endParaRPr>
          </a:p>
        </p:txBody>
      </p:sp>
      <p:sp>
        <p:nvSpPr>
          <p:cNvPr id="1011" name="Google Shape;1011;g25974b7799e_0_332"/>
          <p:cNvSpPr txBox="1"/>
          <p:nvPr>
            <p:ph idx="1" type="body"/>
          </p:nvPr>
        </p:nvSpPr>
        <p:spPr>
          <a:xfrm>
            <a:off x="216600" y="1491513"/>
            <a:ext cx="87108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2"/>
                </a:solidFill>
              </a:rPr>
              <a:t>- Sociedad Española de Medicina Interna  </a:t>
            </a:r>
            <a:endParaRPr sz="1400" u="sng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https://www.fesemi.org/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2"/>
                </a:solidFill>
              </a:rPr>
              <a:t>- Medline Plus  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https://medlineplus.gov/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2"/>
                </a:solidFill>
              </a:rPr>
              <a:t>- Mayo Clinic  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https://www.mayoclinic.org/</a:t>
            </a:r>
            <a:endParaRPr sz="1400">
              <a:solidFill>
                <a:schemeClr val="accent2"/>
              </a:solidFill>
            </a:endParaRPr>
          </a:p>
          <a:p>
            <a:pPr indent="18034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2"/>
                </a:solidFill>
              </a:rPr>
              <a:t>- Centers for Disease Control and Prevention  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https://www.cdc.gov/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2"/>
                </a:solidFill>
              </a:rPr>
              <a:t>- World Health Organization  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https://www.who.int/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accent2"/>
                </a:solidFill>
              </a:rPr>
              <a:t>- MI GITHUB</a:t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sz="140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https://github.com/itzZOA/TFG</a:t>
            </a:r>
            <a:endParaRPr b="1" sz="1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6"/>
          <p:cNvSpPr txBox="1"/>
          <p:nvPr>
            <p:ph type="ctrTitle"/>
          </p:nvPr>
        </p:nvSpPr>
        <p:spPr>
          <a:xfrm>
            <a:off x="179387" y="188912"/>
            <a:ext cx="8785225" cy="626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br>
              <a:rPr b="1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018" name="Google Shape;1018;p26"/>
          <p:cNvSpPr txBox="1"/>
          <p:nvPr/>
        </p:nvSpPr>
        <p:spPr>
          <a:xfrm>
            <a:off x="7524750" y="6021387"/>
            <a:ext cx="1619250" cy="8366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ugr" id="1019" name="Google Shape;1019;p26"/>
          <p:cNvPicPr preferRelativeResize="0"/>
          <p:nvPr/>
        </p:nvPicPr>
        <p:blipFill rotWithShape="1">
          <a:blip r:embed="rId3">
            <a:alphaModFix/>
          </a:blip>
          <a:srcRect b="21294" l="30239" r="29798" t="0"/>
          <a:stretch/>
        </p:blipFill>
        <p:spPr>
          <a:xfrm>
            <a:off x="7318375" y="190500"/>
            <a:ext cx="1141412" cy="1150937"/>
          </a:xfrm>
          <a:prstGeom prst="rect">
            <a:avLst/>
          </a:prstGeom>
          <a:noFill/>
          <a:ln>
            <a:noFill/>
          </a:ln>
        </p:spPr>
      </p:pic>
      <p:sp>
        <p:nvSpPr>
          <p:cNvPr id="1020" name="Google Shape;1020;p26"/>
          <p:cNvSpPr txBox="1"/>
          <p:nvPr/>
        </p:nvSpPr>
        <p:spPr>
          <a:xfrm>
            <a:off x="323850" y="342900"/>
            <a:ext cx="6769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UNIVERSIDAD DE GRANADA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FACULTAD DE INGENIERÍA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INFORMÁTICA Y TELECOMUNICACIONES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021" name="Google Shape;1021;p26"/>
          <p:cNvSpPr txBox="1"/>
          <p:nvPr/>
        </p:nvSpPr>
        <p:spPr>
          <a:xfrm>
            <a:off x="395287" y="2060575"/>
            <a:ext cx="8353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TRABAJO FINAL DE GRADO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DESARROLLO DE UN CHATBOT PARA SERVICIOS SOCIALES DIRIGIDO A PERSONAS EN SITUACIÓN DE DEPENDENCIA </a:t>
            </a:r>
            <a:endParaRPr b="1" sz="3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1" lang="en-US" sz="1600">
                <a:solidFill>
                  <a:schemeClr val="dk1"/>
                </a:solidFill>
              </a:rPr>
              <a:t>Claudia Salado </a:t>
            </a:r>
            <a:r>
              <a:rPr b="1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Méndez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adial">
  <a:themeElements>
    <a:clrScheme name="">
      <a:dk1>
        <a:srgbClr val="292929"/>
      </a:dk1>
      <a:lt1>
        <a:srgbClr val="DDDDDD"/>
      </a:lt1>
      <a:dk2>
        <a:srgbClr val="292929"/>
      </a:dk2>
      <a:lt2>
        <a:srgbClr val="DDDDDD"/>
      </a:lt2>
      <a:accent1>
        <a:srgbClr val="FFFFFF"/>
      </a:accent1>
      <a:accent2>
        <a:srgbClr val="000000"/>
      </a:accent2>
      <a:accent3>
        <a:srgbClr val="EBEBEB"/>
      </a:accent3>
      <a:accent4>
        <a:srgbClr val="212121"/>
      </a:accent4>
      <a:accent5>
        <a:srgbClr val="FFFFFF"/>
      </a:accent5>
      <a:accent6>
        <a:srgbClr val="000000"/>
      </a:accent6>
      <a:hlink>
        <a:srgbClr val="000000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2010-05-18T16:48:12Z</dcterms:created>
  <dc:creator>a</dc:creator>
</cp:coreProperties>
</file>