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9" r:id="rId5"/>
    <p:sldId id="262" r:id="rId6"/>
    <p:sldId id="260" r:id="rId7"/>
    <p:sldId id="261" r:id="rId8"/>
    <p:sldId id="263" r:id="rId9"/>
    <p:sldId id="264" r:id="rId10"/>
    <p:sldId id="265" r:id="rId11"/>
    <p:sldId id="267" r:id="rId12"/>
    <p:sldId id="268" r:id="rId13"/>
    <p:sldId id="272" r:id="rId14"/>
    <p:sldId id="271" r:id="rId15"/>
    <p:sldId id="266"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12640" y="1893240"/>
            <a:ext cx="8118360" cy="70585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12640" y="1893240"/>
            <a:ext cx="8118360" cy="70585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CustomShape 1"/>
          <p:cNvSpPr/>
          <p:nvPr/>
        </p:nvSpPr>
        <p:spPr>
          <a:xfrm>
            <a:off x="0" y="0"/>
            <a:ext cx="9143640" cy="171144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6" name="CustomShape 2"/>
          <p:cNvSpPr/>
          <p:nvPr/>
        </p:nvSpPr>
        <p:spPr>
          <a:xfrm>
            <a:off x="641880" y="3597480"/>
            <a:ext cx="38988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360" cy="1522440"/>
          </a:xfrm>
          <a:prstGeom prst="rect">
            <a:avLst/>
          </a:prstGeom>
        </p:spPr>
        <p:txBody>
          <a:bodyPr tIns="91440" bIns="91440" anchor="b">
            <a:noAutofit/>
          </a:bodyPr>
          <a:lstStyle/>
          <a:p>
            <a:r>
              <a:rPr lang="en-IN" sz="4200" b="0" strike="noStrike" spc="-1">
                <a:solidFill>
                  <a:srgbClr val="000000"/>
                </a:solidFill>
                <a:latin typeface="Arial"/>
              </a:rPr>
              <a:t>Click to edit the title text format</a:t>
            </a:r>
          </a:p>
        </p:txBody>
      </p:sp>
      <p:sp>
        <p:nvSpPr>
          <p:cNvPr id="3" name="PlaceHolder 4"/>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71D6CC6B-F2BF-496C-97CF-956D35F41284}" type="slidenum">
              <a:rPr lang="en" sz="1000" b="0" strike="noStrike" spc="-1">
                <a:solidFill>
                  <a:srgbClr val="FFFBF0"/>
                </a:solidFill>
                <a:latin typeface="Old Standard TT"/>
                <a:ea typeface="Old Standard TT"/>
              </a:rPr>
              <a:t>‹#›</a:t>
            </a:fld>
            <a:endParaRPr lang="en-IN" sz="1000" b="0" strike="noStrike" spc="-1">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1" name="CustomShape 1"/>
          <p:cNvSpPr/>
          <p:nvPr/>
        </p:nvSpPr>
        <p:spPr>
          <a:xfrm>
            <a:off x="0" y="5045760"/>
            <a:ext cx="9143640" cy="9756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2" name="PlaceHolder 2"/>
          <p:cNvSpPr>
            <a:spLocks noGrp="1"/>
          </p:cNvSpPr>
          <p:nvPr>
            <p:ph type="title"/>
          </p:nvPr>
        </p:nvSpPr>
        <p:spPr>
          <a:xfrm>
            <a:off x="311760" y="444960"/>
            <a:ext cx="8520120" cy="612720"/>
          </a:xfrm>
          <a:prstGeom prst="rect">
            <a:avLst/>
          </a:prstGeom>
        </p:spPr>
        <p:txBody>
          <a:bodyPr tIns="91440" bIns="91440">
            <a:noAutofit/>
          </a:bodyPr>
          <a:lstStyle/>
          <a:p>
            <a:r>
              <a:rPr lang="en-IN" sz="3000" b="0" strike="noStrike" spc="-1">
                <a:solidFill>
                  <a:srgbClr val="000000"/>
                </a:solidFill>
                <a:latin typeface="Arial"/>
              </a:rPr>
              <a:t>Click to edit the title text format</a:t>
            </a:r>
          </a:p>
        </p:txBody>
      </p:sp>
      <p:sp>
        <p:nvSpPr>
          <p:cNvPr id="43" name="PlaceHolder 3"/>
          <p:cNvSpPr>
            <a:spLocks noGrp="1"/>
          </p:cNvSpPr>
          <p:nvPr>
            <p:ph type="body"/>
          </p:nvPr>
        </p:nvSpPr>
        <p:spPr>
          <a:xfrm>
            <a:off x="311760" y="1171440"/>
            <a:ext cx="8520120" cy="339696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44" name="PlaceHolder 4"/>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C632D6F9-680B-497D-94F0-5D8CE280F443}" type="slidenum">
              <a:rPr lang="en" sz="1000" b="0" strike="noStrike" spc="-1">
                <a:solidFill>
                  <a:srgbClr val="000000"/>
                </a:solidFill>
                <a:latin typeface="Old Standard TT"/>
                <a:ea typeface="Old Standard TT"/>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Google Shape;59;p13"/>
          <p:cNvPicPr/>
          <p:nvPr/>
        </p:nvPicPr>
        <p:blipFill>
          <a:blip r:embed="rId2"/>
          <a:stretch/>
        </p:blipFill>
        <p:spPr>
          <a:xfrm>
            <a:off x="3071880" y="170640"/>
            <a:ext cx="2999520" cy="1993680"/>
          </a:xfrm>
          <a:prstGeom prst="rect">
            <a:avLst/>
          </a:prstGeom>
          <a:ln>
            <a:noFill/>
          </a:ln>
        </p:spPr>
      </p:pic>
      <p:sp>
        <p:nvSpPr>
          <p:cNvPr id="82" name="TextShape 1"/>
          <p:cNvSpPr txBox="1"/>
          <p:nvPr/>
        </p:nvSpPr>
        <p:spPr>
          <a:xfrm>
            <a:off x="512640" y="2230200"/>
            <a:ext cx="8118360" cy="2347920"/>
          </a:xfrm>
          <a:prstGeom prst="rect">
            <a:avLst/>
          </a:prstGeom>
          <a:noFill/>
          <a:ln>
            <a:noFill/>
          </a:ln>
        </p:spPr>
        <p:txBody>
          <a:bodyPr tIns="91440" bIns="91440" anchor="b">
            <a:noAutofit/>
          </a:bodyPr>
          <a:lstStyle/>
          <a:p>
            <a:pPr algn="ctr">
              <a:lnSpc>
                <a:spcPct val="100000"/>
              </a:lnSpc>
              <a:tabLst>
                <a:tab pos="0" algn="l"/>
              </a:tabLst>
            </a:pPr>
            <a:r>
              <a:rPr lang="en" sz="3000" b="1" strike="noStrike" spc="-1" dirty="0">
                <a:solidFill>
                  <a:srgbClr val="FFFBF0"/>
                </a:solidFill>
                <a:latin typeface="Times New Roman"/>
                <a:ea typeface="Times New Roman"/>
              </a:rPr>
              <a:t>Computer Engineering Department</a:t>
            </a:r>
            <a:r>
              <a:rPr dirty="0"/>
              <a:t/>
            </a:r>
            <a:br>
              <a:rPr dirty="0"/>
            </a:br>
            <a:r>
              <a:rPr lang="en" sz="2400" b="0" strike="noStrike" spc="-1" dirty="0">
                <a:solidFill>
                  <a:srgbClr val="FFFBF0"/>
                </a:solidFill>
                <a:latin typeface="Times New Roman"/>
                <a:ea typeface="Times New Roman"/>
              </a:rPr>
              <a:t>A.P. Shah Institute of Technology</a:t>
            </a:r>
            <a:r>
              <a:rPr dirty="0"/>
              <a:t/>
            </a:r>
            <a:br>
              <a:rPr dirty="0"/>
            </a:br>
            <a:r>
              <a:rPr lang="en" sz="2400" b="0" strike="noStrike" spc="-1" dirty="0">
                <a:solidFill>
                  <a:srgbClr val="FFFBF0"/>
                </a:solidFill>
                <a:latin typeface="Times New Roman"/>
                <a:ea typeface="Times New Roman"/>
              </a:rPr>
              <a:t>G.B.Road,Kasarvadavli, Thane(W), Mumbai-400615</a:t>
            </a:r>
            <a:r>
              <a:rPr dirty="0"/>
              <a:t/>
            </a:r>
            <a:br>
              <a:rPr dirty="0"/>
            </a:br>
            <a:r>
              <a:rPr lang="en" sz="2400" b="0" strike="noStrike" spc="-1" dirty="0">
                <a:solidFill>
                  <a:srgbClr val="FFFBF0"/>
                </a:solidFill>
                <a:latin typeface="Times New Roman"/>
                <a:ea typeface="Times New Roman"/>
              </a:rPr>
              <a:t>UNIVERSITY OF MUMBAI</a:t>
            </a:r>
            <a:r>
              <a:rPr dirty="0"/>
              <a:t/>
            </a:r>
            <a:br>
              <a:rPr dirty="0"/>
            </a:br>
            <a:r>
              <a:rPr lang="en" sz="2400" b="0" strike="noStrike" spc="-1" dirty="0">
                <a:solidFill>
                  <a:srgbClr val="FFFBF0"/>
                </a:solidFill>
                <a:latin typeface="Times New Roman"/>
                <a:ea typeface="Times New Roman"/>
              </a:rPr>
              <a:t>Academic Year 2021-2022</a:t>
            </a:r>
            <a:endParaRPr lang="en-IN" sz="2400" b="0" strike="noStrike" spc="-1" dirty="0">
              <a:solidFill>
                <a:srgbClr val="000000"/>
              </a:solidFill>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3</a:t>
            </a:r>
            <a:r>
              <a:rPr lang="en" sz="3000" b="1" spc="-1" dirty="0" smtClean="0">
                <a:solidFill>
                  <a:srgbClr val="000000"/>
                </a:solidFill>
                <a:latin typeface="Times New Roman"/>
                <a:ea typeface="Times New Roman"/>
              </a:rPr>
              <a:t>.2</a:t>
            </a:r>
            <a:r>
              <a:rPr lang="en" sz="3000" b="1" strike="noStrike" spc="-1" dirty="0" smtClean="0">
                <a:solidFill>
                  <a:srgbClr val="000000"/>
                </a:solidFill>
                <a:latin typeface="Times New Roman"/>
                <a:ea typeface="Times New Roman"/>
              </a:rPr>
              <a:t> </a:t>
            </a:r>
            <a:r>
              <a:rPr lang="en" sz="3000" b="1" strike="noStrike" spc="-1" dirty="0">
                <a:solidFill>
                  <a:srgbClr val="000000"/>
                </a:solidFill>
                <a:latin typeface="Times New Roman"/>
                <a:ea typeface="Times New Roman"/>
              </a:rPr>
              <a:t>Benefits for Society</a:t>
            </a:r>
            <a:endParaRPr lang="en-IN" sz="3000" b="0" strike="noStrike" spc="-1" dirty="0">
              <a:solidFill>
                <a:srgbClr val="000000"/>
              </a:solidFill>
              <a:latin typeface="Arial"/>
            </a:endParaRPr>
          </a:p>
        </p:txBody>
      </p:sp>
      <p:sp>
        <p:nvSpPr>
          <p:cNvPr id="99"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US" sz="1800" b="0" strike="noStrike" spc="-1" dirty="0" smtClean="0">
                <a:solidFill>
                  <a:srgbClr val="000000"/>
                </a:solidFill>
                <a:latin typeface="Times New Roman" panose="02020603050405020304" pitchFamily="18" charset="0"/>
                <a:ea typeface="Old Standard TT"/>
                <a:cs typeface="Times New Roman" panose="02020603050405020304" pitchFamily="18" charset="0"/>
              </a:rPr>
              <a:t>S</a:t>
            </a:r>
            <a:r>
              <a:rPr lang="en" sz="1800" b="0" strike="noStrike" spc="-1" dirty="0" smtClean="0">
                <a:solidFill>
                  <a:srgbClr val="000000"/>
                </a:solidFill>
                <a:latin typeface="Times New Roman" panose="02020603050405020304" pitchFamily="18" charset="0"/>
                <a:ea typeface="Old Standard TT"/>
                <a:cs typeface="Times New Roman" panose="02020603050405020304" pitchFamily="18" charset="0"/>
              </a:rPr>
              <a:t>tudents can choose the courses according to their interest.</a:t>
            </a:r>
          </a:p>
          <a:p>
            <a:pPr marL="457200" indent="-342720">
              <a:lnSpc>
                <a:spcPct val="115000"/>
              </a:lnSpc>
              <a:buClr>
                <a:srgbClr val="000000"/>
              </a:buClr>
              <a:buFont typeface="Old Standard TT"/>
              <a:buChar char="●"/>
            </a:pPr>
            <a:r>
              <a:rPr lang="en-US" spc="-1" dirty="0" smtClean="0">
                <a:solidFill>
                  <a:srgbClr val="000000"/>
                </a:solidFill>
                <a:latin typeface="Times New Roman" panose="02020603050405020304" pitchFamily="18" charset="0"/>
                <a:ea typeface="Old Standard TT"/>
                <a:cs typeface="Times New Roman" panose="02020603050405020304" pitchFamily="18" charset="0"/>
              </a:rPr>
              <a:t>R</a:t>
            </a:r>
            <a:r>
              <a:rPr lang="en" spc="-1" dirty="0" smtClean="0">
                <a:solidFill>
                  <a:srgbClr val="000000"/>
                </a:solidFill>
                <a:latin typeface="Times New Roman" panose="02020603050405020304" pitchFamily="18" charset="0"/>
                <a:ea typeface="Old Standard TT"/>
                <a:cs typeface="Times New Roman" panose="02020603050405020304" pitchFamily="18" charset="0"/>
              </a:rPr>
              <a:t>emote learning</a:t>
            </a:r>
          </a:p>
          <a:p>
            <a:pPr marL="457200" indent="-342720">
              <a:lnSpc>
                <a:spcPct val="115000"/>
              </a:lnSpc>
              <a:buClr>
                <a:srgbClr val="000000"/>
              </a:buClr>
              <a:buFont typeface="Old Standard TT"/>
              <a:buChar char="●"/>
            </a:pPr>
            <a:r>
              <a:rPr lang="en-US" sz="1800" b="0" strike="noStrike" spc="-1" dirty="0" smtClean="0">
                <a:solidFill>
                  <a:srgbClr val="000000"/>
                </a:solidFill>
                <a:latin typeface="Times New Roman" panose="02020603050405020304" pitchFamily="18" charset="0"/>
                <a:ea typeface="Old Standard TT"/>
                <a:cs typeface="Times New Roman" panose="02020603050405020304" pitchFamily="18" charset="0"/>
              </a:rPr>
              <a:t>E</a:t>
            </a:r>
            <a:r>
              <a:rPr lang="en" sz="1800" b="0" strike="noStrike" spc="-1" dirty="0" smtClean="0">
                <a:solidFill>
                  <a:srgbClr val="000000"/>
                </a:solidFill>
                <a:latin typeface="Times New Roman" panose="02020603050405020304" pitchFamily="18" charset="0"/>
                <a:ea typeface="Old Standard TT"/>
                <a:cs typeface="Times New Roman" panose="02020603050405020304" pitchFamily="18" charset="0"/>
              </a:rPr>
              <a:t>ducation and entertainment</a:t>
            </a:r>
          </a:p>
          <a:p>
            <a:pPr marL="457200" indent="-342720">
              <a:lnSpc>
                <a:spcPct val="115000"/>
              </a:lnSpc>
              <a:buClr>
                <a:srgbClr val="000000"/>
              </a:buClr>
              <a:buFont typeface="Old Standard TT"/>
              <a:buChar char="●"/>
            </a:pPr>
            <a:r>
              <a:rPr lang="en-US" spc="-1" dirty="0" smtClean="0">
                <a:solidFill>
                  <a:srgbClr val="000000"/>
                </a:solidFill>
                <a:latin typeface="Times New Roman" panose="02020603050405020304" pitchFamily="18" charset="0"/>
                <a:ea typeface="Old Standard TT"/>
                <a:cs typeface="Times New Roman" panose="02020603050405020304" pitchFamily="18" charset="0"/>
              </a:rPr>
              <a:t>B</a:t>
            </a:r>
            <a:r>
              <a:rPr lang="en" spc="-1" dirty="0" smtClean="0">
                <a:solidFill>
                  <a:srgbClr val="000000"/>
                </a:solidFill>
                <a:latin typeface="Times New Roman" panose="02020603050405020304" pitchFamily="18" charset="0"/>
                <a:ea typeface="Old Standard TT"/>
                <a:cs typeface="Times New Roman" panose="02020603050405020304" pitchFamily="18" charset="0"/>
              </a:rPr>
              <a:t>etter communication</a:t>
            </a:r>
            <a:r>
              <a:rPr lang="en" sz="1800" b="0" strike="noStrike" spc="-1" dirty="0" smtClean="0">
                <a:solidFill>
                  <a:srgbClr val="000000"/>
                </a:solidFill>
                <a:latin typeface="Times New Roman" panose="02020603050405020304" pitchFamily="18" charset="0"/>
                <a:ea typeface="Old Standard TT"/>
                <a:cs typeface="Times New Roman" panose="02020603050405020304" pitchFamily="18" charset="0"/>
              </a:rPr>
              <a:t>  </a:t>
            </a:r>
          </a:p>
          <a:p>
            <a:pPr marL="457200" indent="-342720">
              <a:lnSpc>
                <a:spcPct val="115000"/>
              </a:lnSpc>
              <a:buClr>
                <a:srgbClr val="000000"/>
              </a:buClr>
              <a:buFont typeface="Old Standard TT"/>
              <a:buChar char="●"/>
            </a:pPr>
            <a:r>
              <a:rPr lang="en-US" spc="-1" dirty="0" smtClean="0">
                <a:solidFill>
                  <a:srgbClr val="000000"/>
                </a:solidFill>
                <a:latin typeface="Times New Roman" panose="02020603050405020304" pitchFamily="18" charset="0"/>
                <a:ea typeface="Old Standard TT"/>
                <a:cs typeface="Times New Roman" panose="02020603050405020304" pitchFamily="18" charset="0"/>
              </a:rPr>
              <a:t>I</a:t>
            </a:r>
            <a:r>
              <a:rPr lang="en" spc="-1" dirty="0" smtClean="0">
                <a:solidFill>
                  <a:srgbClr val="000000"/>
                </a:solidFill>
                <a:latin typeface="Times New Roman" panose="02020603050405020304" pitchFamily="18" charset="0"/>
                <a:ea typeface="Old Standard TT"/>
                <a:cs typeface="Times New Roman" panose="02020603050405020304" pitchFamily="18" charset="0"/>
              </a:rPr>
              <a:t>nexpensive education</a:t>
            </a:r>
            <a:r>
              <a:rPr lang="en" sz="1800" b="0" strike="noStrike" spc="-1" dirty="0" smtClean="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extLst>
      <p:ext uri="{BB962C8B-B14F-4D97-AF65-F5344CB8AC3E}">
        <p14:creationId xmlns:p14="http://schemas.microsoft.com/office/powerpoint/2010/main" val="2819646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3</a:t>
            </a:r>
            <a:r>
              <a:rPr lang="en" sz="3000" b="1" spc="-1" dirty="0" smtClean="0">
                <a:solidFill>
                  <a:srgbClr val="000000"/>
                </a:solidFill>
                <a:latin typeface="Times New Roman"/>
                <a:ea typeface="Times New Roman"/>
              </a:rPr>
              <a:t>.3</a:t>
            </a:r>
            <a:r>
              <a:rPr lang="en" sz="3000" b="1" strike="noStrike" spc="-1" dirty="0" smtClean="0">
                <a:solidFill>
                  <a:srgbClr val="000000"/>
                </a:solidFill>
                <a:latin typeface="Times New Roman"/>
                <a:ea typeface="Times New Roman"/>
              </a:rPr>
              <a:t> </a:t>
            </a:r>
            <a:r>
              <a:rPr lang="en" sz="3000" b="1" strike="noStrike" spc="-1" dirty="0">
                <a:solidFill>
                  <a:srgbClr val="000000"/>
                </a:solidFill>
                <a:latin typeface="Times New Roman"/>
                <a:ea typeface="Times New Roman"/>
              </a:rPr>
              <a:t>Applications</a:t>
            </a:r>
            <a:endParaRPr lang="en-IN" sz="3000" b="0" strike="noStrike" spc="-1" dirty="0">
              <a:solidFill>
                <a:srgbClr val="000000"/>
              </a:solidFill>
              <a:latin typeface="Arial"/>
            </a:endParaRPr>
          </a:p>
        </p:txBody>
      </p:sp>
      <p:sp>
        <p:nvSpPr>
          <p:cNvPr id="99"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US" sz="1800" b="0" strike="noStrike" spc="-1" dirty="0" smtClean="0">
                <a:solidFill>
                  <a:srgbClr val="000000"/>
                </a:solidFill>
                <a:latin typeface="Times New Roman" panose="02020603050405020304" pitchFamily="18" charset="0"/>
                <a:ea typeface="Old Standard TT"/>
                <a:cs typeface="Times New Roman" panose="02020603050405020304" pitchFamily="18" charset="0"/>
              </a:rPr>
              <a:t>A</a:t>
            </a:r>
            <a:r>
              <a:rPr lang="en" sz="1800" b="0" strike="noStrike" spc="-1" dirty="0" smtClean="0">
                <a:solidFill>
                  <a:srgbClr val="000000"/>
                </a:solidFill>
                <a:latin typeface="Times New Roman" panose="02020603050405020304" pitchFamily="18" charset="0"/>
                <a:ea typeface="Old Standard TT"/>
                <a:cs typeface="Times New Roman" panose="02020603050405020304" pitchFamily="18" charset="0"/>
              </a:rPr>
              <a:t>ll the students can visit the website and enroll themselves in the desired courses.  </a:t>
            </a:r>
          </a:p>
          <a:p>
            <a:pPr marL="457200" indent="-342720">
              <a:lnSpc>
                <a:spcPct val="115000"/>
              </a:lnSpc>
              <a:buClr>
                <a:srgbClr val="000000"/>
              </a:buClr>
              <a:buFont typeface="Old Standard TT"/>
              <a:buChar char="●"/>
            </a:pPr>
            <a:r>
              <a:rPr lang="en-US" spc="-1" dirty="0" smtClean="0">
                <a:solidFill>
                  <a:srgbClr val="000000"/>
                </a:solidFill>
                <a:latin typeface="Times New Roman" panose="02020603050405020304" pitchFamily="18" charset="0"/>
                <a:ea typeface="Old Standard TT"/>
                <a:cs typeface="Times New Roman" panose="02020603050405020304" pitchFamily="18" charset="0"/>
              </a:rPr>
              <a:t>S</a:t>
            </a:r>
            <a:r>
              <a:rPr lang="en" spc="-1" dirty="0" smtClean="0">
                <a:solidFill>
                  <a:srgbClr val="000000"/>
                </a:solidFill>
                <a:latin typeface="Times New Roman" panose="02020603050405020304" pitchFamily="18" charset="0"/>
                <a:ea typeface="Old Standard TT"/>
                <a:cs typeface="Times New Roman" panose="02020603050405020304" pitchFamily="18" charset="0"/>
              </a:rPr>
              <a:t>tudents can clear their concepts by accessing the notes and by attempting quizzes.</a:t>
            </a:r>
            <a:r>
              <a:rPr lang="en" sz="1800" b="0" strike="noStrike" spc="-1" dirty="0" smtClean="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114480">
              <a:lnSpc>
                <a:spcPct val="115000"/>
              </a:lnSpc>
              <a:buClr>
                <a:srgbClr val="000000"/>
              </a:buClr>
            </a:pPr>
            <a:r>
              <a:rPr lang="en" sz="1800" b="0" strike="noStrike" spc="-1" dirty="0" smtClean="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extLst>
      <p:ext uri="{BB962C8B-B14F-4D97-AF65-F5344CB8AC3E}">
        <p14:creationId xmlns:p14="http://schemas.microsoft.com/office/powerpoint/2010/main" val="2195857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172" y="0"/>
            <a:ext cx="8152828" cy="738231"/>
          </a:xfrm>
        </p:spPr>
        <p:txBody>
          <a:bodyPr/>
          <a:lstStyle/>
          <a:p>
            <a:r>
              <a:rPr lang="en-US" sz="2800" b="1" dirty="0" smtClean="0">
                <a:latin typeface="Times New Roman" panose="02020603050405020304" pitchFamily="18" charset="0"/>
                <a:cs typeface="Times New Roman" panose="02020603050405020304" pitchFamily="18" charset="0"/>
              </a:rPr>
              <a:t>4.1 MODULES</a:t>
            </a:r>
            <a:endParaRPr lang="en-US" sz="28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p:nvPr>
        </p:nvSpPr>
        <p:spPr>
          <a:xfrm>
            <a:off x="371942" y="855677"/>
            <a:ext cx="8365287" cy="4110606"/>
          </a:xfrm>
        </p:spPr>
        <p:txBody>
          <a:bodyPr/>
          <a:lstStyle/>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SYSTEM DESIGN</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LEARNER</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INSTRUCTOR</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ADMIN</a:t>
            </a:r>
          </a:p>
          <a:p>
            <a:pPr marL="0" indent="0">
              <a:buNone/>
            </a:pPr>
            <a:endParaRPr lang="en-US" dirty="0"/>
          </a:p>
        </p:txBody>
      </p:sp>
    </p:spTree>
    <p:extLst>
      <p:ext uri="{BB962C8B-B14F-4D97-AF65-F5344CB8AC3E}">
        <p14:creationId xmlns:p14="http://schemas.microsoft.com/office/powerpoint/2010/main" val="3898935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065" y="-82905"/>
            <a:ext cx="8038665" cy="715736"/>
          </a:xfrm>
        </p:spPr>
        <p:txBody>
          <a:bodyPr/>
          <a:lstStyle/>
          <a:p>
            <a:r>
              <a:rPr lang="en-US" sz="2800" b="1" dirty="0" smtClean="0">
                <a:latin typeface="Times New Roman" panose="02020603050405020304" pitchFamily="18" charset="0"/>
                <a:cs typeface="Times New Roman" panose="02020603050405020304" pitchFamily="18" charset="0"/>
              </a:rPr>
              <a:t> 4.2 Flow </a:t>
            </a:r>
            <a:r>
              <a:rPr lang="en-US" sz="2800" b="1" dirty="0" smtClean="0">
                <a:latin typeface="Times New Roman" panose="02020603050405020304" pitchFamily="18" charset="0"/>
                <a:cs typeface="Times New Roman" panose="02020603050405020304" pitchFamily="18" charset="0"/>
              </a:rPr>
              <a:t>of modules/flow diagram/chart/algorithm</a:t>
            </a:r>
            <a:endParaRPr lang="en-US" sz="2800" b="1" dirty="0">
              <a:latin typeface="Times New Roman" panose="02020603050405020304" pitchFamily="18" charset="0"/>
              <a:cs typeface="Times New Roman" panose="02020603050405020304" pitchFamily="18" charset="0"/>
            </a:endParaRPr>
          </a:p>
        </p:txBody>
      </p:sp>
      <p:sp>
        <p:nvSpPr>
          <p:cNvPr id="59" name="Rounded Rectangle 58"/>
          <p:cNvSpPr/>
          <p:nvPr/>
        </p:nvSpPr>
        <p:spPr>
          <a:xfrm>
            <a:off x="3481431" y="505218"/>
            <a:ext cx="2315362" cy="652463"/>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 EDULANE</a:t>
            </a:r>
            <a:endParaRPr lang="en-US" dirty="0"/>
          </a:p>
        </p:txBody>
      </p:sp>
      <p:sp>
        <p:nvSpPr>
          <p:cNvPr id="60" name="Rounded Rectangle 59"/>
          <p:cNvSpPr/>
          <p:nvPr/>
        </p:nvSpPr>
        <p:spPr>
          <a:xfrm>
            <a:off x="3570912" y="3432249"/>
            <a:ext cx="2281805" cy="61847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MANAGE ASSIGNMENT &amp;COURSES</a:t>
            </a:r>
          </a:p>
        </p:txBody>
      </p:sp>
      <p:sp>
        <p:nvSpPr>
          <p:cNvPr id="61" name="Rounded Rectangle 60"/>
          <p:cNvSpPr/>
          <p:nvPr/>
        </p:nvSpPr>
        <p:spPr>
          <a:xfrm>
            <a:off x="432031" y="3899477"/>
            <a:ext cx="2281805" cy="41944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PERFORM QUIZZES</a:t>
            </a:r>
            <a:endParaRPr lang="en-US" sz="1400" dirty="0"/>
          </a:p>
        </p:txBody>
      </p:sp>
      <p:sp>
        <p:nvSpPr>
          <p:cNvPr id="62" name="Rounded Rectangle 61"/>
          <p:cNvSpPr/>
          <p:nvPr/>
        </p:nvSpPr>
        <p:spPr>
          <a:xfrm>
            <a:off x="3570913" y="2151776"/>
            <a:ext cx="2281805" cy="41944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AUTHENTICATED</a:t>
            </a:r>
          </a:p>
        </p:txBody>
      </p:sp>
      <p:sp>
        <p:nvSpPr>
          <p:cNvPr id="63" name="Rounded Rectangle 62"/>
          <p:cNvSpPr/>
          <p:nvPr/>
        </p:nvSpPr>
        <p:spPr>
          <a:xfrm>
            <a:off x="3570913" y="2744597"/>
            <a:ext cx="2281805" cy="53901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smtClean="0"/>
          </a:p>
          <a:p>
            <a:pPr algn="ctr"/>
            <a:r>
              <a:rPr lang="en-US" sz="1400" dirty="0" smtClean="0"/>
              <a:t>MANAGE QUIZ AND TUTORIAL</a:t>
            </a:r>
          </a:p>
          <a:p>
            <a:pPr algn="ctr"/>
            <a:r>
              <a:rPr lang="en-US" sz="1400" b="1" dirty="0" smtClean="0"/>
              <a:t> </a:t>
            </a:r>
            <a:endParaRPr lang="en-US" sz="1400" b="1" dirty="0"/>
          </a:p>
        </p:txBody>
      </p:sp>
      <p:sp>
        <p:nvSpPr>
          <p:cNvPr id="64" name="Rounded Rectangle 63"/>
          <p:cNvSpPr/>
          <p:nvPr/>
        </p:nvSpPr>
        <p:spPr>
          <a:xfrm>
            <a:off x="432031" y="3322037"/>
            <a:ext cx="2281805" cy="41944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ACCESS STUDY MATERIAL </a:t>
            </a:r>
            <a:endParaRPr lang="en-US" sz="1400" dirty="0"/>
          </a:p>
        </p:txBody>
      </p:sp>
      <p:sp>
        <p:nvSpPr>
          <p:cNvPr id="65" name="Rounded Rectangle 64"/>
          <p:cNvSpPr/>
          <p:nvPr/>
        </p:nvSpPr>
        <p:spPr>
          <a:xfrm>
            <a:off x="432032" y="2744597"/>
            <a:ext cx="2281805" cy="41944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COURSE SELECTION</a:t>
            </a:r>
            <a:endParaRPr lang="en-US" sz="1400" dirty="0"/>
          </a:p>
        </p:txBody>
      </p:sp>
      <p:sp>
        <p:nvSpPr>
          <p:cNvPr id="66" name="Rounded Rectangle 65"/>
          <p:cNvSpPr/>
          <p:nvPr/>
        </p:nvSpPr>
        <p:spPr>
          <a:xfrm>
            <a:off x="432032" y="2178341"/>
            <a:ext cx="2281805" cy="41944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REGISTRATION</a:t>
            </a:r>
            <a:endParaRPr lang="en-US" dirty="0"/>
          </a:p>
        </p:txBody>
      </p:sp>
      <p:sp>
        <p:nvSpPr>
          <p:cNvPr id="67" name="Rounded Rectangle 66"/>
          <p:cNvSpPr/>
          <p:nvPr/>
        </p:nvSpPr>
        <p:spPr>
          <a:xfrm>
            <a:off x="6709794" y="1565466"/>
            <a:ext cx="2281805" cy="41944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ADMIN</a:t>
            </a:r>
            <a:endParaRPr lang="en-US" dirty="0"/>
          </a:p>
        </p:txBody>
      </p:sp>
      <p:sp>
        <p:nvSpPr>
          <p:cNvPr id="68" name="Rounded Rectangle 67"/>
          <p:cNvSpPr/>
          <p:nvPr/>
        </p:nvSpPr>
        <p:spPr>
          <a:xfrm>
            <a:off x="3514988" y="1585520"/>
            <a:ext cx="2281805" cy="41944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 INSTRUCTORS</a:t>
            </a:r>
            <a:endParaRPr lang="en-US" sz="1200" dirty="0"/>
          </a:p>
        </p:txBody>
      </p:sp>
      <p:sp>
        <p:nvSpPr>
          <p:cNvPr id="69" name="Rounded Rectangle 68"/>
          <p:cNvSpPr/>
          <p:nvPr/>
        </p:nvSpPr>
        <p:spPr>
          <a:xfrm>
            <a:off x="432033" y="1612085"/>
            <a:ext cx="2281805" cy="41944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STUDENTS</a:t>
            </a:r>
            <a:endParaRPr lang="en-US" dirty="0"/>
          </a:p>
        </p:txBody>
      </p:sp>
      <p:sp>
        <p:nvSpPr>
          <p:cNvPr id="71" name="Rounded Rectangle 70"/>
          <p:cNvSpPr/>
          <p:nvPr/>
        </p:nvSpPr>
        <p:spPr>
          <a:xfrm>
            <a:off x="6709793" y="3466961"/>
            <a:ext cx="2281805" cy="41944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MANAGE COURSE</a:t>
            </a:r>
          </a:p>
        </p:txBody>
      </p:sp>
      <p:sp>
        <p:nvSpPr>
          <p:cNvPr id="72" name="Rounded Rectangle 71"/>
          <p:cNvSpPr/>
          <p:nvPr/>
        </p:nvSpPr>
        <p:spPr>
          <a:xfrm>
            <a:off x="3570912" y="4199360"/>
            <a:ext cx="2281805" cy="61847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t>MANAGE ANNOUNCEMENTS AND QUIZ COUSRE </a:t>
            </a:r>
            <a:endParaRPr lang="en-US" sz="1100" dirty="0"/>
          </a:p>
        </p:txBody>
      </p:sp>
      <p:sp>
        <p:nvSpPr>
          <p:cNvPr id="73" name="Rounded Rectangle 72"/>
          <p:cNvSpPr/>
          <p:nvPr/>
        </p:nvSpPr>
        <p:spPr>
          <a:xfrm>
            <a:off x="6709793" y="2835438"/>
            <a:ext cx="2281805" cy="41944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MANAGE INSTRUCTORS</a:t>
            </a:r>
            <a:endParaRPr lang="en-US" sz="1200" dirty="0"/>
          </a:p>
        </p:txBody>
      </p:sp>
      <p:sp>
        <p:nvSpPr>
          <p:cNvPr id="74" name="Rounded Rectangle 73"/>
          <p:cNvSpPr/>
          <p:nvPr/>
        </p:nvSpPr>
        <p:spPr>
          <a:xfrm>
            <a:off x="6709793" y="2139669"/>
            <a:ext cx="2281805" cy="41944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MANAGE LEARNERS</a:t>
            </a:r>
            <a:endParaRPr lang="en-US" sz="1400" dirty="0"/>
          </a:p>
        </p:txBody>
      </p:sp>
    </p:spTree>
    <p:extLst>
      <p:ext uri="{BB962C8B-B14F-4D97-AF65-F5344CB8AC3E}">
        <p14:creationId xmlns:p14="http://schemas.microsoft.com/office/powerpoint/2010/main" val="576299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12640" y="1893240"/>
            <a:ext cx="8118360" cy="1522440"/>
          </a:xfrm>
          <a:prstGeom prst="rect">
            <a:avLst/>
          </a:prstGeom>
          <a:noFill/>
          <a:ln>
            <a:noFill/>
          </a:ln>
        </p:spPr>
        <p:txBody>
          <a:bodyPr tIns="91440" bIns="91440" anchor="b">
            <a:noAutofit/>
          </a:bodyPr>
          <a:lstStyle/>
          <a:p>
            <a:pPr algn="ctr">
              <a:lnSpc>
                <a:spcPct val="100000"/>
              </a:lnSpc>
              <a:tabLst>
                <a:tab pos="0" algn="l"/>
              </a:tabLst>
            </a:pPr>
            <a:r>
              <a:rPr lang="en" sz="4200" b="1" i="1" strike="noStrike" spc="-1" dirty="0">
                <a:solidFill>
                  <a:srgbClr val="FFFBF0"/>
                </a:solidFill>
                <a:latin typeface="Times New Roman"/>
                <a:ea typeface="Times New Roman"/>
              </a:rPr>
              <a:t>Thank You</a:t>
            </a:r>
            <a:endParaRPr lang="en-IN" sz="4200" b="0" i="1" strike="noStrike" spc="-1" dirty="0">
              <a:solidFill>
                <a:srgbClr val="000000"/>
              </a:solidFill>
              <a:latin typeface="UniversalMath1 BT" panose="05050102010205020602" pitchFamily="18" charset="2"/>
            </a:endParaRPr>
          </a:p>
        </p:txBody>
      </p:sp>
      <p:sp>
        <p:nvSpPr>
          <p:cNvPr id="101" name="TextShape 2"/>
          <p:cNvSpPr txBox="1"/>
          <p:nvPr/>
        </p:nvSpPr>
        <p:spPr>
          <a:xfrm>
            <a:off x="512640" y="3840480"/>
            <a:ext cx="8118360" cy="787320"/>
          </a:xfrm>
          <a:prstGeom prst="rect">
            <a:avLst/>
          </a:prstGeom>
          <a:noFill/>
          <a:ln>
            <a:noFill/>
          </a:ln>
        </p:spPr>
        <p:txBody>
          <a:bodyPr tIns="91440" bIns="91440">
            <a:noAutofit/>
          </a:bodyPr>
          <a:lstStyle/>
          <a:p>
            <a:pPr algn="ctr"/>
            <a:endParaRPr lang="en-IN" sz="3200" b="0" strike="noStrike" spc="-1">
              <a:latin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12640" y="275400"/>
            <a:ext cx="8118360" cy="4761720"/>
          </a:xfrm>
          <a:prstGeom prst="rect">
            <a:avLst/>
          </a:prstGeom>
          <a:noFill/>
          <a:ln>
            <a:noFill/>
          </a:ln>
        </p:spPr>
        <p:txBody>
          <a:bodyPr tIns="91440" bIns="91440">
            <a:noAutofit/>
          </a:bodyPr>
          <a:lstStyle/>
          <a:p>
            <a:pPr algn="ctr">
              <a:lnSpc>
                <a:spcPct val="100000"/>
              </a:lnSpc>
              <a:tabLst>
                <a:tab pos="0" algn="l"/>
              </a:tabLst>
            </a:pPr>
            <a:r>
              <a:rPr lang="en" sz="1800" b="0" strike="noStrike" spc="-1" dirty="0">
                <a:solidFill>
                  <a:srgbClr val="FFFBF0"/>
                </a:solidFill>
                <a:latin typeface="Times New Roman"/>
                <a:ea typeface="Times New Roman"/>
              </a:rPr>
              <a:t> Synopsis on</a:t>
            </a:r>
            <a:r>
              <a:rPr dirty="0"/>
              <a:t/>
            </a:r>
            <a:br>
              <a:rPr dirty="0"/>
            </a:br>
            <a:r>
              <a:rPr lang="en" sz="2400" b="1" strike="noStrike" spc="-1" dirty="0" smtClean="0">
                <a:solidFill>
                  <a:srgbClr val="FFFBF0"/>
                </a:solidFill>
                <a:latin typeface="Times New Roman"/>
                <a:ea typeface="Times New Roman"/>
              </a:rPr>
              <a:t> </a:t>
            </a:r>
            <a:r>
              <a:rPr lang="en" sz="2400" b="1" u="sng" strike="noStrike" spc="-1" dirty="0" smtClean="0">
                <a:latin typeface="Times New Roman"/>
                <a:ea typeface="Times New Roman"/>
              </a:rPr>
              <a:t>Edulane-Let suc</a:t>
            </a:r>
            <a:r>
              <a:rPr lang="en-US" sz="2400" b="1" u="sng" strike="noStrike" spc="-1" dirty="0" smtClean="0">
                <a:latin typeface="Times New Roman"/>
                <a:ea typeface="Times New Roman"/>
              </a:rPr>
              <a:t>c</a:t>
            </a:r>
            <a:r>
              <a:rPr lang="en" sz="2400" b="1" u="sng" strike="noStrike" spc="-1" dirty="0" smtClean="0">
                <a:latin typeface="Times New Roman"/>
                <a:ea typeface="Times New Roman"/>
              </a:rPr>
              <a:t>ess begin…</a:t>
            </a:r>
            <a:r>
              <a:rPr b="1" u="sng" dirty="0"/>
              <a:t/>
            </a:r>
            <a:br>
              <a:rPr b="1" u="sng" dirty="0"/>
            </a:br>
            <a:r>
              <a:rPr lang="en" sz="1800" b="0" strike="noStrike" spc="-1" dirty="0">
                <a:solidFill>
                  <a:srgbClr val="FFFBF0"/>
                </a:solidFill>
                <a:latin typeface="Times New Roman"/>
                <a:ea typeface="Times New Roman"/>
              </a:rPr>
              <a:t>Submitted in partial fulfillment of the degree of</a:t>
            </a:r>
            <a:r>
              <a:rPr dirty="0"/>
              <a:t/>
            </a:r>
            <a:br>
              <a:rPr dirty="0"/>
            </a:br>
            <a:r>
              <a:rPr lang="en" sz="1800" b="0" strike="noStrike" spc="-1" dirty="0">
                <a:solidFill>
                  <a:srgbClr val="FFFBF0"/>
                </a:solidFill>
                <a:latin typeface="Times New Roman"/>
                <a:ea typeface="Times New Roman"/>
              </a:rPr>
              <a:t>Bachelor of Engineering(Sem-3)</a:t>
            </a:r>
            <a:r>
              <a:rPr dirty="0"/>
              <a:t/>
            </a:r>
            <a:br>
              <a:rPr dirty="0"/>
            </a:br>
            <a:r>
              <a:rPr lang="en" sz="1800" b="0" strike="noStrike" spc="-1" dirty="0">
                <a:solidFill>
                  <a:srgbClr val="FFFBF0"/>
                </a:solidFill>
                <a:latin typeface="Times New Roman"/>
                <a:ea typeface="Times New Roman"/>
              </a:rPr>
              <a:t>in</a:t>
            </a:r>
            <a:r>
              <a:rPr dirty="0"/>
              <a:t/>
            </a:r>
            <a:br>
              <a:rPr dirty="0"/>
            </a:br>
            <a:r>
              <a:rPr lang="en" sz="1800" b="1" strike="noStrike" spc="-1" dirty="0">
                <a:solidFill>
                  <a:srgbClr val="FFFBF0"/>
                </a:solidFill>
                <a:latin typeface="Times New Roman"/>
                <a:ea typeface="Times New Roman"/>
              </a:rPr>
              <a:t>Computer </a:t>
            </a:r>
            <a:r>
              <a:rPr lang="en" sz="1800" b="1" strike="noStrike" spc="-1" dirty="0" smtClean="0">
                <a:solidFill>
                  <a:srgbClr val="FFFBF0"/>
                </a:solidFill>
                <a:latin typeface="Times New Roman"/>
                <a:ea typeface="Times New Roman"/>
              </a:rPr>
              <a:t>Engineering</a:t>
            </a:r>
          </a:p>
          <a:p>
            <a:pPr algn="ctr">
              <a:lnSpc>
                <a:spcPct val="100000"/>
              </a:lnSpc>
              <a:tabLst>
                <a:tab pos="0" algn="l"/>
              </a:tabLst>
            </a:pPr>
            <a:r>
              <a:rPr dirty="0"/>
              <a:t/>
            </a:r>
            <a:br>
              <a:rPr dirty="0"/>
            </a:br>
            <a:r>
              <a:rPr lang="en" i="1" spc="-1" dirty="0" smtClean="0">
                <a:solidFill>
                  <a:schemeClr val="bg2">
                    <a:lumMod val="40000"/>
                    <a:lumOff val="60000"/>
                  </a:schemeClr>
                </a:solidFill>
                <a:latin typeface="Times New Roman"/>
              </a:rPr>
              <a:t> </a:t>
            </a:r>
          </a:p>
          <a:p>
            <a:pPr algn="ctr">
              <a:lnSpc>
                <a:spcPct val="100000"/>
              </a:lnSpc>
              <a:tabLst>
                <a:tab pos="0" algn="l"/>
              </a:tabLst>
            </a:pPr>
            <a:r>
              <a:rPr lang="en-US" i="1" spc="-1" dirty="0" smtClean="0">
                <a:solidFill>
                  <a:schemeClr val="bg2">
                    <a:lumMod val="40000"/>
                    <a:lumOff val="60000"/>
                  </a:schemeClr>
                </a:solidFill>
                <a:latin typeface="Times New Roman"/>
              </a:rPr>
              <a:t>A</a:t>
            </a:r>
            <a:r>
              <a:rPr lang="en" i="1" spc="-1" dirty="0" smtClean="0">
                <a:solidFill>
                  <a:schemeClr val="bg2">
                    <a:lumMod val="40000"/>
                    <a:lumOff val="60000"/>
                  </a:schemeClr>
                </a:solidFill>
                <a:latin typeface="Times New Roman"/>
              </a:rPr>
              <a:t>bhishek Bharat </a:t>
            </a:r>
            <a:r>
              <a:rPr lang="en" i="1" spc="-1" dirty="0" smtClean="0">
                <a:solidFill>
                  <a:schemeClr val="bg2">
                    <a:lumMod val="40000"/>
                    <a:lumOff val="60000"/>
                  </a:schemeClr>
                </a:solidFill>
                <a:latin typeface="Times New Roman"/>
              </a:rPr>
              <a:t>Jagtap(20102011)</a:t>
            </a:r>
          </a:p>
          <a:p>
            <a:pPr>
              <a:lnSpc>
                <a:spcPct val="100000"/>
              </a:lnSpc>
              <a:tabLst>
                <a:tab pos="0" algn="l"/>
              </a:tabLst>
            </a:pPr>
            <a:r>
              <a:rPr lang="en" i="1" spc="-1" dirty="0">
                <a:solidFill>
                  <a:schemeClr val="bg2">
                    <a:lumMod val="40000"/>
                    <a:lumOff val="60000"/>
                  </a:schemeClr>
                </a:solidFill>
                <a:latin typeface="Times New Roman"/>
              </a:rPr>
              <a:t> </a:t>
            </a:r>
            <a:r>
              <a:rPr lang="en" i="1" spc="-1" dirty="0" smtClean="0">
                <a:solidFill>
                  <a:schemeClr val="bg2">
                    <a:lumMod val="40000"/>
                    <a:lumOff val="60000"/>
                  </a:schemeClr>
                </a:solidFill>
                <a:latin typeface="Times New Roman"/>
              </a:rPr>
              <a:t>                                       </a:t>
            </a:r>
            <a:r>
              <a:rPr lang="en-US" i="1" spc="-1" dirty="0" smtClean="0">
                <a:solidFill>
                  <a:schemeClr val="bg2">
                    <a:lumMod val="40000"/>
                    <a:lumOff val="60000"/>
                  </a:schemeClr>
                </a:solidFill>
                <a:latin typeface="Times New Roman"/>
              </a:rPr>
              <a:t>O</a:t>
            </a:r>
            <a:r>
              <a:rPr lang="en" i="1" spc="-1" dirty="0" smtClean="0">
                <a:solidFill>
                  <a:schemeClr val="bg2">
                    <a:lumMod val="40000"/>
                    <a:lumOff val="60000"/>
                  </a:schemeClr>
                </a:solidFill>
                <a:latin typeface="Times New Roman"/>
              </a:rPr>
              <a:t>mkar Sunil Ghaduse(20102016)</a:t>
            </a:r>
          </a:p>
          <a:p>
            <a:pPr algn="ctr">
              <a:tabLst>
                <a:tab pos="0" algn="l"/>
              </a:tabLst>
            </a:pPr>
            <a:r>
              <a:rPr lang="en" i="1" spc="-1" dirty="0">
                <a:solidFill>
                  <a:schemeClr val="bg2">
                    <a:lumMod val="40000"/>
                    <a:lumOff val="60000"/>
                  </a:schemeClr>
                </a:solidFill>
                <a:latin typeface="Times New Roman"/>
              </a:rPr>
              <a:t>Tanvi Deepak Choudhari(20102196)</a:t>
            </a:r>
          </a:p>
          <a:p>
            <a:pPr algn="ctr">
              <a:lnSpc>
                <a:spcPct val="100000"/>
              </a:lnSpc>
              <a:tabLst>
                <a:tab pos="0" algn="l"/>
              </a:tabLst>
            </a:pPr>
            <a:r>
              <a:rPr lang="en-US" i="1" spc="-1" dirty="0" smtClean="0">
                <a:solidFill>
                  <a:schemeClr val="bg2">
                    <a:lumMod val="40000"/>
                    <a:lumOff val="60000"/>
                  </a:schemeClr>
                </a:solidFill>
                <a:latin typeface="Times New Roman"/>
              </a:rPr>
              <a:t>  A</a:t>
            </a:r>
            <a:r>
              <a:rPr lang="en" i="1" spc="-1" dirty="0" smtClean="0">
                <a:solidFill>
                  <a:schemeClr val="bg2">
                    <a:lumMod val="40000"/>
                    <a:lumOff val="60000"/>
                  </a:schemeClr>
                </a:solidFill>
                <a:latin typeface="Times New Roman"/>
              </a:rPr>
              <a:t>nushree Prasad Kulkarni(20102021)</a:t>
            </a:r>
            <a:r>
              <a:rPr i="1" dirty="0">
                <a:solidFill>
                  <a:schemeClr val="bg2">
                    <a:lumMod val="40000"/>
                    <a:lumOff val="60000"/>
                  </a:schemeClr>
                </a:solidFill>
              </a:rPr>
              <a:t/>
            </a:r>
            <a:br>
              <a:rPr i="1" dirty="0">
                <a:solidFill>
                  <a:schemeClr val="bg2">
                    <a:lumMod val="40000"/>
                    <a:lumOff val="60000"/>
                  </a:schemeClr>
                </a:solidFill>
              </a:rPr>
            </a:br>
            <a:r>
              <a:rPr i="1" dirty="0">
                <a:solidFill>
                  <a:schemeClr val="bg2">
                    <a:lumMod val="40000"/>
                    <a:lumOff val="60000"/>
                  </a:schemeClr>
                </a:solidFill>
              </a:rPr>
              <a:t/>
            </a:r>
            <a:br>
              <a:rPr i="1" dirty="0">
                <a:solidFill>
                  <a:schemeClr val="bg2">
                    <a:lumMod val="40000"/>
                    <a:lumOff val="60000"/>
                  </a:schemeClr>
                </a:solidFill>
              </a:rPr>
            </a:br>
            <a:r>
              <a:rPr dirty="0"/>
              <a:t/>
            </a:r>
            <a:br>
              <a:rPr dirty="0"/>
            </a:br>
            <a:r>
              <a:rPr lang="en" sz="1800" b="0" strike="noStrike" spc="-1" dirty="0">
                <a:solidFill>
                  <a:srgbClr val="FFFBF0"/>
                </a:solidFill>
                <a:latin typeface="Times New Roman"/>
                <a:ea typeface="Times New Roman"/>
              </a:rPr>
              <a:t>Under the Guidance </a:t>
            </a:r>
            <a:r>
              <a:rPr lang="en" sz="1800" b="0" strike="noStrike" spc="-1" dirty="0" smtClean="0">
                <a:solidFill>
                  <a:srgbClr val="FFFBF0"/>
                </a:solidFill>
                <a:latin typeface="Times New Roman"/>
                <a:ea typeface="Times New Roman"/>
              </a:rPr>
              <a:t>of</a:t>
            </a:r>
            <a:endParaRPr lang="en" dirty="0"/>
          </a:p>
          <a:p>
            <a:pPr algn="ctr">
              <a:lnSpc>
                <a:spcPct val="100000"/>
              </a:lnSpc>
              <a:tabLst>
                <a:tab pos="0" algn="l"/>
              </a:tabLst>
            </a:pPr>
            <a:r>
              <a:rPr lang="en" i="1" dirty="0" smtClean="0">
                <a:solidFill>
                  <a:schemeClr val="bg2">
                    <a:lumMod val="40000"/>
                    <a:lumOff val="60000"/>
                  </a:schemeClr>
                </a:solidFill>
                <a:latin typeface="Times New Roman" panose="02020603050405020304" pitchFamily="18" charset="0"/>
                <a:cs typeface="Times New Roman" panose="02020603050405020304" pitchFamily="18" charset="0"/>
              </a:rPr>
              <a:t>Prof. Ramya R.B</a:t>
            </a:r>
            <a:r>
              <a:rPr i="1" dirty="0">
                <a:solidFill>
                  <a:schemeClr val="bg2">
                    <a:lumMod val="40000"/>
                    <a:lumOff val="60000"/>
                  </a:schemeClr>
                </a:solidFill>
                <a:latin typeface="Times New Roman" panose="02020603050405020304" pitchFamily="18" charset="0"/>
                <a:cs typeface="Times New Roman" panose="02020603050405020304" pitchFamily="18" charset="0"/>
              </a:rPr>
              <a:t/>
            </a:r>
            <a:br>
              <a:rPr i="1" dirty="0">
                <a:solidFill>
                  <a:schemeClr val="bg2">
                    <a:lumMod val="40000"/>
                    <a:lumOff val="60000"/>
                  </a:schemeClr>
                </a:solidFill>
                <a:latin typeface="Times New Roman" panose="02020603050405020304" pitchFamily="18" charset="0"/>
                <a:cs typeface="Times New Roman" panose="02020603050405020304" pitchFamily="18" charset="0"/>
              </a:rPr>
            </a:br>
            <a:r>
              <a:rPr dirty="0"/>
              <a:t/>
            </a:r>
            <a:br>
              <a:rPr dirty="0"/>
            </a:br>
            <a:r>
              <a:rPr dirty="0"/>
              <a:t/>
            </a:r>
            <a:br>
              <a:rPr dirty="0"/>
            </a:br>
            <a:r>
              <a:rPr dirty="0"/>
              <a:t/>
            </a:r>
            <a:br>
              <a:rPr dirty="0"/>
            </a:br>
            <a:r>
              <a:rPr dirty="0"/>
              <a:t/>
            </a:r>
            <a:br>
              <a:rPr dirty="0"/>
            </a:br>
            <a:endParaRPr lang="en-IN" sz="1800" b="0" strike="noStrike" spc="-1" dirty="0">
              <a:solidFill>
                <a:srgbClr val="000000"/>
              </a:solidFill>
              <a:latin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Abstract</a:t>
            </a:r>
            <a:endParaRPr lang="en-IN" sz="3000" b="0" strike="noStrike" spc="-1" dirty="0">
              <a:solidFill>
                <a:srgbClr val="000000"/>
              </a:solidFill>
              <a:latin typeface="Arial"/>
            </a:endParaRPr>
          </a:p>
        </p:txBody>
      </p:sp>
      <p:sp>
        <p:nvSpPr>
          <p:cNvPr id="87" name="TextShape 2"/>
          <p:cNvSpPr txBox="1"/>
          <p:nvPr/>
        </p:nvSpPr>
        <p:spPr>
          <a:xfrm>
            <a:off x="453006" y="1233182"/>
            <a:ext cx="8378874" cy="3808600"/>
          </a:xfrm>
          <a:prstGeom prst="rect">
            <a:avLst/>
          </a:prstGeom>
          <a:noFill/>
          <a:ln>
            <a:noFill/>
          </a:ln>
        </p:spPr>
        <p:txBody>
          <a:bodyPr tIns="91440" bIns="91440">
            <a:noAutofit/>
          </a:bodyPr>
          <a:lstStyle/>
          <a:p>
            <a:pPr>
              <a:lnSpc>
                <a:spcPct val="115000"/>
              </a:lnSpc>
            </a:pPr>
            <a:endParaRPr lang="en-IN" sz="1200" b="0" strike="noStrike" spc="-1" dirty="0">
              <a:solidFill>
                <a:srgbClr val="000000"/>
              </a:solidFill>
              <a:latin typeface="Arial"/>
            </a:endParaRPr>
          </a:p>
          <a:p>
            <a:pPr marL="457200" indent="-342720">
              <a:lnSpc>
                <a:spcPct val="115000"/>
              </a:lnSpc>
              <a:buClr>
                <a:srgbClr val="000000"/>
              </a:buClr>
              <a:buFont typeface="Old Standard TT"/>
              <a:buChar char="●"/>
            </a:pPr>
            <a:r>
              <a:rPr lang="en-US" sz="1200" i="1" spc="-1" dirty="0">
                <a:solidFill>
                  <a:srgbClr val="000000"/>
                </a:solidFill>
                <a:latin typeface="Old Standard TT"/>
                <a:ea typeface="Old Standard TT"/>
              </a:rPr>
              <a:t>E-Learning fulfils the thirst of knowledge and offers online content that can be delivered for the learner at anywhere, any time and any age through a wide range of e learning solution while compared with traditional learning system. It also provides the rapid access to specific knowledge and information. There are numerous benefits of E-Learning over the traditional classroom teaching. Vising the classrooms and travelling for long hours is much tedious to both the teachers as well as the students. In offline lectures there is a fixed time of lectures and one cannot access the lectures after the lectures. Also it includes taking manual notes and missing a lecture once can break the link of the topic. The offline lectures also less disciplined as there is a large crowd for the professor to handle. The traditional offline classes quizzes aren’t as innovative and exciting as the online ones and one has to manually keep track of the scores attained by </a:t>
            </a:r>
            <a:r>
              <a:rPr lang="en-US" sz="1200" i="1" spc="-1" dirty="0" smtClean="0">
                <a:solidFill>
                  <a:srgbClr val="000000"/>
                </a:solidFill>
                <a:latin typeface="Old Standard TT"/>
                <a:ea typeface="Old Standard TT"/>
              </a:rPr>
              <a:t>him/her.</a:t>
            </a:r>
          </a:p>
          <a:p>
            <a:pPr marL="457200" indent="-342720">
              <a:lnSpc>
                <a:spcPct val="115000"/>
              </a:lnSpc>
              <a:buClr>
                <a:srgbClr val="000000"/>
              </a:buClr>
              <a:buFont typeface="Old Standard TT"/>
              <a:buChar char="●"/>
            </a:pPr>
            <a:r>
              <a:rPr lang="en-US" sz="1200" i="1" spc="-1" dirty="0" smtClean="0">
                <a:solidFill>
                  <a:srgbClr val="000000"/>
                </a:solidFill>
                <a:latin typeface="Old Standard TT"/>
                <a:ea typeface="Old Standard TT"/>
              </a:rPr>
              <a:t>So </a:t>
            </a:r>
            <a:r>
              <a:rPr lang="en-US" sz="1200" i="1" spc="-1" dirty="0">
                <a:solidFill>
                  <a:srgbClr val="000000"/>
                </a:solidFill>
                <a:latin typeface="Old Standard TT"/>
                <a:ea typeface="Old Standard TT"/>
              </a:rPr>
              <a:t>our E-Learning website </a:t>
            </a:r>
            <a:r>
              <a:rPr lang="en-US" sz="1200" i="1" spc="-1" dirty="0" err="1">
                <a:solidFill>
                  <a:srgbClr val="000000"/>
                </a:solidFill>
                <a:latin typeface="Old Standard TT"/>
                <a:ea typeface="Old Standard TT"/>
              </a:rPr>
              <a:t>EduLane</a:t>
            </a:r>
            <a:r>
              <a:rPr lang="en-US" sz="1200" i="1" spc="-1" dirty="0">
                <a:solidFill>
                  <a:srgbClr val="000000"/>
                </a:solidFill>
                <a:latin typeface="Old Standard TT"/>
                <a:ea typeface="Old Standard TT"/>
              </a:rPr>
              <a:t> is a solution to all these problems. One can login to the website with the registered credentials and can learn from anywhere anytime. </a:t>
            </a:r>
            <a:r>
              <a:rPr lang="en-US" sz="1200" i="1" spc="-1" dirty="0" smtClean="0">
                <a:solidFill>
                  <a:srgbClr val="000000"/>
                </a:solidFill>
                <a:latin typeface="Old Standard TT"/>
                <a:ea typeface="Old Standard TT"/>
              </a:rPr>
              <a:t>After logging in</a:t>
            </a:r>
            <a:r>
              <a:rPr lang="en-US" sz="1200" i="1" spc="-1" dirty="0">
                <a:solidFill>
                  <a:srgbClr val="000000"/>
                </a:solidFill>
                <a:latin typeface="Old Standard TT"/>
                <a:ea typeface="Old Standard TT"/>
              </a:rPr>
              <a:t>, the user can visit the </a:t>
            </a:r>
            <a:r>
              <a:rPr lang="en-US" sz="1200" i="1" spc="-1" dirty="0" smtClean="0">
                <a:solidFill>
                  <a:srgbClr val="000000"/>
                </a:solidFill>
                <a:latin typeface="Old Standard TT"/>
                <a:ea typeface="Old Standard TT"/>
              </a:rPr>
              <a:t>homepage </a:t>
            </a:r>
            <a:r>
              <a:rPr lang="en-US" sz="1200" i="1" spc="-1" dirty="0">
                <a:solidFill>
                  <a:srgbClr val="000000"/>
                </a:solidFill>
                <a:latin typeface="Old Standard TT"/>
                <a:ea typeface="Old Standard TT"/>
              </a:rPr>
              <a:t>and choose the desired subjects and start learning. Also one can watch the lectures many times as per the convenience of the user. One can sit at home and can login from both laptop and mobile. The notes are available in the pdf form so no need of taking manual notes as one can access it anytime. Also quizzes are available for better understanding of topics and the scores are stored in the dashboard of the student’s login page</a:t>
            </a:r>
            <a:r>
              <a:rPr lang="en-US" sz="1200" spc="-1" dirty="0">
                <a:solidFill>
                  <a:srgbClr val="000000"/>
                </a:solidFill>
                <a:latin typeface="Old Standard TT"/>
                <a:ea typeface="Old Standard TT"/>
              </a:rPr>
              <a:t>.</a:t>
            </a:r>
            <a:r>
              <a:rPr lang="en" sz="1200" b="0" strike="noStrike" spc="-1" dirty="0" smtClean="0">
                <a:solidFill>
                  <a:srgbClr val="000000"/>
                </a:solidFill>
                <a:latin typeface="Old Standard TT"/>
                <a:ea typeface="Old Standard TT"/>
              </a:rPr>
              <a:t>                                                              </a:t>
            </a:r>
            <a:r>
              <a:rPr lang="en" sz="1800" b="0" strike="noStrike" spc="-1" dirty="0" smtClean="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1.1 Problem Definition</a:t>
            </a:r>
            <a:endParaRPr lang="en-IN" sz="3000" b="0" strike="noStrike" spc="-1" dirty="0">
              <a:solidFill>
                <a:srgbClr val="000000"/>
              </a:solidFill>
              <a:latin typeface="Arial"/>
            </a:endParaRPr>
          </a:p>
        </p:txBody>
      </p:sp>
      <p:sp>
        <p:nvSpPr>
          <p:cNvPr id="93" name="TextShape 2"/>
          <p:cNvSpPr txBox="1"/>
          <p:nvPr/>
        </p:nvSpPr>
        <p:spPr>
          <a:xfrm>
            <a:off x="311760" y="1171440"/>
            <a:ext cx="8520120" cy="3396960"/>
          </a:xfrm>
          <a:prstGeom prst="rect">
            <a:avLst/>
          </a:prstGeom>
          <a:noFill/>
          <a:ln>
            <a:noFill/>
          </a:ln>
        </p:spPr>
        <p:txBody>
          <a:bodyPr tIns="91440" bIns="91440">
            <a:noAutofit/>
          </a:bodyPr>
          <a:lstStyle/>
          <a:p>
            <a:pPr marL="400230" indent="-285750">
              <a:lnSpc>
                <a:spcPct val="115000"/>
              </a:lnSpc>
              <a:buClr>
                <a:srgbClr val="000000"/>
              </a:buClr>
              <a:buFont typeface="Arial" panose="020B0604020202020204" pitchFamily="34" charset="0"/>
              <a:buChar char="•"/>
            </a:pPr>
            <a:r>
              <a:rPr lang="en-US" spc="-1" dirty="0">
                <a:solidFill>
                  <a:srgbClr val="000000"/>
                </a:solidFill>
                <a:latin typeface="Old Standard TT"/>
                <a:ea typeface="Old Standard TT"/>
              </a:rPr>
              <a:t> </a:t>
            </a:r>
            <a:r>
              <a:rPr lang="en-US" spc="-1" dirty="0">
                <a:solidFill>
                  <a:srgbClr val="000000"/>
                </a:solidFill>
                <a:latin typeface="Times New Roman" panose="02020603050405020304" pitchFamily="18" charset="0"/>
                <a:ea typeface="Old Standard TT"/>
                <a:cs typeface="Times New Roman" panose="02020603050405020304" pitchFamily="18" charset="0"/>
              </a:rPr>
              <a:t>T</a:t>
            </a:r>
            <a:r>
              <a:rPr lang="en-US" spc="-1" dirty="0" smtClean="0">
                <a:solidFill>
                  <a:srgbClr val="000000"/>
                </a:solidFill>
                <a:latin typeface="Times New Roman" panose="02020603050405020304" pitchFamily="18" charset="0"/>
                <a:ea typeface="Old Standard TT"/>
                <a:cs typeface="Times New Roman" panose="02020603050405020304" pitchFamily="18" charset="0"/>
              </a:rPr>
              <a:t>his </a:t>
            </a:r>
            <a:r>
              <a:rPr lang="en" sz="1800" b="0" strike="noStrike" spc="-1" dirty="0" smtClean="0">
                <a:solidFill>
                  <a:srgbClr val="000000"/>
                </a:solidFill>
                <a:latin typeface="Times New Roman" panose="02020603050405020304" pitchFamily="18" charset="0"/>
                <a:ea typeface="Old Standard TT"/>
                <a:cs typeface="Times New Roman" panose="02020603050405020304" pitchFamily="18" charset="0"/>
              </a:rPr>
              <a:t>python based e-learning website using django helps students to access              the course </a:t>
            </a:r>
            <a:r>
              <a:rPr lang="en" spc="-1" dirty="0" smtClean="0">
                <a:solidFill>
                  <a:srgbClr val="000000"/>
                </a:solidFill>
                <a:latin typeface="Times New Roman" panose="02020603050405020304" pitchFamily="18" charset="0"/>
                <a:ea typeface="Old Standard TT"/>
                <a:cs typeface="Times New Roman" panose="02020603050405020304" pitchFamily="18" charset="0"/>
              </a:rPr>
              <a:t>&amp; the teachers to</a:t>
            </a:r>
            <a:r>
              <a:rPr lang="en" sz="1800" b="0" strike="noStrike" spc="-1" dirty="0" smtClean="0">
                <a:solidFill>
                  <a:srgbClr val="000000"/>
                </a:solidFill>
                <a:latin typeface="Times New Roman" panose="02020603050405020304" pitchFamily="18" charset="0"/>
                <a:ea typeface="Old Standard TT"/>
                <a:cs typeface="Times New Roman" panose="02020603050405020304" pitchFamily="18" charset="0"/>
              </a:rPr>
              <a:t> </a:t>
            </a:r>
            <a:r>
              <a:rPr lang="en" spc="-1" dirty="0" smtClean="0">
                <a:solidFill>
                  <a:srgbClr val="000000"/>
                </a:solidFill>
                <a:latin typeface="Times New Roman" panose="02020603050405020304" pitchFamily="18" charset="0"/>
                <a:ea typeface="Old Standard TT"/>
                <a:cs typeface="Times New Roman" panose="02020603050405020304" pitchFamily="18" charset="0"/>
              </a:rPr>
              <a:t>keep </a:t>
            </a:r>
            <a:r>
              <a:rPr lang="en" sz="1800" b="0" strike="noStrike" spc="-1" dirty="0" smtClean="0">
                <a:solidFill>
                  <a:srgbClr val="000000"/>
                </a:solidFill>
                <a:latin typeface="Times New Roman" panose="02020603050405020304" pitchFamily="18" charset="0"/>
                <a:ea typeface="Old Standard TT"/>
                <a:cs typeface="Times New Roman" panose="02020603050405020304" pitchFamily="18" charset="0"/>
              </a:rPr>
              <a:t>track of it.</a:t>
            </a:r>
          </a:p>
          <a:p>
            <a:pPr marL="114480">
              <a:lnSpc>
                <a:spcPct val="115000"/>
              </a:lnSpc>
              <a:buClr>
                <a:srgbClr val="000000"/>
              </a:buClr>
            </a:pPr>
            <a:endParaRPr lang="en" sz="1800" b="0" strike="noStrike" spc="-1" dirty="0" smtClean="0">
              <a:solidFill>
                <a:srgbClr val="000000"/>
              </a:solidFill>
              <a:latin typeface="Times New Roman" panose="02020603050405020304" pitchFamily="18" charset="0"/>
              <a:ea typeface="Old Standard TT"/>
              <a:cs typeface="Times New Roman" panose="02020603050405020304" pitchFamily="18" charset="0"/>
            </a:endParaRPr>
          </a:p>
          <a:p>
            <a:pPr marL="400230" indent="-285750">
              <a:lnSpc>
                <a:spcPct val="115000"/>
              </a:lnSpc>
              <a:buClr>
                <a:srgbClr val="000000"/>
              </a:buClr>
              <a:buFont typeface="Arial" panose="020B0604020202020204" pitchFamily="34" charset="0"/>
              <a:buChar char="•"/>
            </a:pPr>
            <a:r>
              <a:rPr lang="en-US" sz="1800" b="0" strike="noStrike" spc="-1" dirty="0" smtClean="0">
                <a:solidFill>
                  <a:srgbClr val="000000"/>
                </a:solidFill>
                <a:latin typeface="Times New Roman" panose="02020603050405020304" pitchFamily="18" charset="0"/>
                <a:ea typeface="Old Standard TT"/>
                <a:cs typeface="Times New Roman" panose="02020603050405020304" pitchFamily="18" charset="0"/>
              </a:rPr>
              <a:t>Q</a:t>
            </a:r>
            <a:r>
              <a:rPr lang="en" sz="1800" b="0" strike="noStrike" spc="-1" dirty="0" smtClean="0">
                <a:solidFill>
                  <a:srgbClr val="000000"/>
                </a:solidFill>
                <a:latin typeface="Times New Roman" panose="02020603050405020304" pitchFamily="18" charset="0"/>
                <a:ea typeface="Old Standard TT"/>
                <a:cs typeface="Times New Roman" panose="02020603050405020304" pitchFamily="18" charset="0"/>
              </a:rPr>
              <a:t>uizzes are available for students for better understanding of the topic.                                  </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114480">
              <a:lnSpc>
                <a:spcPct val="115000"/>
              </a:lnSpc>
              <a:buClr>
                <a:srgbClr val="000000"/>
              </a:buClr>
            </a:pPr>
            <a:r>
              <a:rPr lang="e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r>
              <a:rPr lang="en" sz="1800" b="0" strike="noStrike" spc="-1" dirty="0" smtClean="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a:lnSpc>
                <a:spcPct val="115000"/>
              </a:lnSpc>
            </a:pPr>
            <a:endParaRPr lang="en-IN" sz="1800" b="0" strike="noStrike" spc="-1" dirty="0">
              <a:solidFill>
                <a:srgbClr val="000000"/>
              </a:solidFill>
              <a:latin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1.2 Objectives</a:t>
            </a:r>
            <a:endParaRPr lang="en-IN" sz="3000" b="0" strike="noStrike" spc="-1">
              <a:solidFill>
                <a:srgbClr val="000000"/>
              </a:solidFill>
              <a:latin typeface="Arial"/>
            </a:endParaRPr>
          </a:p>
        </p:txBody>
      </p:sp>
      <p:sp>
        <p:nvSpPr>
          <p:cNvPr id="89" name="TextShape 2"/>
          <p:cNvSpPr txBox="1"/>
          <p:nvPr/>
        </p:nvSpPr>
        <p:spPr>
          <a:xfrm>
            <a:off x="311759" y="1171440"/>
            <a:ext cx="8622515" cy="3685786"/>
          </a:xfrm>
          <a:prstGeom prst="rect">
            <a:avLst/>
          </a:prstGeom>
          <a:noFill/>
          <a:ln>
            <a:noFill/>
          </a:ln>
        </p:spPr>
        <p:txBody>
          <a:bodyPr tIns="91440" bIns="91440">
            <a:noAutofit/>
          </a:bodyPr>
          <a:lstStyle/>
          <a:p>
            <a:pPr marL="400230" indent="-285750">
              <a:lnSpc>
                <a:spcPct val="115000"/>
              </a:lnSpc>
              <a:buClr>
                <a:srgbClr val="000000"/>
              </a:buClr>
              <a:buFont typeface="Arial" panose="020B0604020202020204" pitchFamily="34" charset="0"/>
              <a:buChar char="•"/>
            </a:pPr>
            <a:r>
              <a:rPr lang="en-US" sz="1400" b="1" spc="-1" dirty="0" smtClean="0">
                <a:solidFill>
                  <a:srgbClr val="000000"/>
                </a:solidFill>
              </a:rPr>
              <a:t> </a:t>
            </a:r>
            <a:r>
              <a:rPr lang="en-US" sz="1400" b="1" spc="-1" dirty="0" smtClean="0">
                <a:solidFill>
                  <a:srgbClr val="000000"/>
                </a:solidFill>
                <a:latin typeface="Times New Roman" panose="02020603050405020304" pitchFamily="18" charset="0"/>
                <a:cs typeface="Times New Roman" panose="02020603050405020304" pitchFamily="18" charset="0"/>
              </a:rPr>
              <a:t>The </a:t>
            </a:r>
            <a:r>
              <a:rPr lang="en-US" sz="1400" b="1" spc="-1" dirty="0">
                <a:solidFill>
                  <a:srgbClr val="000000"/>
                </a:solidFill>
                <a:latin typeface="Times New Roman" panose="02020603050405020304" pitchFamily="18" charset="0"/>
                <a:cs typeface="Times New Roman" panose="02020603050405020304" pitchFamily="18" charset="0"/>
              </a:rPr>
              <a:t>main objective of </a:t>
            </a:r>
            <a:r>
              <a:rPr lang="en-US" sz="1400" b="1" spc="-1" dirty="0" smtClean="0">
                <a:solidFill>
                  <a:srgbClr val="000000"/>
                </a:solidFill>
                <a:latin typeface="Times New Roman" panose="02020603050405020304" pitchFamily="18" charset="0"/>
                <a:cs typeface="Times New Roman" panose="02020603050405020304" pitchFamily="18" charset="0"/>
              </a:rPr>
              <a:t>our </a:t>
            </a:r>
            <a:r>
              <a:rPr lang="en-US" sz="1400" b="1" spc="-1" dirty="0">
                <a:solidFill>
                  <a:srgbClr val="000000"/>
                </a:solidFill>
                <a:latin typeface="Times New Roman" panose="02020603050405020304" pitchFamily="18" charset="0"/>
                <a:cs typeface="Times New Roman" panose="02020603050405020304" pitchFamily="18" charset="0"/>
              </a:rPr>
              <a:t>E-Learning </a:t>
            </a:r>
            <a:r>
              <a:rPr lang="en-US" sz="1400" b="1" spc="-1" dirty="0" smtClean="0">
                <a:solidFill>
                  <a:srgbClr val="000000"/>
                </a:solidFill>
                <a:latin typeface="Times New Roman" panose="02020603050405020304" pitchFamily="18" charset="0"/>
                <a:cs typeface="Times New Roman" panose="02020603050405020304" pitchFamily="18" charset="0"/>
              </a:rPr>
              <a:t>project is </a:t>
            </a:r>
            <a:r>
              <a:rPr lang="en-US" sz="1400" b="1" spc="-1" dirty="0" smtClean="0">
                <a:solidFill>
                  <a:srgbClr val="000000"/>
                </a:solidFill>
                <a:latin typeface="Times New Roman" panose="02020603050405020304" pitchFamily="18" charset="0"/>
                <a:cs typeface="Times New Roman" panose="02020603050405020304" pitchFamily="18" charset="0"/>
              </a:rPr>
              <a:t>to-</a:t>
            </a:r>
          </a:p>
          <a:p>
            <a:pPr marL="114480">
              <a:lnSpc>
                <a:spcPct val="115000"/>
              </a:lnSpc>
              <a:buClr>
                <a:srgbClr val="000000"/>
              </a:buClr>
            </a:pPr>
            <a:r>
              <a:rPr lang="en-US" sz="1400" b="1" spc="-1" dirty="0" smtClean="0">
                <a:solidFill>
                  <a:srgbClr val="000000"/>
                </a:solidFill>
                <a:latin typeface="Times New Roman" panose="02020603050405020304" pitchFamily="18" charset="0"/>
                <a:cs typeface="Times New Roman" panose="02020603050405020304" pitchFamily="18" charset="0"/>
              </a:rPr>
              <a:t>  </a:t>
            </a:r>
            <a:endParaRPr lang="en-US" sz="1400" b="1" spc="-1" dirty="0" smtClean="0">
              <a:solidFill>
                <a:srgbClr val="000000"/>
              </a:solidFill>
              <a:latin typeface="Times New Roman" panose="02020603050405020304" pitchFamily="18" charset="0"/>
              <a:cs typeface="Times New Roman" panose="02020603050405020304" pitchFamily="18" charset="0"/>
            </a:endParaRPr>
          </a:p>
          <a:p>
            <a:pPr marL="457380" indent="-342900">
              <a:lnSpc>
                <a:spcPct val="115000"/>
              </a:lnSpc>
              <a:buClr>
                <a:srgbClr val="000000"/>
              </a:buClr>
              <a:buFont typeface="+mj-lt"/>
              <a:buAutoNum type="arabicPeriod"/>
            </a:pPr>
            <a:r>
              <a:rPr lang="en-US" sz="1400" spc="-1" dirty="0" smtClean="0">
                <a:solidFill>
                  <a:srgbClr val="000000"/>
                </a:solidFill>
                <a:latin typeface="Times New Roman" panose="02020603050405020304" pitchFamily="18" charset="0"/>
                <a:cs typeface="Times New Roman" panose="02020603050405020304" pitchFamily="18" charset="0"/>
              </a:rPr>
              <a:t> </a:t>
            </a:r>
            <a:r>
              <a:rPr lang="en-US" sz="1400" spc="-1" dirty="0" smtClean="0">
                <a:solidFill>
                  <a:srgbClr val="000000"/>
                </a:solidFill>
                <a:latin typeface="Times New Roman" panose="02020603050405020304" pitchFamily="18" charset="0"/>
                <a:cs typeface="Times New Roman" panose="02020603050405020304" pitchFamily="18" charset="0"/>
              </a:rPr>
              <a:t>Help </a:t>
            </a:r>
            <a:r>
              <a:rPr lang="en-US" sz="1400" spc="-1" dirty="0">
                <a:solidFill>
                  <a:srgbClr val="000000"/>
                </a:solidFill>
                <a:latin typeface="Times New Roman" panose="02020603050405020304" pitchFamily="18" charset="0"/>
                <a:cs typeface="Times New Roman" panose="02020603050405020304" pitchFamily="18" charset="0"/>
              </a:rPr>
              <a:t>the students get over the traditional methods of </a:t>
            </a:r>
            <a:r>
              <a:rPr lang="en-US" sz="1400" spc="-1" dirty="0" smtClean="0">
                <a:solidFill>
                  <a:srgbClr val="000000"/>
                </a:solidFill>
                <a:latin typeface="Times New Roman" panose="02020603050405020304" pitchFamily="18" charset="0"/>
                <a:cs typeface="Times New Roman" panose="02020603050405020304" pitchFamily="18" charset="0"/>
              </a:rPr>
              <a:t>learning.</a:t>
            </a:r>
          </a:p>
          <a:p>
            <a:pPr marL="457380" indent="-342900">
              <a:lnSpc>
                <a:spcPct val="115000"/>
              </a:lnSpc>
              <a:buClr>
                <a:srgbClr val="000000"/>
              </a:buClr>
              <a:buFont typeface="+mj-lt"/>
              <a:buAutoNum type="arabicPeriod"/>
            </a:pPr>
            <a:r>
              <a:rPr lang="en-US" sz="1400" spc="-1" dirty="0" smtClean="0">
                <a:solidFill>
                  <a:srgbClr val="000000"/>
                </a:solidFill>
                <a:latin typeface="Times New Roman" panose="02020603050405020304" pitchFamily="18" charset="0"/>
                <a:cs typeface="Times New Roman" panose="02020603050405020304" pitchFamily="18" charset="0"/>
              </a:rPr>
              <a:t>Make </a:t>
            </a:r>
            <a:r>
              <a:rPr lang="en-US" sz="1400" spc="-1" dirty="0">
                <a:solidFill>
                  <a:srgbClr val="000000"/>
                </a:solidFill>
                <a:latin typeface="Times New Roman" panose="02020603050405020304" pitchFamily="18" charset="0"/>
                <a:cs typeface="Times New Roman" panose="02020603050405020304" pitchFamily="18" charset="0"/>
              </a:rPr>
              <a:t>them </a:t>
            </a:r>
            <a:r>
              <a:rPr lang="en-US" sz="1400" spc="-1" dirty="0" err="1" smtClean="0">
                <a:solidFill>
                  <a:srgbClr val="000000"/>
                </a:solidFill>
                <a:latin typeface="Times New Roman" panose="02020603050405020304" pitchFamily="18" charset="0"/>
                <a:cs typeface="Times New Roman" panose="02020603050405020304" pitchFamily="18" charset="0"/>
              </a:rPr>
              <a:t>familier</a:t>
            </a:r>
            <a:r>
              <a:rPr lang="en-US" sz="1400" spc="-1" dirty="0" smtClean="0">
                <a:solidFill>
                  <a:srgbClr val="000000"/>
                </a:solidFill>
                <a:latin typeface="Times New Roman" panose="02020603050405020304" pitchFamily="18" charset="0"/>
                <a:cs typeface="Times New Roman" panose="02020603050405020304" pitchFamily="18" charset="0"/>
              </a:rPr>
              <a:t> </a:t>
            </a:r>
            <a:r>
              <a:rPr lang="en-US" sz="1400" spc="-1" dirty="0">
                <a:solidFill>
                  <a:srgbClr val="000000"/>
                </a:solidFill>
                <a:latin typeface="Times New Roman" panose="02020603050405020304" pitchFamily="18" charset="0"/>
                <a:cs typeface="Times New Roman" panose="02020603050405020304" pitchFamily="18" charset="0"/>
              </a:rPr>
              <a:t>to the internet where the notes for their respective subjects are easily available. </a:t>
            </a:r>
            <a:endParaRPr lang="en-US" sz="1400" spc="-1" dirty="0" smtClean="0">
              <a:solidFill>
                <a:srgbClr val="000000"/>
              </a:solidFill>
              <a:latin typeface="Times New Roman" panose="02020603050405020304" pitchFamily="18" charset="0"/>
              <a:cs typeface="Times New Roman" panose="02020603050405020304" pitchFamily="18" charset="0"/>
            </a:endParaRPr>
          </a:p>
          <a:p>
            <a:pPr marL="114480">
              <a:lnSpc>
                <a:spcPct val="115000"/>
              </a:lnSpc>
              <a:buClr>
                <a:srgbClr val="000000"/>
              </a:buClr>
            </a:pPr>
            <a:endParaRPr lang="en-US" sz="1400" spc="-1" dirty="0" smtClean="0">
              <a:solidFill>
                <a:srgbClr val="000000"/>
              </a:solidFill>
              <a:latin typeface="Times New Roman" panose="02020603050405020304" pitchFamily="18" charset="0"/>
              <a:cs typeface="Times New Roman" panose="02020603050405020304" pitchFamily="18" charset="0"/>
            </a:endParaRPr>
          </a:p>
          <a:p>
            <a:pPr marL="457380" indent="-342900">
              <a:lnSpc>
                <a:spcPct val="115000"/>
              </a:lnSpc>
              <a:buClr>
                <a:srgbClr val="000000"/>
              </a:buClr>
              <a:buFont typeface="Arial" panose="020B0604020202020204" pitchFamily="34" charset="0"/>
              <a:buChar char="•"/>
            </a:pPr>
            <a:r>
              <a:rPr lang="en-US" sz="1400" b="1" spc="-1" dirty="0" smtClean="0">
                <a:solidFill>
                  <a:srgbClr val="000000"/>
                </a:solidFill>
                <a:latin typeface="Times New Roman" panose="02020603050405020304" pitchFamily="18" charset="0"/>
                <a:cs typeface="Times New Roman" panose="02020603050405020304" pitchFamily="18" charset="0"/>
              </a:rPr>
              <a:t> </a:t>
            </a:r>
            <a:r>
              <a:rPr lang="en-US" sz="1400" b="1" spc="-1" dirty="0">
                <a:solidFill>
                  <a:srgbClr val="000000"/>
                </a:solidFill>
                <a:latin typeface="Times New Roman" panose="02020603050405020304" pitchFamily="18" charset="0"/>
                <a:ea typeface="Old Standard TT"/>
                <a:cs typeface="Times New Roman" panose="02020603050405020304" pitchFamily="18" charset="0"/>
              </a:rPr>
              <a:t>It bridges the gap between a teacher and a student indifferent ways.</a:t>
            </a:r>
          </a:p>
          <a:p>
            <a:pPr marL="457380" indent="-342900">
              <a:lnSpc>
                <a:spcPct val="115000"/>
              </a:lnSpc>
              <a:buClr>
                <a:srgbClr val="000000"/>
              </a:buClr>
              <a:buFont typeface="Arial" panose="020B0604020202020204" pitchFamily="34" charset="0"/>
              <a:buChar char="•"/>
            </a:pPr>
            <a:endParaRPr lang="en-US" sz="1400" b="1" spc="-1" dirty="0" smtClean="0">
              <a:solidFill>
                <a:srgbClr val="000000"/>
              </a:solidFill>
              <a:latin typeface="Times New Roman" panose="02020603050405020304" pitchFamily="18" charset="0"/>
              <a:cs typeface="Times New Roman" panose="02020603050405020304" pitchFamily="18" charset="0"/>
            </a:endParaRPr>
          </a:p>
          <a:p>
            <a:pPr marL="400230" indent="-285750">
              <a:lnSpc>
                <a:spcPct val="115000"/>
              </a:lnSpc>
              <a:buClr>
                <a:srgbClr val="000000"/>
              </a:buClr>
              <a:buFont typeface="Arial" panose="020B0604020202020204" pitchFamily="34" charset="0"/>
              <a:buChar char="•"/>
            </a:pPr>
            <a:r>
              <a:rPr lang="en-US" sz="1400" b="1" spc="-1" dirty="0">
                <a:solidFill>
                  <a:srgbClr val="000000"/>
                </a:solidFill>
                <a:latin typeface="Times New Roman" panose="02020603050405020304" pitchFamily="18" charset="0"/>
                <a:cs typeface="Times New Roman" panose="02020603050405020304" pitchFamily="18" charset="0"/>
              </a:rPr>
              <a:t> </a:t>
            </a:r>
            <a:r>
              <a:rPr lang="en-US" sz="1400" b="1" spc="-1" dirty="0" smtClean="0">
                <a:solidFill>
                  <a:srgbClr val="000000"/>
                </a:solidFill>
                <a:latin typeface="Times New Roman" panose="02020603050405020304" pitchFamily="18" charset="0"/>
                <a:cs typeface="Times New Roman" panose="02020603050405020304" pitchFamily="18" charset="0"/>
              </a:rPr>
              <a:t> </a:t>
            </a:r>
            <a:r>
              <a:rPr lang="en-US" sz="1400" b="1" spc="-1" dirty="0" smtClean="0">
                <a:solidFill>
                  <a:srgbClr val="000000"/>
                </a:solidFill>
                <a:latin typeface="Times New Roman" panose="02020603050405020304" pitchFamily="18" charset="0"/>
                <a:cs typeface="Times New Roman" panose="02020603050405020304" pitchFamily="18" charset="0"/>
              </a:rPr>
              <a:t>E-learning is flexible for students as well as teachers.</a:t>
            </a:r>
          </a:p>
          <a:p>
            <a:pPr marL="457380" indent="-342900">
              <a:lnSpc>
                <a:spcPct val="115000"/>
              </a:lnSpc>
              <a:buClr>
                <a:srgbClr val="000000"/>
              </a:buClr>
              <a:buFont typeface="Arial" panose="020B0604020202020204" pitchFamily="34" charset="0"/>
              <a:buChar char="•"/>
            </a:pPr>
            <a:endParaRPr lang="en-US" sz="1400" b="1" spc="-1" dirty="0" smtClean="0">
              <a:solidFill>
                <a:srgbClr val="000000"/>
              </a:solidFill>
              <a:latin typeface="Times New Roman" panose="02020603050405020304" pitchFamily="18" charset="0"/>
              <a:cs typeface="Times New Roman" panose="02020603050405020304" pitchFamily="18" charset="0"/>
            </a:endParaRPr>
          </a:p>
          <a:p>
            <a:pPr marL="457380" indent="-342900">
              <a:lnSpc>
                <a:spcPct val="115000"/>
              </a:lnSpc>
              <a:buClr>
                <a:srgbClr val="000000"/>
              </a:buClr>
              <a:buFont typeface="Arial" panose="020B0604020202020204" pitchFamily="34" charset="0"/>
              <a:buChar char="•"/>
            </a:pPr>
            <a:r>
              <a:rPr lang="en-US" sz="1400" b="1" spc="-1" dirty="0">
                <a:solidFill>
                  <a:srgbClr val="000000"/>
                </a:solidFill>
                <a:latin typeface="Times New Roman" panose="02020603050405020304" pitchFamily="18" charset="0"/>
                <a:cs typeface="Times New Roman" panose="02020603050405020304" pitchFamily="18" charset="0"/>
              </a:rPr>
              <a:t> the expenditures on the study materials (hard copies)is reduced.</a:t>
            </a:r>
          </a:p>
          <a:p>
            <a:pPr marL="457380" indent="-342900">
              <a:lnSpc>
                <a:spcPct val="115000"/>
              </a:lnSpc>
              <a:buClr>
                <a:srgbClr val="000000"/>
              </a:buClr>
              <a:buFont typeface="Arial" panose="020B0604020202020204" pitchFamily="34" charset="0"/>
              <a:buChar char="•"/>
            </a:pPr>
            <a:endParaRPr lang="en-US" sz="1400" spc="-1" dirty="0" smtClean="0">
              <a:solidFill>
                <a:srgbClr val="0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434343"/>
                </a:solidFill>
                <a:latin typeface="Times New Roman"/>
                <a:ea typeface="Times New Roman"/>
              </a:rPr>
              <a:t>1.3 </a:t>
            </a:r>
            <a:r>
              <a:rPr lang="en" sz="3000" b="1" spc="-1" dirty="0">
                <a:solidFill>
                  <a:srgbClr val="434343"/>
                </a:solidFill>
                <a:latin typeface="Times New Roman"/>
                <a:ea typeface="Times New Roman"/>
              </a:rPr>
              <a:t>Scope</a:t>
            </a:r>
            <a:endParaRPr lang="en-IN" sz="3000" b="0" strike="noStrike" spc="-1" dirty="0">
              <a:solidFill>
                <a:srgbClr val="000000"/>
              </a:solidFill>
              <a:latin typeface="Arial"/>
            </a:endParaRPr>
          </a:p>
        </p:txBody>
      </p:sp>
      <p:sp>
        <p:nvSpPr>
          <p:cNvPr id="91"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US" spc="-1" dirty="0">
                <a:solidFill>
                  <a:srgbClr val="000000"/>
                </a:solidFill>
                <a:latin typeface="Times New Roman" panose="02020603050405020304" pitchFamily="18" charset="0"/>
                <a:ea typeface="Old Standard TT"/>
                <a:cs typeface="Times New Roman" panose="02020603050405020304" pitchFamily="18" charset="0"/>
              </a:rPr>
              <a:t>E-learning has developed very fast due to internet</a:t>
            </a:r>
            <a:r>
              <a:rPr lang="en-US" spc="-1" dirty="0" smtClean="0">
                <a:solidFill>
                  <a:srgbClr val="000000"/>
                </a:solidFill>
                <a:latin typeface="Times New Roman" panose="02020603050405020304" pitchFamily="18" charset="0"/>
                <a:ea typeface="Old Standard TT"/>
                <a:cs typeface="Times New Roman" panose="02020603050405020304" pitchFamily="18" charset="0"/>
              </a:rPr>
              <a:t>.</a:t>
            </a:r>
          </a:p>
          <a:p>
            <a:pPr marL="457200" indent="-342720">
              <a:lnSpc>
                <a:spcPct val="115000"/>
              </a:lnSpc>
              <a:buClr>
                <a:srgbClr val="000000"/>
              </a:buClr>
              <a:buFont typeface="Old Standard TT"/>
              <a:buChar char="●"/>
            </a:pPr>
            <a:endParaRPr lang="en-US" spc="-1" dirty="0" smtClean="0">
              <a:solidFill>
                <a:srgbClr val="000000"/>
              </a:solidFill>
              <a:latin typeface="Times New Roman" panose="02020603050405020304" pitchFamily="18" charset="0"/>
              <a:ea typeface="Old Standard TT"/>
              <a:cs typeface="Times New Roman" panose="02020603050405020304" pitchFamily="18" charset="0"/>
            </a:endParaRPr>
          </a:p>
          <a:p>
            <a:pPr marL="457200" indent="-342720">
              <a:lnSpc>
                <a:spcPct val="115000"/>
              </a:lnSpc>
              <a:buClr>
                <a:srgbClr val="000000"/>
              </a:buClr>
              <a:buFont typeface="Old Standard TT"/>
              <a:buChar char="●"/>
            </a:pPr>
            <a:r>
              <a:rPr lang="en-US" spc="-1" dirty="0" smtClean="0">
                <a:solidFill>
                  <a:srgbClr val="000000"/>
                </a:solidFill>
                <a:latin typeface="Times New Roman" panose="02020603050405020304" pitchFamily="18" charset="0"/>
                <a:ea typeface="Old Standard TT"/>
                <a:cs typeface="Times New Roman" panose="02020603050405020304" pitchFamily="18" charset="0"/>
              </a:rPr>
              <a:t>The </a:t>
            </a:r>
            <a:r>
              <a:rPr lang="en-US" spc="-1" dirty="0">
                <a:solidFill>
                  <a:srgbClr val="000000"/>
                </a:solidFill>
                <a:latin typeface="Times New Roman" panose="02020603050405020304" pitchFamily="18" charset="0"/>
                <a:ea typeface="Old Standard TT"/>
                <a:cs typeface="Times New Roman" panose="02020603050405020304" pitchFamily="18" charset="0"/>
              </a:rPr>
              <a:t>internet and the world wide web has provided us with easy access to information and knowledge</a:t>
            </a:r>
            <a:r>
              <a:rPr lang="en-US" spc="-1" dirty="0" smtClean="0">
                <a:solidFill>
                  <a:srgbClr val="000000"/>
                </a:solidFill>
                <a:latin typeface="Times New Roman" panose="02020603050405020304" pitchFamily="18" charset="0"/>
                <a:ea typeface="Old Standard TT"/>
                <a:cs typeface="Times New Roman" panose="02020603050405020304" pitchFamily="18" charset="0"/>
              </a:rPr>
              <a:t>.</a:t>
            </a:r>
          </a:p>
          <a:p>
            <a:pPr marL="457200" indent="-342720">
              <a:lnSpc>
                <a:spcPct val="115000"/>
              </a:lnSpc>
              <a:buClr>
                <a:srgbClr val="000000"/>
              </a:buClr>
              <a:buFont typeface="Old Standard TT"/>
              <a:buChar char="●"/>
            </a:pPr>
            <a:endParaRPr lang="en-US" spc="-1" dirty="0" smtClean="0">
              <a:solidFill>
                <a:srgbClr val="000000"/>
              </a:solidFill>
              <a:latin typeface="Times New Roman" panose="02020603050405020304" pitchFamily="18" charset="0"/>
              <a:ea typeface="Old Standard TT"/>
              <a:cs typeface="Times New Roman" panose="02020603050405020304" pitchFamily="18" charset="0"/>
            </a:endParaRPr>
          </a:p>
          <a:p>
            <a:pPr marL="457200" indent="-342720">
              <a:lnSpc>
                <a:spcPct val="115000"/>
              </a:lnSpc>
              <a:buClr>
                <a:srgbClr val="000000"/>
              </a:buClr>
              <a:buFont typeface="Old Standard TT"/>
              <a:buChar char="●"/>
            </a:pPr>
            <a:r>
              <a:rPr lang="en-US" spc="-1" dirty="0" smtClean="0">
                <a:solidFill>
                  <a:srgbClr val="000000"/>
                </a:solidFill>
                <a:latin typeface="Times New Roman" panose="02020603050405020304" pitchFamily="18" charset="0"/>
                <a:ea typeface="Old Standard TT"/>
                <a:cs typeface="Times New Roman" panose="02020603050405020304" pitchFamily="18" charset="0"/>
              </a:rPr>
              <a:t> </a:t>
            </a:r>
            <a:r>
              <a:rPr lang="en-US" spc="-1" dirty="0">
                <a:solidFill>
                  <a:srgbClr val="000000"/>
                </a:solidFill>
                <a:latin typeface="Times New Roman" panose="02020603050405020304" pitchFamily="18" charset="0"/>
                <a:ea typeface="Old Standard TT"/>
                <a:cs typeface="Times New Roman" panose="02020603050405020304" pitchFamily="18" charset="0"/>
              </a:rPr>
              <a:t>E-learning is a technology which supports teaching and learning using a computer web technology</a:t>
            </a:r>
            <a:r>
              <a:rPr lang="en-US" spc="-1" dirty="0" smtClean="0">
                <a:solidFill>
                  <a:srgbClr val="000000"/>
                </a:solidFill>
                <a:latin typeface="Times New Roman" panose="02020603050405020304" pitchFamily="18" charset="0"/>
                <a:ea typeface="Old Standard TT"/>
                <a:cs typeface="Times New Roman" panose="02020603050405020304" pitchFamily="18" charset="0"/>
              </a:rPr>
              <a:t>.</a:t>
            </a:r>
          </a:p>
          <a:p>
            <a:pPr marL="457200" indent="-342720">
              <a:lnSpc>
                <a:spcPct val="115000"/>
              </a:lnSpc>
              <a:buClr>
                <a:srgbClr val="000000"/>
              </a:buClr>
              <a:buFont typeface="Old Standard TT"/>
              <a:buChar char="●"/>
            </a:pPr>
            <a:endParaRPr lang="en-US" spc="-1" dirty="0" smtClean="0">
              <a:solidFill>
                <a:srgbClr val="000000"/>
              </a:solidFill>
              <a:latin typeface="Times New Roman" panose="02020603050405020304" pitchFamily="18" charset="0"/>
              <a:ea typeface="Old Standard TT"/>
              <a:cs typeface="Times New Roman" panose="02020603050405020304" pitchFamily="18" charset="0"/>
            </a:endParaRPr>
          </a:p>
          <a:p>
            <a:pPr marL="457200" indent="-342720">
              <a:lnSpc>
                <a:spcPct val="115000"/>
              </a:lnSpc>
              <a:buClr>
                <a:srgbClr val="000000"/>
              </a:buClr>
              <a:buFont typeface="Old Standard TT"/>
              <a:buChar char="●"/>
            </a:pPr>
            <a:r>
              <a:rPr lang="en-US" spc="-1" dirty="0" smtClean="0">
                <a:solidFill>
                  <a:srgbClr val="000000"/>
                </a:solidFill>
                <a:latin typeface="Times New Roman" panose="02020603050405020304" pitchFamily="18" charset="0"/>
                <a:ea typeface="Old Standard TT"/>
                <a:cs typeface="Times New Roman" panose="02020603050405020304" pitchFamily="18" charset="0"/>
              </a:rPr>
              <a:t>It </a:t>
            </a:r>
            <a:r>
              <a:rPr lang="en-US" spc="-1" dirty="0">
                <a:solidFill>
                  <a:srgbClr val="000000"/>
                </a:solidFill>
                <a:latin typeface="Times New Roman" panose="02020603050405020304" pitchFamily="18" charset="0"/>
                <a:ea typeface="Old Standard TT"/>
                <a:cs typeface="Times New Roman" panose="02020603050405020304" pitchFamily="18" charset="0"/>
              </a:rPr>
              <a:t>bridges the gap between a teacher and a student </a:t>
            </a:r>
            <a:r>
              <a:rPr lang="en-US" spc="-1" dirty="0" smtClean="0">
                <a:solidFill>
                  <a:srgbClr val="000000"/>
                </a:solidFill>
                <a:latin typeface="Times New Roman" panose="02020603050405020304" pitchFamily="18" charset="0"/>
                <a:ea typeface="Old Standard TT"/>
                <a:cs typeface="Times New Roman" panose="02020603050405020304" pitchFamily="18" charset="0"/>
              </a:rPr>
              <a:t>in different </a:t>
            </a:r>
            <a:r>
              <a:rPr lang="en-US" spc="-1" dirty="0">
                <a:solidFill>
                  <a:srgbClr val="000000"/>
                </a:solidFill>
                <a:latin typeface="Times New Roman" panose="02020603050405020304" pitchFamily="18" charset="0"/>
                <a:ea typeface="Old Standard TT"/>
                <a:cs typeface="Times New Roman" panose="02020603050405020304" pitchFamily="18" charset="0"/>
              </a:rPr>
              <a:t>ways</a:t>
            </a:r>
            <a:r>
              <a:rPr lang="en-US" spc="-1" dirty="0" smtClean="0">
                <a:solidFill>
                  <a:srgbClr val="000000"/>
                </a:solidFill>
                <a:latin typeface="Times New Roman" panose="02020603050405020304" pitchFamily="18" charset="0"/>
                <a:ea typeface="Old Standard TT"/>
                <a:cs typeface="Times New Roman" panose="02020603050405020304" pitchFamily="18" charset="0"/>
              </a:rPr>
              <a:t>.</a:t>
            </a:r>
          </a:p>
          <a:p>
            <a:pPr marL="114480">
              <a:lnSpc>
                <a:spcPct val="115000"/>
              </a:lnSpc>
              <a:buClr>
                <a:srgbClr val="000000"/>
              </a:buClr>
            </a:pPr>
            <a:r>
              <a:rPr lang="en-US" spc="-1" dirty="0" smtClean="0">
                <a:solidFill>
                  <a:srgbClr val="000000"/>
                </a:solidFill>
                <a:latin typeface="Old Standard TT"/>
                <a:ea typeface="Old Standard TT"/>
              </a:rPr>
              <a:t> </a:t>
            </a:r>
            <a:endParaRPr lang="en-IN" sz="1800" b="0" strike="noStrike" spc="-1" dirty="0">
              <a:solidFill>
                <a:srgbClr val="000000"/>
              </a:solidFill>
              <a:latin typeface="Arial"/>
            </a:endParaRPr>
          </a:p>
          <a:p>
            <a:pPr marL="114480">
              <a:lnSpc>
                <a:spcPct val="115000"/>
              </a:lnSpc>
              <a:buClr>
                <a:srgbClr val="000000"/>
              </a:buClr>
            </a:pPr>
            <a:r>
              <a:rPr lang="en" sz="1800" b="0" strike="noStrike" spc="-1" dirty="0" smtClean="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311760" y="433671"/>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1.4 Existing System/project</a:t>
            </a:r>
            <a:endParaRPr lang="en-IN" sz="3000" b="0" strike="noStrike" spc="-1" dirty="0">
              <a:solidFill>
                <a:srgbClr val="000000"/>
              </a:solidFill>
              <a:latin typeface="Arial"/>
            </a:endParaRPr>
          </a:p>
        </p:txBody>
      </p:sp>
      <p:sp>
        <p:nvSpPr>
          <p:cNvPr id="95"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 sz="2000" b="0" strike="noStrike" spc="-1" dirty="0" smtClean="0">
                <a:solidFill>
                  <a:srgbClr val="000000"/>
                </a:solidFill>
                <a:latin typeface="Times New Roman" panose="02020603050405020304" pitchFamily="18" charset="0"/>
                <a:ea typeface="Old Standard TT"/>
                <a:cs typeface="Times New Roman" panose="02020603050405020304" pitchFamily="18" charset="0"/>
              </a:rPr>
              <a:t>BYJUS</a:t>
            </a:r>
          </a:p>
          <a:p>
            <a:pPr marL="457200" indent="-342720">
              <a:lnSpc>
                <a:spcPct val="115000"/>
              </a:lnSpc>
              <a:buClr>
                <a:srgbClr val="000000"/>
              </a:buClr>
              <a:buFont typeface="Old Standard TT"/>
              <a:buChar char="●"/>
            </a:pPr>
            <a:r>
              <a:rPr lang="en" sz="2000" spc="-1" dirty="0" smtClean="0">
                <a:solidFill>
                  <a:srgbClr val="000000"/>
                </a:solidFill>
                <a:latin typeface="Times New Roman" panose="02020603050405020304" pitchFamily="18" charset="0"/>
                <a:ea typeface="Old Standard TT"/>
                <a:cs typeface="Times New Roman" panose="02020603050405020304" pitchFamily="18" charset="0"/>
              </a:rPr>
              <a:t>EDUREKA</a:t>
            </a:r>
          </a:p>
          <a:p>
            <a:pPr marL="457200" indent="-342720">
              <a:lnSpc>
                <a:spcPct val="115000"/>
              </a:lnSpc>
              <a:buClr>
                <a:srgbClr val="000000"/>
              </a:buClr>
              <a:buFont typeface="Old Standard TT"/>
              <a:buChar char="●"/>
            </a:pPr>
            <a:r>
              <a:rPr lang="en" sz="2000" b="0" strike="noStrike" spc="-1" dirty="0" smtClean="0">
                <a:solidFill>
                  <a:srgbClr val="000000"/>
                </a:solidFill>
                <a:latin typeface="Times New Roman" panose="02020603050405020304" pitchFamily="18" charset="0"/>
                <a:ea typeface="Old Standard TT"/>
                <a:cs typeface="Times New Roman" panose="02020603050405020304" pitchFamily="18" charset="0"/>
              </a:rPr>
              <a:t>RKDEMY</a:t>
            </a:r>
          </a:p>
          <a:p>
            <a:pPr marL="457200" indent="-342720">
              <a:lnSpc>
                <a:spcPct val="115000"/>
              </a:lnSpc>
              <a:buClr>
                <a:srgbClr val="000000"/>
              </a:buClr>
              <a:buFont typeface="Old Standard TT"/>
              <a:buChar char="●"/>
            </a:pPr>
            <a:r>
              <a:rPr lang="en" sz="2000" spc="-1" dirty="0" smtClean="0">
                <a:solidFill>
                  <a:srgbClr val="000000"/>
                </a:solidFill>
                <a:latin typeface="Times New Roman" panose="02020603050405020304" pitchFamily="18" charset="0"/>
                <a:ea typeface="Old Standard TT"/>
                <a:cs typeface="Times New Roman" panose="02020603050405020304" pitchFamily="18" charset="0"/>
              </a:rPr>
              <a:t>MOODLE</a:t>
            </a:r>
          </a:p>
          <a:p>
            <a:pPr marL="457200" indent="-342720">
              <a:lnSpc>
                <a:spcPct val="115000"/>
              </a:lnSpc>
              <a:buClr>
                <a:srgbClr val="000000"/>
              </a:buClr>
              <a:buFont typeface="Old Standard TT"/>
              <a:buChar char="●"/>
            </a:pPr>
            <a:r>
              <a:rPr lang="en" sz="2000" b="0" strike="noStrike" spc="-1" dirty="0" smtClean="0">
                <a:solidFill>
                  <a:srgbClr val="000000"/>
                </a:solidFill>
                <a:latin typeface="Times New Roman" panose="02020603050405020304" pitchFamily="18" charset="0"/>
                <a:ea typeface="Old Standard TT"/>
                <a:cs typeface="Times New Roman" panose="02020603050405020304" pitchFamily="18" charset="0"/>
              </a:rPr>
              <a:t>COURSERA  </a:t>
            </a:r>
          </a:p>
          <a:p>
            <a:pPr marL="457200" indent="-342720">
              <a:lnSpc>
                <a:spcPct val="115000"/>
              </a:lnSpc>
              <a:buClr>
                <a:srgbClr val="000000"/>
              </a:buClr>
              <a:buFont typeface="Old Standard TT"/>
              <a:buChar char="●"/>
            </a:pPr>
            <a:r>
              <a:rPr lang="en" sz="2000" spc="-1" dirty="0" smtClean="0">
                <a:solidFill>
                  <a:srgbClr val="000000"/>
                </a:solidFill>
                <a:latin typeface="Times New Roman" panose="02020603050405020304" pitchFamily="18" charset="0"/>
                <a:ea typeface="Old Standard TT"/>
                <a:cs typeface="Times New Roman" panose="02020603050405020304" pitchFamily="18" charset="0"/>
              </a:rPr>
              <a:t>UNACADEMY</a:t>
            </a:r>
            <a:r>
              <a:rPr lang="en" sz="2000" b="0" strike="noStrike" spc="-1" dirty="0" smtClean="0">
                <a:solidFill>
                  <a:srgbClr val="000000"/>
                </a:solidFill>
                <a:latin typeface="Times New Roman" panose="02020603050405020304" pitchFamily="18" charset="0"/>
                <a:ea typeface="Old Standard TT"/>
                <a:cs typeface="Times New Roman" panose="02020603050405020304" pitchFamily="18" charset="0"/>
              </a:rPr>
              <a:t>                                                 </a:t>
            </a:r>
            <a:endParaRPr lang="en-IN" sz="2000" b="0" strike="noStrike" spc="-1" dirty="0">
              <a:solidFill>
                <a:srgbClr val="000000"/>
              </a:solidFill>
              <a:latin typeface="Times New Roman" panose="02020603050405020304" pitchFamily="18" charset="0"/>
              <a:cs typeface="Times New Roman" panose="02020603050405020304" pitchFamily="18" charset="0"/>
            </a:endParaRPr>
          </a:p>
          <a:p>
            <a:pPr>
              <a:lnSpc>
                <a:spcPct val="115000"/>
              </a:lnSpc>
            </a:pPr>
            <a:endParaRPr lang="en-IN" sz="2000" b="0" strike="noStrike" spc="-1" dirty="0">
              <a:solidFill>
                <a:srgbClr val="000000"/>
              </a:solidFill>
              <a:latin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311760" y="285569"/>
            <a:ext cx="8520120" cy="612720"/>
          </a:xfrm>
          <a:prstGeom prst="rect">
            <a:avLst/>
          </a:prstGeom>
          <a:noFill/>
          <a:ln>
            <a:noFill/>
          </a:ln>
        </p:spPr>
        <p:txBody>
          <a:bodyPr tIns="91440" bIns="91440">
            <a:noAutofit/>
          </a:bodyPr>
          <a:lstStyle/>
          <a:p>
            <a:pPr>
              <a:lnSpc>
                <a:spcPct val="100000"/>
              </a:lnSpc>
              <a:tabLst>
                <a:tab pos="0" algn="l"/>
              </a:tabLst>
            </a:pPr>
            <a:r>
              <a:rPr lang="en" sz="3000" b="1" spc="-1" dirty="0" smtClean="0">
                <a:solidFill>
                  <a:srgbClr val="000000"/>
                </a:solidFill>
                <a:latin typeface="Times New Roman"/>
                <a:ea typeface="Times New Roman"/>
              </a:rPr>
              <a:t>2 </a:t>
            </a:r>
            <a:r>
              <a:rPr lang="en" sz="3000" b="1" strike="noStrike" spc="-1" dirty="0" smtClean="0">
                <a:solidFill>
                  <a:srgbClr val="000000"/>
                </a:solidFill>
                <a:latin typeface="Times New Roman"/>
                <a:ea typeface="Times New Roman"/>
              </a:rPr>
              <a:t> </a:t>
            </a:r>
            <a:r>
              <a:rPr lang="en" sz="3000" b="1" strike="noStrike" spc="-1" dirty="0">
                <a:solidFill>
                  <a:srgbClr val="000000"/>
                </a:solidFill>
                <a:latin typeface="Times New Roman"/>
                <a:ea typeface="Times New Roman"/>
              </a:rPr>
              <a:t>Technology stack</a:t>
            </a:r>
            <a:endParaRPr lang="en-IN" sz="3000" b="0" strike="noStrike" spc="-1" dirty="0">
              <a:solidFill>
                <a:srgbClr val="000000"/>
              </a:solidFill>
              <a:latin typeface="Arial"/>
            </a:endParaRPr>
          </a:p>
        </p:txBody>
      </p:sp>
      <p:sp>
        <p:nvSpPr>
          <p:cNvPr id="97" name="TextShape 2"/>
          <p:cNvSpPr txBox="1"/>
          <p:nvPr/>
        </p:nvSpPr>
        <p:spPr>
          <a:xfrm>
            <a:off x="311760" y="1182728"/>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 sz="2800" b="0" strike="noStrike" spc="-1" dirty="0" smtClean="0">
                <a:solidFill>
                  <a:srgbClr val="000000"/>
                </a:solidFill>
                <a:latin typeface="Times New Roman" panose="02020603050405020304" pitchFamily="18" charset="0"/>
                <a:ea typeface="Old Standard TT"/>
                <a:cs typeface="Times New Roman" panose="02020603050405020304" pitchFamily="18" charset="0"/>
              </a:rPr>
              <a:t>FRONTEND: HTML template</a:t>
            </a:r>
          </a:p>
          <a:p>
            <a:pPr marL="457200" indent="-342720">
              <a:lnSpc>
                <a:spcPct val="115000"/>
              </a:lnSpc>
              <a:buClr>
                <a:srgbClr val="000000"/>
              </a:buClr>
              <a:buFont typeface="Old Standard TT"/>
              <a:buChar char="●"/>
            </a:pPr>
            <a:r>
              <a:rPr lang="en" sz="2800" spc="-1" dirty="0" smtClean="0">
                <a:solidFill>
                  <a:srgbClr val="000000"/>
                </a:solidFill>
                <a:latin typeface="Times New Roman" panose="02020603050405020304" pitchFamily="18" charset="0"/>
                <a:ea typeface="Old Standard TT"/>
                <a:cs typeface="Times New Roman" panose="02020603050405020304" pitchFamily="18" charset="0"/>
              </a:rPr>
              <a:t>BACKEND:DJANGO</a:t>
            </a:r>
          </a:p>
          <a:p>
            <a:pPr marL="457200" indent="-342720">
              <a:lnSpc>
                <a:spcPct val="115000"/>
              </a:lnSpc>
              <a:buClr>
                <a:srgbClr val="000000"/>
              </a:buClr>
              <a:buFont typeface="Old Standard TT"/>
              <a:buChar char="●"/>
            </a:pPr>
            <a:r>
              <a:rPr lang="en" sz="2800" b="0" strike="noStrike" spc="-1" dirty="0" smtClean="0">
                <a:solidFill>
                  <a:srgbClr val="000000"/>
                </a:solidFill>
                <a:latin typeface="Times New Roman" panose="02020603050405020304" pitchFamily="18" charset="0"/>
                <a:ea typeface="Old Standard TT"/>
                <a:cs typeface="Times New Roman" panose="02020603050405020304" pitchFamily="18" charset="0"/>
              </a:rPr>
              <a:t>DATABASE:MySQL / Sqlite3</a:t>
            </a:r>
          </a:p>
          <a:p>
            <a:pPr marL="457200" indent="-342720">
              <a:lnSpc>
                <a:spcPct val="115000"/>
              </a:lnSpc>
              <a:buClr>
                <a:srgbClr val="000000"/>
              </a:buClr>
              <a:buFont typeface="Old Standard TT"/>
              <a:buChar char="●"/>
            </a:pPr>
            <a:r>
              <a:rPr lang="en" sz="2800" spc="-1" dirty="0" smtClean="0">
                <a:solidFill>
                  <a:srgbClr val="000000"/>
                </a:solidFill>
                <a:latin typeface="Times New Roman" panose="02020603050405020304" pitchFamily="18" charset="0"/>
                <a:ea typeface="Old Standard TT"/>
                <a:cs typeface="Times New Roman" panose="02020603050405020304" pitchFamily="18" charset="0"/>
              </a:rPr>
              <a:t>IDE: PYCHARM / VS CODE</a:t>
            </a:r>
            <a:endParaRPr lang="en" sz="2800" b="0" strike="noStrike" spc="-1" dirty="0" smtClean="0">
              <a:solidFill>
                <a:srgbClr val="000000"/>
              </a:solidFill>
              <a:latin typeface="Times New Roman" panose="02020603050405020304" pitchFamily="18" charset="0"/>
              <a:ea typeface="Old Standard TT"/>
              <a:cs typeface="Times New Roman" panose="02020603050405020304" pitchFamily="18" charset="0"/>
            </a:endParaRPr>
          </a:p>
          <a:p>
            <a:pPr marL="114480">
              <a:lnSpc>
                <a:spcPct val="115000"/>
              </a:lnSpc>
              <a:buClr>
                <a:srgbClr val="000000"/>
              </a:buClr>
            </a:pPr>
            <a:r>
              <a:rPr lang="en" sz="1800" b="0" strike="noStrike" spc="-1" dirty="0" smtClean="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3</a:t>
            </a:r>
            <a:r>
              <a:rPr lang="en" sz="3000" b="1" spc="-1" dirty="0" smtClean="0">
                <a:solidFill>
                  <a:srgbClr val="000000"/>
                </a:solidFill>
                <a:latin typeface="Times New Roman"/>
                <a:ea typeface="Times New Roman"/>
              </a:rPr>
              <a:t>.1</a:t>
            </a:r>
            <a:r>
              <a:rPr lang="en" sz="3000" b="1" strike="noStrike" spc="-1" dirty="0" smtClean="0">
                <a:solidFill>
                  <a:srgbClr val="000000"/>
                </a:solidFill>
                <a:latin typeface="Times New Roman"/>
                <a:ea typeface="Times New Roman"/>
              </a:rPr>
              <a:t> </a:t>
            </a:r>
            <a:r>
              <a:rPr lang="en" sz="3000" b="1" strike="noStrike" spc="-1" dirty="0">
                <a:solidFill>
                  <a:srgbClr val="000000"/>
                </a:solidFill>
                <a:latin typeface="Times New Roman"/>
                <a:ea typeface="Times New Roman"/>
              </a:rPr>
              <a:t>Benefits for environment </a:t>
            </a:r>
            <a:endParaRPr lang="en-IN" sz="3000" b="0" strike="noStrike" spc="-1" dirty="0">
              <a:solidFill>
                <a:srgbClr val="000000"/>
              </a:solidFill>
              <a:latin typeface="Arial"/>
            </a:endParaRPr>
          </a:p>
        </p:txBody>
      </p:sp>
      <p:sp>
        <p:nvSpPr>
          <p:cNvPr id="99" name="TextShape 2"/>
          <p:cNvSpPr txBox="1"/>
          <p:nvPr/>
        </p:nvSpPr>
        <p:spPr>
          <a:xfrm>
            <a:off x="311760" y="1171440"/>
            <a:ext cx="8520120" cy="3396960"/>
          </a:xfrm>
          <a:prstGeom prst="rect">
            <a:avLst/>
          </a:prstGeom>
          <a:noFill/>
          <a:ln>
            <a:noFill/>
          </a:ln>
        </p:spPr>
        <p:txBody>
          <a:bodyPr tIns="91440" bIns="91440">
            <a:noAutofit/>
          </a:bodyPr>
          <a:lstStyle/>
          <a:p>
            <a:pPr marL="114480">
              <a:lnSpc>
                <a:spcPct val="115000"/>
              </a:lnSpc>
              <a:buClr>
                <a:srgbClr val="000000"/>
              </a:buClr>
            </a:pPr>
            <a:r>
              <a:rPr lang="en-US" spc="-1" dirty="0" smtClean="0">
                <a:solidFill>
                  <a:srgbClr val="000000"/>
                </a:solidFill>
                <a:latin typeface="Times New Roman" panose="02020603050405020304" pitchFamily="18" charset="0"/>
                <a:ea typeface="Old Standard TT"/>
                <a:cs typeface="Times New Roman" panose="02020603050405020304" pitchFamily="18" charset="0"/>
              </a:rPr>
              <a:t>T</a:t>
            </a:r>
            <a:r>
              <a:rPr lang="en" spc="-1" dirty="0" smtClean="0">
                <a:solidFill>
                  <a:srgbClr val="000000"/>
                </a:solidFill>
                <a:latin typeface="Times New Roman" panose="02020603050405020304" pitchFamily="18" charset="0"/>
                <a:ea typeface="Old Standard TT"/>
                <a:cs typeface="Times New Roman" panose="02020603050405020304" pitchFamily="18" charset="0"/>
              </a:rPr>
              <a:t>his project is not directly beneficial for the enviornment but it is beneficial in small ways such as:</a:t>
            </a:r>
          </a:p>
          <a:p>
            <a:pPr marL="457200" indent="-342720">
              <a:lnSpc>
                <a:spcPct val="115000"/>
              </a:lnSpc>
              <a:buClr>
                <a:srgbClr val="000000"/>
              </a:buClr>
              <a:buFont typeface="Old Standard TT"/>
              <a:buChar char="●"/>
            </a:pPr>
            <a:r>
              <a:rPr lang="en-US" spc="-1" dirty="0" smtClean="0">
                <a:solidFill>
                  <a:srgbClr val="000000"/>
                </a:solidFill>
                <a:latin typeface="Times New Roman" panose="02020603050405020304" pitchFamily="18" charset="0"/>
                <a:ea typeface="Old Standard TT"/>
                <a:cs typeface="Times New Roman" panose="02020603050405020304" pitchFamily="18" charset="0"/>
              </a:rPr>
              <a:t>No use of paper.</a:t>
            </a:r>
          </a:p>
          <a:p>
            <a:pPr marL="457200" indent="-342720">
              <a:lnSpc>
                <a:spcPct val="115000"/>
              </a:lnSpc>
              <a:buClr>
                <a:srgbClr val="000000"/>
              </a:buClr>
              <a:buFont typeface="Old Standard TT"/>
              <a:buChar char="●"/>
            </a:pPr>
            <a:r>
              <a:rPr lang="en-US" spc="-1" dirty="0" smtClean="0">
                <a:solidFill>
                  <a:srgbClr val="000000"/>
                </a:solidFill>
                <a:latin typeface="Times New Roman" panose="02020603050405020304" pitchFamily="18" charset="0"/>
                <a:ea typeface="Old Standard TT"/>
                <a:cs typeface="Times New Roman" panose="02020603050405020304" pitchFamily="18" charset="0"/>
              </a:rPr>
              <a:t>No transportation-no wastage of fuel.</a:t>
            </a:r>
            <a:endParaRPr lang="en" sz="1800" b="0" strike="noStrike" spc="-1" dirty="0" smtClean="0">
              <a:solidFill>
                <a:srgbClr val="000000"/>
              </a:solidFill>
              <a:latin typeface="Times New Roman" panose="02020603050405020304" pitchFamily="18" charset="0"/>
              <a:ea typeface="Old Standard TT"/>
              <a:cs typeface="Times New Roman" panose="02020603050405020304" pitchFamily="18" charset="0"/>
            </a:endParaRPr>
          </a:p>
          <a:p>
            <a:pPr marL="114480">
              <a:lnSpc>
                <a:spcPct val="115000"/>
              </a:lnSpc>
              <a:buClr>
                <a:srgbClr val="000000"/>
              </a:buClr>
            </a:pPr>
            <a:r>
              <a:rPr lang="en" sz="1800" b="0" strike="noStrike" spc="-1" dirty="0" smtClean="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337</TotalTime>
  <Words>656</Words>
  <Application>Microsoft Office PowerPoint</Application>
  <PresentationFormat>On-screen Show (16:9)</PresentationFormat>
  <Paragraphs>90</Paragraphs>
  <Slides>14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DejaVu Sans</vt:lpstr>
      <vt:lpstr>Old Standard TT</vt:lpstr>
      <vt:lpstr>Symbol</vt:lpstr>
      <vt:lpstr>Times New Roman</vt:lpstr>
      <vt:lpstr>UniversalMath1 BT</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4.1 MODULES</vt:lpstr>
      <vt:lpstr> 4.2 Flow of modules/flow diagram/chart/algorithm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Ramya</dc:creator>
  <dc:description/>
  <cp:lastModifiedBy>Windows User</cp:lastModifiedBy>
  <cp:revision>30</cp:revision>
  <dcterms:modified xsi:type="dcterms:W3CDTF">2021-10-08T13:54:10Z</dcterms:modified>
  <dc:language>en-IN</dc:language>
</cp:coreProperties>
</file>