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65" r:id="rId8"/>
    <p:sldId id="263" r:id="rId9"/>
    <p:sldId id="267" r:id="rId10"/>
    <p:sldId id="268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89" r:id="rId30"/>
    <p:sldId id="294" r:id="rId31"/>
    <p:sldId id="295" r:id="rId32"/>
    <p:sldId id="296" r:id="rId33"/>
    <p:sldId id="297" r:id="rId34"/>
    <p:sldId id="298" r:id="rId35"/>
    <p:sldId id="293" r:id="rId36"/>
    <p:sldId id="300" r:id="rId37"/>
    <p:sldId id="299" r:id="rId38"/>
    <p:sldId id="290" r:id="rId39"/>
    <p:sldId id="291" r:id="rId40"/>
    <p:sldId id="301" r:id="rId41"/>
    <p:sldId id="302" r:id="rId42"/>
    <p:sldId id="303" r:id="rId4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1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3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97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2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84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2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8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4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08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13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5C32-45C5-442A-BC9E-3C01FC7A8B1A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A7BF-4E6A-4922-BC49-C55A9A625F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28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0" y="3225791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88764"/>
            <a:ext cx="9144000" cy="701449"/>
          </a:xfrm>
        </p:spPr>
        <p:txBody>
          <a:bodyPr>
            <a:normAutofit/>
          </a:bodyPr>
          <a:lstStyle/>
          <a:p>
            <a:r>
              <a:rPr lang="es-MX" sz="4400" b="1" dirty="0" smtClean="0"/>
              <a:t>Universidad Autónoma de Sinaloa</a:t>
            </a:r>
            <a:endParaRPr lang="es-MX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821742"/>
            <a:ext cx="9144000" cy="505102"/>
          </a:xfrm>
        </p:spPr>
        <p:txBody>
          <a:bodyPr/>
          <a:lstStyle/>
          <a:p>
            <a:r>
              <a:rPr lang="es-MX" dirty="0" smtClean="0"/>
              <a:t>Facultad de ciencias físico matemáticas 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28431" y="3232260"/>
            <a:ext cx="893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DESARROLLO DE UN SISTEMA DE ALTO VOLTAJE PARA ACELERADORES DE PARTÍCULAS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728432" y="5968674"/>
            <a:ext cx="845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Presenta</a:t>
            </a:r>
            <a:r>
              <a:rPr lang="es-MX" sz="2000" dirty="0" smtClean="0"/>
              <a:t>:</a:t>
            </a:r>
          </a:p>
          <a:p>
            <a:pPr algn="ctr"/>
            <a:r>
              <a:rPr lang="es-MX" sz="2000" dirty="0" smtClean="0"/>
              <a:t>Juan Francisco Verdugo Arredondo</a:t>
            </a:r>
            <a:endParaRPr lang="es-MX" sz="2000" dirty="0"/>
          </a:p>
        </p:txBody>
      </p:sp>
      <p:pic>
        <p:nvPicPr>
          <p:cNvPr id="1028" name="Picture 4" descr="Resultado de imagen para logo u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78" y="1225956"/>
            <a:ext cx="1446233" cy="18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631251" y="4593474"/>
            <a:ext cx="2653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/>
              <a:t>Director de tesis</a:t>
            </a:r>
            <a:r>
              <a:rPr lang="es-MX" dirty="0" smtClean="0"/>
              <a:t>:</a:t>
            </a:r>
          </a:p>
          <a:p>
            <a:pPr algn="ctr"/>
            <a:r>
              <a:rPr lang="es-MX" u="sng" dirty="0"/>
              <a:t>Carlos</a:t>
            </a:r>
            <a:r>
              <a:rPr lang="es-MX" dirty="0"/>
              <a:t> </a:t>
            </a:r>
            <a:r>
              <a:rPr lang="es-MX" u="sng" dirty="0"/>
              <a:t>Duarte</a:t>
            </a:r>
            <a:r>
              <a:rPr lang="es-MX" dirty="0"/>
              <a:t> </a:t>
            </a:r>
            <a:r>
              <a:rPr lang="es-MX" u="sng" dirty="0"/>
              <a:t>Galván</a:t>
            </a:r>
            <a:r>
              <a:rPr lang="es-MX" dirty="0"/>
              <a:t> </a:t>
            </a:r>
            <a:endParaRPr lang="es-MX" dirty="0"/>
          </a:p>
          <a:p>
            <a:pPr algn="ctr"/>
            <a:r>
              <a:rPr lang="es-MX" u="sng" dirty="0" smtClean="0"/>
              <a:t>Christian</a:t>
            </a:r>
            <a:r>
              <a:rPr lang="es-MX" dirty="0" smtClean="0"/>
              <a:t> </a:t>
            </a:r>
            <a:r>
              <a:rPr lang="es-MX" u="sng" dirty="0"/>
              <a:t>Valerio</a:t>
            </a:r>
            <a:r>
              <a:rPr lang="es-MX" dirty="0"/>
              <a:t> </a:t>
            </a:r>
            <a:r>
              <a:rPr lang="es-MX" u="sng" dirty="0"/>
              <a:t>Lizárraga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34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s-MX" sz="2800" b="1" dirty="0"/>
              <a:t>Otros estudios identificados sobre el </a:t>
            </a:r>
            <a:r>
              <a:rPr lang="es-MX" altLang="es-MX" sz="2800" b="1" dirty="0" smtClean="0"/>
              <a:t>tema.</a:t>
            </a:r>
            <a:r>
              <a:rPr lang="es-MX" sz="2800" b="1" dirty="0" smtClean="0"/>
              <a:t>  </a:t>
            </a:r>
            <a:endParaRPr lang="es-MX" sz="2800" b="1" dirty="0"/>
          </a:p>
        </p:txBody>
      </p:sp>
      <p:pic>
        <p:nvPicPr>
          <p:cNvPr id="1026" name="Picture 2" descr="/cms/uploads/image/file/204320/_AIG6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210637"/>
            <a:ext cx="5459638" cy="221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065917" y="186862"/>
            <a:ext cx="4471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Acelerador </a:t>
            </a:r>
            <a:r>
              <a:rPr lang="es-MX" sz="2400" b="1" dirty="0" err="1"/>
              <a:t>Tandem</a:t>
            </a:r>
            <a:r>
              <a:rPr lang="es-MX" sz="2400" b="1" dirty="0"/>
              <a:t> Van de </a:t>
            </a:r>
            <a:r>
              <a:rPr lang="es-MX" sz="2400" b="1" dirty="0" err="1"/>
              <a:t>Graaff</a:t>
            </a:r>
            <a:endParaRPr lang="es-MX" sz="2400" b="1" dirty="0"/>
          </a:p>
          <a:p>
            <a:endParaRPr lang="es-MX" sz="2400" dirty="0"/>
          </a:p>
        </p:txBody>
      </p:sp>
      <p:sp>
        <p:nvSpPr>
          <p:cNvPr id="6" name="Rectángulo 5"/>
          <p:cNvSpPr/>
          <p:nvPr/>
        </p:nvSpPr>
        <p:spPr>
          <a:xfrm>
            <a:off x="2803499" y="3814556"/>
            <a:ext cx="8996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2C2C2B"/>
                </a:solidFill>
                <a:latin typeface="Open Sans"/>
              </a:rPr>
              <a:t>P</a:t>
            </a:r>
            <a:r>
              <a:rPr lang="es-MX" sz="2000" dirty="0" smtClean="0">
                <a:solidFill>
                  <a:srgbClr val="2C2C2B"/>
                </a:solidFill>
                <a:latin typeface="Open Sans"/>
              </a:rPr>
              <a:t>roduce </a:t>
            </a:r>
            <a:r>
              <a:rPr lang="es-MX" sz="2000" dirty="0">
                <a:solidFill>
                  <a:srgbClr val="2C2C2B"/>
                </a:solidFill>
                <a:latin typeface="Open Sans"/>
              </a:rPr>
              <a:t>partículas atómicas, las cuales mediante campos eléctricos son aceleradas a muy altas velocidades lo que permite producir radiación al colisionar con materiales bajo estudio. La radiación producida, es utilizada estudiar las propiedades del átomo y también para caracterizar y analizar los materiales, siendo esto información única para su estudio en el contexto de proyectos de investigación interdisciplinarios.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221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s-MX" sz="2800" b="1" dirty="0" smtClean="0"/>
              <a:t>Marco teórico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853662" y="186862"/>
            <a:ext cx="689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Fuentes de alto voltaje en aceleradores de partículas</a:t>
            </a:r>
            <a:endParaRPr lang="es-MX" sz="2400" b="1" dirty="0"/>
          </a:p>
          <a:p>
            <a:endParaRPr lang="es-MX" sz="2400" dirty="0"/>
          </a:p>
        </p:txBody>
      </p:sp>
      <p:pic>
        <p:nvPicPr>
          <p:cNvPr id="2050" name="Picture 2" descr="Resultado de imagen para acelerador van de graaff in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13" y="1017859"/>
            <a:ext cx="4694008" cy="27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881138" y="4506685"/>
            <a:ext cx="8913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En acelerador de 0.7 MV fuente regulable de 0 – 4 KV para extraer electrones del plasma.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 smtClean="0"/>
              <a:t>Cuadripolos</a:t>
            </a:r>
            <a:r>
              <a:rPr lang="es-MX" dirty="0" smtClean="0"/>
              <a:t> para guiar el haz de electrones.</a:t>
            </a:r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2881138" y="5430015"/>
            <a:ext cx="628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En acelerador de 5.5 MV fuente regulable de 0 – 7KV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Controlados por solenoide con fuente regulable de 0 - 40 KV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9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Fuentes de alto voltaje en aceleradores de </a:t>
            </a:r>
            <a:r>
              <a:rPr lang="es-MX" sz="2800" b="1" dirty="0" smtClean="0"/>
              <a:t>partículas</a:t>
            </a:r>
            <a:r>
              <a:rPr lang="es-MX" sz="2800" b="1" dirty="0" smtClean="0"/>
              <a:t>.</a:t>
            </a:r>
            <a:endParaRPr lang="es-MX" sz="28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0" y="1719679"/>
            <a:ext cx="5592418" cy="33095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24800" y="5511304"/>
            <a:ext cx="489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Componentes básicos de un acelerador lineal</a:t>
            </a:r>
            <a:endParaRPr lang="es-MX" sz="2000" dirty="0"/>
          </a:p>
        </p:txBody>
      </p:sp>
      <p:pic>
        <p:nvPicPr>
          <p:cNvPr id="3074" name="Picture 2" descr="http://4.bp.blogspot.com/-4KqnJ2EUlsw/WJGz5ZSDCtI/AAAAAAAAIdk/c6gJZsXnrCsLBN5iHISgJSE4IK70nUZowCK4B/s1600/Gantry-7809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1" y="1484547"/>
            <a:ext cx="3444143" cy="379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6654427" y="5511304"/>
            <a:ext cx="4687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Componentes básicos acelerador helicoidal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8688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Fuentes de alto voltaje en aceleradores de </a:t>
            </a:r>
            <a:r>
              <a:rPr lang="es-MX" sz="2800" b="1" dirty="0" smtClean="0"/>
              <a:t>partículas</a:t>
            </a:r>
            <a:r>
              <a:rPr lang="es-MX" sz="2800" b="1" dirty="0" smtClean="0"/>
              <a:t>.</a:t>
            </a:r>
            <a:endParaRPr lang="es-MX" sz="2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6" y="2407029"/>
            <a:ext cx="4922520" cy="270054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79220" y="5107578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Tubo de rayos x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20" y="2669313"/>
            <a:ext cx="4974131" cy="21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Fuentes de alto voltaje </a:t>
            </a:r>
            <a:r>
              <a:rPr lang="es-MX" sz="2800" b="1" dirty="0" smtClean="0"/>
              <a:t>de corriente directa</a:t>
            </a:r>
            <a:r>
              <a:rPr lang="es-MX" sz="2800" b="1" dirty="0" smtClean="0"/>
              <a:t>.</a:t>
            </a:r>
            <a:endParaRPr lang="es-MX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160287" y="3226334"/>
            <a:ext cx="2045431" cy="11583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Transformador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2599098" y="3226334"/>
            <a:ext cx="2045431" cy="11583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Rectificador 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919933" y="3226334"/>
            <a:ext cx="2045431" cy="11583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Filtro 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7358744" y="3226334"/>
            <a:ext cx="2045431" cy="11583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Regulador 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9797555" y="3226334"/>
            <a:ext cx="2045431" cy="11583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 </a:t>
            </a:r>
            <a:endParaRPr lang="es-MX" dirty="0"/>
          </a:p>
        </p:txBody>
      </p:sp>
      <p:cxnSp>
        <p:nvCxnSpPr>
          <p:cNvPr id="14" name="Conector recto de flecha 13"/>
          <p:cNvCxnSpPr>
            <a:stCxn id="8" idx="3"/>
            <a:endCxn id="9" idx="1"/>
          </p:cNvCxnSpPr>
          <p:nvPr/>
        </p:nvCxnSpPr>
        <p:spPr>
          <a:xfrm>
            <a:off x="2205718" y="3805518"/>
            <a:ext cx="39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5037910" y="3805518"/>
            <a:ext cx="275403" cy="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7358744" y="3805518"/>
            <a:ext cx="275403" cy="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1" idx="3"/>
            <a:endCxn id="12" idx="1"/>
          </p:cNvCxnSpPr>
          <p:nvPr/>
        </p:nvCxnSpPr>
        <p:spPr>
          <a:xfrm>
            <a:off x="9404175" y="3805518"/>
            <a:ext cx="39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9" idx="3"/>
            <a:endCxn id="10" idx="1"/>
          </p:cNvCxnSpPr>
          <p:nvPr/>
        </p:nvCxnSpPr>
        <p:spPr>
          <a:xfrm>
            <a:off x="4644529" y="3805518"/>
            <a:ext cx="275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0" idx="3"/>
            <a:endCxn id="11" idx="1"/>
          </p:cNvCxnSpPr>
          <p:nvPr/>
        </p:nvCxnSpPr>
        <p:spPr>
          <a:xfrm>
            <a:off x="6965364" y="3805518"/>
            <a:ext cx="39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2" idx="2"/>
            <a:endCxn id="11" idx="2"/>
          </p:cNvCxnSpPr>
          <p:nvPr/>
        </p:nvCxnSpPr>
        <p:spPr>
          <a:xfrm rot="5400000">
            <a:off x="9600866" y="3165297"/>
            <a:ext cx="12700" cy="24388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793356" y="837466"/>
            <a:ext cx="629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¿Fuente Lineal o conmutada?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0155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1. Transformadores</a:t>
            </a:r>
            <a:endParaRPr lang="es-MX" sz="2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79" y="1332547"/>
            <a:ext cx="4264241" cy="16980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57366" y="3194213"/>
            <a:ext cx="827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transformador es una maquina eléctrica con dos devanados en su forma mas simple.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75" y="3727175"/>
            <a:ext cx="3348915" cy="10812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b="9306"/>
          <a:stretch/>
        </p:blipFill>
        <p:spPr>
          <a:xfrm>
            <a:off x="2962274" y="4682762"/>
            <a:ext cx="6267450" cy="18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2. Rectificador monofásico.</a:t>
            </a:r>
            <a:endParaRPr lang="es-MX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95892" y="3264272"/>
            <a:ext cx="1060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000" dirty="0" smtClean="0"/>
              <a:t>Este circuito genera voltaje de C.C. a partir de una señal de C.A. con todos los </a:t>
            </a:r>
            <a:r>
              <a:rPr lang="es-MX" sz="2000" dirty="0" err="1" smtClean="0"/>
              <a:t>semiciclos</a:t>
            </a:r>
            <a:r>
              <a:rPr lang="es-MX" sz="2000" dirty="0" smtClean="0"/>
              <a:t> de la señal, </a:t>
            </a:r>
          </a:p>
          <a:p>
            <a:pPr algn="ctr"/>
            <a:r>
              <a:rPr lang="es-MX" sz="2000" dirty="0" smtClean="0"/>
              <a:t>Invirtiendo los ciclos negativos  a una polaridad positiva. </a:t>
            </a:r>
            <a:endParaRPr lang="es-MX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1" y="1053057"/>
            <a:ext cx="5972175" cy="1590675"/>
          </a:xfrm>
          <a:prstGeom prst="rect">
            <a:avLst/>
          </a:prstGeom>
        </p:spPr>
      </p:pic>
      <p:pic>
        <p:nvPicPr>
          <p:cNvPr id="4098" name="Picture 2" descr="Resultado de imagen para puente de diod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95" y="4100068"/>
            <a:ext cx="2356204" cy="23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3. Filtros</a:t>
            </a:r>
            <a:endParaRPr lang="es-MX" sz="2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05" y="3291840"/>
            <a:ext cx="3191555" cy="31688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8" y="3291840"/>
            <a:ext cx="4523842" cy="13792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70" y="4671060"/>
            <a:ext cx="4068439" cy="99277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80570" y="1273483"/>
            <a:ext cx="19377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800" b="1" dirty="0" smtClean="0"/>
              <a:t>Filtro C</a:t>
            </a:r>
          </a:p>
          <a:p>
            <a:pPr marL="342900" indent="-342900">
              <a:buAutoNum type="arabicPeriod"/>
            </a:pPr>
            <a:r>
              <a:rPr lang="es-MX" sz="2800" b="1" dirty="0" smtClean="0"/>
              <a:t>Filtro RL</a:t>
            </a:r>
          </a:p>
          <a:p>
            <a:pPr marL="342900" indent="-342900">
              <a:buAutoNum type="arabicPeriod"/>
            </a:pPr>
            <a:r>
              <a:rPr lang="es-MX" sz="2800" b="1" dirty="0" smtClean="0"/>
              <a:t>Filtro RC</a:t>
            </a:r>
          </a:p>
          <a:p>
            <a:pPr marL="342900" indent="-342900">
              <a:buAutoNum type="arabicPeriod"/>
            </a:pPr>
            <a:r>
              <a:rPr lang="es-MX" sz="2800" b="1" dirty="0" smtClean="0"/>
              <a:t>Filtro RCL</a:t>
            </a:r>
            <a:endParaRPr lang="es-MX" sz="2800" b="1" dirty="0"/>
          </a:p>
        </p:txBody>
      </p:sp>
      <p:pic>
        <p:nvPicPr>
          <p:cNvPr id="8194" name="Picture 2" descr="Resultado de imagen para FILTRO 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0" y="1273483"/>
            <a:ext cx="38862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4. REGULADOR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220" name="Picture 4" descr="Resultado de imagen para reguladores de voltaj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411" y="3978556"/>
            <a:ext cx="2009508" cy="20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751665" y="1834740"/>
            <a:ext cx="4273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Reguladores integrados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Reguladores conmutados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Reguladores electromecánicos</a:t>
            </a:r>
          </a:p>
        </p:txBody>
      </p:sp>
      <p:pic>
        <p:nvPicPr>
          <p:cNvPr id="9222" name="Picture 6" descr="Resultado de imagen para regulador de voltaje conmut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01" y="4032344"/>
            <a:ext cx="2497799" cy="22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n para variac motoriza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2" y="4032344"/>
            <a:ext cx="2750495" cy="23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Inversor de voltaje 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44584" y="1898797"/>
            <a:ext cx="1025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Los convertidores </a:t>
            </a:r>
            <a:r>
              <a:rPr lang="es-MX" sz="2000" u="sng" dirty="0"/>
              <a:t>DC</a:t>
            </a:r>
            <a:r>
              <a:rPr lang="es-MX" sz="2000" dirty="0"/>
              <a:t> a </a:t>
            </a:r>
            <a:r>
              <a:rPr lang="es-MX" sz="2000" u="sng" dirty="0"/>
              <a:t>AC</a:t>
            </a:r>
            <a:r>
              <a:rPr lang="es-MX" sz="2000" dirty="0"/>
              <a:t> se conocen como inversores. </a:t>
            </a:r>
            <a:endParaRPr lang="es-MX" sz="2000" dirty="0" smtClean="0"/>
          </a:p>
          <a:p>
            <a:r>
              <a:rPr lang="es-MX" sz="2000" dirty="0" smtClean="0"/>
              <a:t>La </a:t>
            </a:r>
            <a:r>
              <a:rPr lang="es-MX" sz="2000" dirty="0"/>
              <a:t>función de un inversor es cambiar un voltaje de entrada de </a:t>
            </a:r>
            <a:r>
              <a:rPr lang="es-MX" sz="2000" u="sng" dirty="0"/>
              <a:t>DC</a:t>
            </a:r>
            <a:r>
              <a:rPr lang="es-MX" sz="2000" dirty="0"/>
              <a:t> </a:t>
            </a:r>
            <a:endParaRPr lang="es-MX" sz="2000" dirty="0" smtClean="0"/>
          </a:p>
          <a:p>
            <a:r>
              <a:rPr lang="es-MX" sz="2000" dirty="0" smtClean="0"/>
              <a:t>a </a:t>
            </a:r>
            <a:r>
              <a:rPr lang="es-MX" sz="2000" dirty="0"/>
              <a:t>un voltaje simétrico de salida de </a:t>
            </a:r>
            <a:r>
              <a:rPr lang="es-MX" sz="2000" u="sng" dirty="0"/>
              <a:t>AC</a:t>
            </a:r>
            <a:r>
              <a:rPr lang="es-MX" sz="2000" dirty="0"/>
              <a:t> de magnitud y frecuencia deseada</a:t>
            </a:r>
            <a:endParaRPr lang="es-MX" sz="2000" dirty="0"/>
          </a:p>
        </p:txBody>
      </p:sp>
      <p:pic>
        <p:nvPicPr>
          <p:cNvPr id="10242" name="Picture 2" descr="Resultado de imagen para inversor de voltaj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7" y="1433746"/>
            <a:ext cx="3181803" cy="2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n para variador de frecuencia danf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929" y="3738864"/>
            <a:ext cx="2699657" cy="277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44584" y="4049486"/>
            <a:ext cx="5384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Variadores de frecuencia para motores.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Inversor para paneles solares.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Inversores domésticos.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Inversores industriales.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160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/>
              <a:t>Estructura</a:t>
            </a:r>
            <a:endParaRPr lang="es-MX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135088" y="783770"/>
            <a:ext cx="6761146" cy="1043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800" dirty="0" smtClean="0"/>
              <a:t>Portada.</a:t>
            </a:r>
          </a:p>
          <a:p>
            <a:pPr marL="342900" indent="-342900">
              <a:buAutoNum type="arabicPeriod"/>
            </a:pPr>
            <a:r>
              <a:rPr lang="es-MX" sz="2800" dirty="0" smtClean="0"/>
              <a:t>Antecedentes.</a:t>
            </a:r>
          </a:p>
          <a:p>
            <a:pPr marL="342900" indent="-342900">
              <a:buAutoNum type="arabicPeriod"/>
            </a:pPr>
            <a:r>
              <a:rPr lang="es-MX" sz="2800" dirty="0" smtClean="0"/>
              <a:t>Planteamiento del problema.</a:t>
            </a:r>
          </a:p>
          <a:p>
            <a:pPr marL="342900" indent="-342900">
              <a:buAutoNum type="arabicPeriod"/>
            </a:pPr>
            <a:r>
              <a:rPr lang="es-MX" sz="2800" dirty="0" smtClean="0"/>
              <a:t>Justificación.</a:t>
            </a:r>
          </a:p>
          <a:p>
            <a:pPr marL="342900" indent="-342900">
              <a:buAutoNum type="arabicPeriod"/>
            </a:pPr>
            <a:r>
              <a:rPr lang="es-MX" sz="2800" dirty="0" smtClean="0"/>
              <a:t>Hipótesis.</a:t>
            </a:r>
          </a:p>
          <a:p>
            <a:pPr marL="342900" indent="-342900">
              <a:buAutoNum type="arabicPeriod"/>
            </a:pPr>
            <a:r>
              <a:rPr lang="es-MX" sz="2800" dirty="0"/>
              <a:t>Otros estudios identificados sobre el tema</a:t>
            </a:r>
            <a:r>
              <a:rPr lang="es-MX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es-MX" sz="2800" dirty="0"/>
              <a:t>Marco </a:t>
            </a:r>
            <a:r>
              <a:rPr lang="es-MX" sz="2800" dirty="0" smtClean="0"/>
              <a:t>teórico.</a:t>
            </a:r>
            <a:endParaRPr lang="es-MX" sz="2800" dirty="0"/>
          </a:p>
          <a:p>
            <a:pPr marL="342900" indent="-342900">
              <a:buAutoNum type="arabicPeriod"/>
            </a:pPr>
            <a:r>
              <a:rPr lang="es-MX" sz="2800" dirty="0"/>
              <a:t> </a:t>
            </a:r>
            <a:r>
              <a:rPr lang="es-MX" sz="2800" dirty="0" smtClean="0"/>
              <a:t>Metodología.</a:t>
            </a:r>
          </a:p>
          <a:p>
            <a:pPr marL="342900" indent="-342900">
              <a:buAutoNum type="arabicPeriod"/>
            </a:pPr>
            <a:r>
              <a:rPr lang="es-MX" sz="2800" dirty="0" smtClean="0"/>
              <a:t>Topología de Firmware.</a:t>
            </a:r>
          </a:p>
          <a:p>
            <a:pPr marL="342900" indent="-342900">
              <a:buAutoNum type="arabicPeriod"/>
            </a:pPr>
            <a:r>
              <a:rPr lang="es-MX" sz="2800" dirty="0"/>
              <a:t>Implementación del </a:t>
            </a:r>
            <a:r>
              <a:rPr lang="es-MX" sz="2800" dirty="0" smtClean="0"/>
              <a:t>Hardware.</a:t>
            </a:r>
          </a:p>
          <a:p>
            <a:pPr marL="342900" indent="-342900">
              <a:buAutoNum type="arabicPeriod"/>
            </a:pPr>
            <a:r>
              <a:rPr lang="es-MX" sz="2800" dirty="0" smtClean="0"/>
              <a:t>Análisis de resultados.</a:t>
            </a:r>
          </a:p>
          <a:p>
            <a:pPr marL="342900" indent="-342900">
              <a:buAutoNum type="arabicPeriod"/>
            </a:pPr>
            <a:r>
              <a:rPr lang="es-MX" sz="2800" dirty="0" smtClean="0"/>
              <a:t>Conclusiones.</a:t>
            </a:r>
          </a:p>
          <a:p>
            <a:pPr marL="342900" indent="-342900">
              <a:buAutoNum type="arabicPeriod"/>
            </a:pPr>
            <a:r>
              <a:rPr lang="es-MX" sz="2800" dirty="0"/>
              <a:t>Gracias</a:t>
            </a: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 smtClean="0"/>
          </a:p>
          <a:p>
            <a:pPr marL="342900" indent="-342900">
              <a:buAutoNum type="arabicPeriod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609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s-MX" sz="2800" b="1" dirty="0" smtClean="0"/>
              <a:t>Metodología</a:t>
            </a:r>
            <a:endParaRPr lang="es-MX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1532" y="117565"/>
            <a:ext cx="366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Diseño </a:t>
            </a:r>
            <a:r>
              <a:rPr lang="es-MX" sz="3200" smtClean="0"/>
              <a:t>del Hardware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54" y="702340"/>
            <a:ext cx="8046721" cy="60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Hardware de la interface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4951423" y="4963885"/>
            <a:ext cx="2289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ATMEGA328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TFT-LCD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4" y="1686238"/>
            <a:ext cx="3600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Hardware de la interface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96" y="1312001"/>
            <a:ext cx="9972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Hardware Fuente regulable 180W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144587"/>
            <a:ext cx="114681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Hardware Fuente regulable 180W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15673"/>
            <a:ext cx="5396817" cy="42152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90567" y="955795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Simulación LTSPICE</a:t>
            </a:r>
            <a:endParaRPr lang="es-MX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67" y="1715673"/>
            <a:ext cx="6041140" cy="43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Hardware Fuente regulable 180W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64753"/>
            <a:ext cx="6503987" cy="35486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15461" y="5473700"/>
            <a:ext cx="27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PCB fuente regulable 180W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35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Inversor de voltaje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7023" y="-2507120"/>
            <a:ext cx="4771171" cy="117492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73700" y="5753099"/>
            <a:ext cx="1052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/>
              <a:t>IBT-2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5560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Multiplicador de voltaje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979028" y="4978101"/>
            <a:ext cx="392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Multiplicador </a:t>
            </a:r>
            <a:r>
              <a:rPr lang="es-MX" b="1" dirty="0" err="1" smtClean="0"/>
              <a:t>Cockroft-walton</a:t>
            </a:r>
            <a:r>
              <a:rPr lang="es-MX" b="1" dirty="0" smtClean="0"/>
              <a:t> 2 etapas</a:t>
            </a:r>
            <a:endParaRPr lang="es-MX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0" y="1604694"/>
            <a:ext cx="4699217" cy="31194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93" y="1123096"/>
            <a:ext cx="5881631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s-MX" sz="2800" b="1" dirty="0" smtClean="0"/>
              <a:t>Firmware</a:t>
            </a:r>
          </a:p>
          <a:p>
            <a:pPr algn="ctr"/>
            <a:r>
              <a:rPr lang="es-MX" sz="2800" b="1" dirty="0" smtClean="0"/>
              <a:t>Topología</a:t>
            </a:r>
            <a:endParaRPr lang="es-MX" sz="2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27" y="0"/>
            <a:ext cx="464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Firmware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288857"/>
            <a:ext cx="5286375" cy="28289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35" y="2222182"/>
            <a:ext cx="4067175" cy="28956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267097" y="5617028"/>
            <a:ext cx="3013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Función dibujo de botones</a:t>
            </a:r>
            <a:endParaRPr lang="es-MX" sz="20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797087" y="5617028"/>
            <a:ext cx="291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Función dibujo de marcos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4428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5086" y="365125"/>
            <a:ext cx="8218714" cy="1325563"/>
          </a:xfrm>
        </p:spPr>
        <p:txBody>
          <a:bodyPr/>
          <a:lstStyle/>
          <a:p>
            <a:r>
              <a:rPr lang="es-MX" b="1" dirty="0" smtClean="0"/>
              <a:t>Fuentes de alto voltaje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5086" y="1825625"/>
            <a:ext cx="8218714" cy="435133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Líneas de trasmisión de alta.</a:t>
            </a:r>
          </a:p>
          <a:p>
            <a:endParaRPr lang="es-MX" dirty="0" smtClean="0"/>
          </a:p>
          <a:p>
            <a:r>
              <a:rPr lang="es-MX" dirty="0" smtClean="0"/>
              <a:t>Industria alimenticia.</a:t>
            </a:r>
          </a:p>
          <a:p>
            <a:endParaRPr lang="es-MX" dirty="0" smtClean="0"/>
          </a:p>
          <a:p>
            <a:r>
              <a:rPr lang="es-MX" dirty="0" smtClean="0"/>
              <a:t>Sector Salud.</a:t>
            </a:r>
          </a:p>
          <a:p>
            <a:endParaRPr lang="es-MX" dirty="0" smtClean="0"/>
          </a:p>
          <a:p>
            <a:r>
              <a:rPr lang="es-MX" dirty="0" smtClean="0"/>
              <a:t>Aplicaciones militares y de seguridad.</a:t>
            </a:r>
          </a:p>
          <a:p>
            <a:endParaRPr lang="es-MX" dirty="0" smtClean="0"/>
          </a:p>
          <a:p>
            <a:r>
              <a:rPr lang="es-MX" dirty="0" smtClean="0"/>
              <a:t>Laboratorios.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b="1" dirty="0" smtClean="0"/>
              <a:t>Antecedentes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664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Firmware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29" y="1898469"/>
            <a:ext cx="3854088" cy="28799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8469"/>
            <a:ext cx="3779520" cy="28846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624086" y="4928361"/>
            <a:ext cx="329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Pantalla principal (pantalla 1)</a:t>
            </a:r>
            <a:endParaRPr lang="es-MX" sz="20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534209" y="4928361"/>
            <a:ext cx="2903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Set de voltaje (pantalla 2)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11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Firmware </a:t>
            </a:r>
            <a:r>
              <a:rPr lang="es-MX" sz="2800" b="1" dirty="0" err="1" smtClean="0"/>
              <a:t>touch</a:t>
            </a:r>
            <a:r>
              <a:rPr lang="es-MX" sz="2800" b="1" dirty="0" smtClean="0"/>
              <a:t> 2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111" y="1605033"/>
            <a:ext cx="3035652" cy="15970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38" y="4026779"/>
            <a:ext cx="4237124" cy="159707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12750" y="3084290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.</a:t>
            </a:r>
          </a:p>
          <a:p>
            <a:r>
              <a:rPr lang="es-MX" dirty="0" smtClean="0"/>
              <a:t>.</a:t>
            </a:r>
          </a:p>
          <a:p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87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Firmware </a:t>
            </a:r>
            <a:r>
              <a:rPr lang="es-MX" sz="2800" b="1" dirty="0" err="1" smtClean="0"/>
              <a:t>touch</a:t>
            </a:r>
            <a:r>
              <a:rPr lang="es-MX" sz="2800" b="1" dirty="0" smtClean="0"/>
              <a:t> 2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472293"/>
            <a:ext cx="5524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Firmware SERIAL 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7" y="1178242"/>
            <a:ext cx="4867275" cy="48672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81" y="1178242"/>
            <a:ext cx="375285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8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Implementación del Hardware</a:t>
            </a:r>
            <a:endParaRPr lang="es-MX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16" y="2006237"/>
            <a:ext cx="4857402" cy="28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Fuente 180W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837466"/>
            <a:ext cx="4016517" cy="28302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62" y="837466"/>
            <a:ext cx="3941450" cy="283020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3667670"/>
            <a:ext cx="3872139" cy="280987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387" y="3667670"/>
            <a:ext cx="3857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Fuente 180W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755" y="1443853"/>
            <a:ext cx="3171825" cy="425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0" y="2221091"/>
            <a:ext cx="7211819" cy="29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Multiplicador de voltaje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409291"/>
            <a:ext cx="4686300" cy="2524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32" y="1409291"/>
            <a:ext cx="4114800" cy="26193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4283717"/>
            <a:ext cx="4200525" cy="2524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494" y="4324350"/>
            <a:ext cx="4105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Multiplicador de voltaje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46" y="2752588"/>
            <a:ext cx="5525587" cy="31210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r="4975"/>
          <a:stretch/>
        </p:blipFill>
        <p:spPr>
          <a:xfrm>
            <a:off x="3500846" y="1449978"/>
            <a:ext cx="5306450" cy="14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Multiplicador de voltaje</a:t>
            </a:r>
            <a:endParaRPr lang="es-MX" sz="2800" b="1" dirty="0"/>
          </a:p>
        </p:txBody>
      </p:sp>
      <p:sp>
        <p:nvSpPr>
          <p:cNvPr id="7" name="AutoShape 2" descr="Resultado de imagen para reguladores de voltaj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08" y="981929"/>
            <a:ext cx="8766384" cy="4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Industria alimenticia </a:t>
            </a:r>
            <a:endParaRPr lang="es-MX" sz="2800" b="1" dirty="0"/>
          </a:p>
        </p:txBody>
      </p:sp>
      <p:pic>
        <p:nvPicPr>
          <p:cNvPr id="2050" name="Picture 2" descr="Resultado de imagen para filte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" y="2169877"/>
            <a:ext cx="3696789" cy="22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ozonizador industrial agu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 bwMode="auto">
          <a:xfrm>
            <a:off x="8437426" y="2169876"/>
            <a:ext cx="3201580" cy="22927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alexus coca col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8" b="11610"/>
          <a:stretch/>
        </p:blipFill>
        <p:spPr bwMode="auto">
          <a:xfrm>
            <a:off x="4518569" y="2148849"/>
            <a:ext cx="3632654" cy="23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282804" y="4781006"/>
            <a:ext cx="22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/>
              <a:t>FILTEC</a:t>
            </a:r>
            <a:endParaRPr lang="es-MX" b="1" dirty="0"/>
          </a:p>
          <a:p>
            <a:pPr algn="ctr"/>
            <a:r>
              <a:rPr lang="es-MX" dirty="0" smtClean="0"/>
              <a:t>Detección de líquidos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4513126" y="4781005"/>
            <a:ext cx="364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/>
              <a:t>ALEXUS</a:t>
            </a:r>
          </a:p>
          <a:p>
            <a:pPr algn="ctr"/>
            <a:r>
              <a:rPr lang="es-MX" dirty="0" smtClean="0"/>
              <a:t>Detección de contaminantes:</a:t>
            </a:r>
          </a:p>
          <a:p>
            <a:pPr algn="ctr"/>
            <a:r>
              <a:rPr lang="es-MX" dirty="0" smtClean="0"/>
              <a:t>Químicos, orgánicos y combustóleos.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8937049" y="4919504"/>
            <a:ext cx="22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/>
              <a:t>Generador de Ozono</a:t>
            </a:r>
            <a:endParaRPr lang="es-MX" b="1" dirty="0"/>
          </a:p>
          <a:p>
            <a:pPr algn="ctr"/>
            <a:r>
              <a:rPr lang="es-MX" dirty="0" smtClean="0"/>
              <a:t>Purificación de agua.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54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Análisis de resultados.</a:t>
            </a:r>
            <a:endParaRPr lang="es-MX" sz="28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3122023" y="1781881"/>
            <a:ext cx="86768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/>
              <a:t>Desarrollo de voltajes superiores a los mil volts.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/>
              <a:t>Mas de 20 w de potencia.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/>
              <a:t>Creación de código para obtener el voltaje RMS de nuestra señal.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b="1" dirty="0" smtClean="0"/>
          </a:p>
          <a:p>
            <a:endParaRPr lang="es-MX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37" y="3720873"/>
            <a:ext cx="4521140" cy="18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Conclusiones.</a:t>
            </a:r>
            <a:endParaRPr lang="es-MX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069771" y="2644170"/>
            <a:ext cx="8578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Se aprendió sobre fuentes de alto voltaje y su topología.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La caída de voltaje representa el principal problema de nuestra</a:t>
            </a:r>
            <a:br>
              <a:rPr lang="es-MX" sz="2400" dirty="0" smtClean="0"/>
            </a:br>
            <a:r>
              <a:rPr lang="es-MX" sz="2400" dirty="0" smtClean="0"/>
              <a:t>fuente de voltaje, un control a lazo cerrado es el paso siguiente.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Los instrumentos de medición limitaron nuestra investigación.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Construimos una fuente de voltaje conmutada.</a:t>
            </a:r>
          </a:p>
        </p:txBody>
      </p:sp>
    </p:spTree>
    <p:extLst>
      <p:ext uri="{BB962C8B-B14F-4D97-AF65-F5344CB8AC3E}">
        <p14:creationId xmlns:p14="http://schemas.microsoft.com/office/powerpoint/2010/main" val="35823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¡</a:t>
            </a:r>
            <a:r>
              <a:rPr lang="es-MX" sz="2800" b="1" dirty="0" smtClean="0"/>
              <a:t>Gracias!</a:t>
            </a:r>
            <a:endParaRPr lang="es-MX" sz="2800" b="1" dirty="0"/>
          </a:p>
        </p:txBody>
      </p:sp>
      <p:pic>
        <p:nvPicPr>
          <p:cNvPr id="11268" name="Picture 4" descr="Resultado de imagen para frase ciencia aprendizaj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t="4571" r="1404" b="11771"/>
          <a:stretch/>
        </p:blipFill>
        <p:spPr bwMode="auto">
          <a:xfrm>
            <a:off x="3317965" y="1835331"/>
            <a:ext cx="7824652" cy="31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Laboratorios</a:t>
            </a:r>
            <a:endParaRPr lang="es-MX" sz="2800" b="1" dirty="0"/>
          </a:p>
        </p:txBody>
      </p:sp>
      <p:pic>
        <p:nvPicPr>
          <p:cNvPr id="4098" name="Picture 2" descr="Resultado de imagen para acelerador de particulas alto volt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5" y="1213757"/>
            <a:ext cx="2688289" cy="358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855207" y="4970305"/>
            <a:ext cx="662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Multiplicador </a:t>
            </a:r>
            <a:r>
              <a:rPr lang="es-MX" sz="2000" b="1" dirty="0" err="1" smtClean="0"/>
              <a:t>Cockroft-walton</a:t>
            </a:r>
            <a:r>
              <a:rPr lang="es-MX" sz="2000" b="1" dirty="0" smtClean="0"/>
              <a:t> para acelerador de partículas.</a:t>
            </a:r>
            <a:endParaRPr lang="es-MX" sz="2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100372" y="537041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14 de abril de 1932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579923" y="5739747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i="0" dirty="0" smtClean="0">
                <a:effectLst/>
                <a:latin typeface="Helvetica Neue"/>
              </a:rPr>
              <a:t>Primera reacción nuclear artificial de la historia</a:t>
            </a:r>
            <a:r>
              <a:rPr lang="es-MX" i="0" dirty="0" smtClean="0">
                <a:solidFill>
                  <a:srgbClr val="444444"/>
                </a:solidFill>
                <a:effectLst/>
                <a:latin typeface="Helvetica Neue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5086" y="299811"/>
            <a:ext cx="8218714" cy="1325563"/>
          </a:xfrm>
        </p:spPr>
        <p:txBody>
          <a:bodyPr/>
          <a:lstStyle/>
          <a:p>
            <a:pPr algn="ctr"/>
            <a:r>
              <a:rPr lang="es-MX" b="1" dirty="0" smtClean="0"/>
              <a:t>¿Sabemos generar alto voltaje controlado?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5086" y="3002869"/>
            <a:ext cx="8218714" cy="1322524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nuestra universidad y en México existe poco desarrollo en fuentes controladas de alto voltaje.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Planteamiento del problema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0875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5086" y="299811"/>
            <a:ext cx="8218714" cy="1325563"/>
          </a:xfrm>
        </p:spPr>
        <p:txBody>
          <a:bodyPr/>
          <a:lstStyle/>
          <a:p>
            <a:pPr algn="ctr"/>
            <a:r>
              <a:rPr lang="es-MX" b="1" dirty="0" smtClean="0"/>
              <a:t>¿Sabemos generar alto voltaje controlado?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5086" y="2767738"/>
            <a:ext cx="8218714" cy="1322524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Dejar precedente en la universidad sobre sistemas controlados de alto voltaje, para trabajos de laboratorio </a:t>
            </a:r>
            <a:r>
              <a:rPr lang="es-MX" dirty="0" smtClean="0"/>
              <a:t>que se desarrollan.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Justificación 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0669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0"/>
            <a:ext cx="12191999" cy="837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O</a:t>
            </a:r>
            <a:r>
              <a:rPr lang="es-MX" sz="2800" b="1" dirty="0" smtClean="0"/>
              <a:t>bjetivo</a:t>
            </a:r>
            <a:r>
              <a:rPr lang="es-MX" sz="2800" b="1" dirty="0" smtClean="0"/>
              <a:t>.</a:t>
            </a:r>
            <a:endParaRPr lang="es-MX" sz="2800" b="1" dirty="0"/>
          </a:p>
        </p:txBody>
      </p:sp>
      <p:pic>
        <p:nvPicPr>
          <p:cNvPr id="5122" name="Picture 2" descr="Resultado de imagen para alto voltaj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3"/>
          <a:stretch/>
        </p:blipFill>
        <p:spPr bwMode="auto">
          <a:xfrm>
            <a:off x="5166452" y="940526"/>
            <a:ext cx="1859094" cy="1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825053" y="2730138"/>
            <a:ext cx="854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Desarrollo de una fuente de voltaje de hasta 2kV y 10 W</a:t>
            </a:r>
            <a:endParaRPr lang="es-MX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778134" y="3694277"/>
            <a:ext cx="6635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Desarrollo de fuente de corriente directa a 180W.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Desarrollo de inversor de voltaje.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Etapa </a:t>
            </a:r>
            <a:r>
              <a:rPr lang="es-MX" sz="2400" dirty="0" smtClean="0"/>
              <a:t>de elevador a alto </a:t>
            </a:r>
            <a:r>
              <a:rPr lang="es-MX" sz="2400" dirty="0" smtClean="0"/>
              <a:t>voltaje.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152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5086" y="2767738"/>
            <a:ext cx="8218714" cy="13225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El diseño </a:t>
            </a:r>
            <a:r>
              <a:rPr lang="es-MX" dirty="0" smtClean="0"/>
              <a:t>adecuado </a:t>
            </a:r>
            <a:r>
              <a:rPr lang="es-MX" dirty="0"/>
              <a:t>de un sistema de generación de alto voltaje nos permite llevar acabo experimentos, con el cual se podrá desarrollar tecnología aplicada en </a:t>
            </a:r>
            <a:r>
              <a:rPr lang="es-MX" dirty="0" smtClean="0"/>
              <a:t>el área de aceleradores.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" y="0"/>
            <a:ext cx="265175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Hipótesis  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0707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733</Words>
  <Application>Microsoft Office PowerPoint</Application>
  <PresentationFormat>Panorámica</PresentationFormat>
  <Paragraphs>155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Open Sans</vt:lpstr>
      <vt:lpstr>Tema de Office</vt:lpstr>
      <vt:lpstr>Universidad Autónoma de Sinaloa</vt:lpstr>
      <vt:lpstr>Presentación de PowerPoint</vt:lpstr>
      <vt:lpstr>Fuentes de alto voltaje</vt:lpstr>
      <vt:lpstr>Presentación de PowerPoint</vt:lpstr>
      <vt:lpstr>Presentación de PowerPoint</vt:lpstr>
      <vt:lpstr>¿Sabemos generar alto voltaje controlado?</vt:lpstr>
      <vt:lpstr>¿Sabemos generar alto voltaje controlado?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Autónoma de Sinaloa</dc:title>
  <dc:creator>Juan Francisco Verdugo Arredondo</dc:creator>
  <cp:lastModifiedBy>Juan Francisco Verdugo Arredondo</cp:lastModifiedBy>
  <cp:revision>58</cp:revision>
  <dcterms:created xsi:type="dcterms:W3CDTF">2019-03-11T06:03:30Z</dcterms:created>
  <dcterms:modified xsi:type="dcterms:W3CDTF">2019-03-14T16:58:22Z</dcterms:modified>
</cp:coreProperties>
</file>