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Karl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bold.fntdata"/><Relationship Id="rId25" Type="http://schemas.openxmlformats.org/officeDocument/2006/relationships/font" Target="fonts/Karla-regular.fntdata"/><Relationship Id="rId28" Type="http://schemas.openxmlformats.org/officeDocument/2006/relationships/font" Target="fonts/Karla-boldItalic.fntdata"/><Relationship Id="rId27" Type="http://schemas.openxmlformats.org/officeDocument/2006/relationships/font" Target="fonts/Karl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1d718ad6_1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1d718ad6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71f14b49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71f14b4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e7648342f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e764834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cb3bb1d0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cb3bb1d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71f14b49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71f14b4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1d718ad6_1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1d718ad6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b1d718ad6_1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b1d718ad6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b1d718ad6_1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b1d718ad6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b1d718ad6_1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b1d718ad6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b1d718ad6_1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b1d718ad6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e7648342f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e764834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1: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Introducción a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0" y="278250"/>
            <a:ext cx="91440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@ViewById</a:t>
            </a:r>
            <a:r>
              <a:rPr lang="es" sz="2000">
                <a:solidFill>
                  <a:srgbClr val="121867"/>
                </a:solidFill>
              </a:rPr>
              <a:t> -&gt; Permite instanciar los objetos de UI en la lógica Java.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@Click</a:t>
            </a:r>
            <a:r>
              <a:rPr lang="es" sz="2000">
                <a:solidFill>
                  <a:srgbClr val="121867"/>
                </a:solidFill>
              </a:rPr>
              <a:t> -&gt; Método que se ejecuta cuando se hace un click sobre el objeto al que se ha referenciado.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@Touch</a:t>
            </a:r>
            <a:r>
              <a:rPr lang="es" sz="2000">
                <a:solidFill>
                  <a:srgbClr val="121867"/>
                </a:solidFill>
              </a:rPr>
              <a:t> -&gt; Método que se ejecuta cuando se hace un touch sobre el objeto al que se ha referenciado.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@Click </a:t>
            </a:r>
            <a:r>
              <a:rPr lang="es" sz="2000">
                <a:solidFill>
                  <a:srgbClr val="121867"/>
                </a:solidFill>
              </a:rPr>
              <a:t>vs </a:t>
            </a:r>
            <a:r>
              <a:rPr b="1" lang="es" sz="2000">
                <a:solidFill>
                  <a:srgbClr val="121867"/>
                </a:solidFill>
              </a:rPr>
              <a:t>@Touch</a:t>
            </a:r>
            <a:r>
              <a:rPr lang="es" sz="2000">
                <a:solidFill>
                  <a:srgbClr val="121867"/>
                </a:solidFill>
              </a:rPr>
              <a:t> -&gt; el Touch es un click vitaminado, el Click es simpleza.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@LongClick</a:t>
            </a:r>
            <a:r>
              <a:rPr lang="es" sz="2000">
                <a:solidFill>
                  <a:srgbClr val="121867"/>
                </a:solidFill>
              </a:rPr>
              <a:t> -&gt; Método que se ejecuta cuando se hace un long click sobre el objeto al que se ha referenciado.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@AfterTextChange</a:t>
            </a:r>
            <a:r>
              <a:rPr lang="es" sz="2000">
                <a:solidFill>
                  <a:srgbClr val="121867"/>
                </a:solidFill>
              </a:rPr>
              <a:t>` -&gt; Permite controlar el evento cuando cambia un texto.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@SeekBarProgressChange</a:t>
            </a:r>
            <a:r>
              <a:rPr lang="es" sz="2000">
                <a:solidFill>
                  <a:srgbClr val="121867"/>
                </a:solidFill>
              </a:rPr>
              <a:t> -&gt; Método que se ejecuta cuando el SeekBar referenciado cambia.</a:t>
            </a:r>
            <a:endParaRPr sz="2000">
              <a:solidFill>
                <a:srgbClr val="12186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575275" y="1357163"/>
            <a:ext cx="3148200" cy="8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ANOTACIONES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 ESTE TEMA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575225" y="2300450"/>
            <a:ext cx="77886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CONCURRENCIA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 Esta anotación nos permite lanzar un método en segundo plano.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UiThread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 Esta anotación nos permite modificar la UI desde un método de </a:t>
            </a:r>
            <a:r>
              <a:rPr i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(aunque puede ser también un método normal).</a:t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575275" y="1357163"/>
            <a:ext cx="3148200" cy="8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ANOTACIONES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 ESTE TEMA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575225" y="2300450"/>
            <a:ext cx="79077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Rest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 La interfaz que esté anotada con esta anotación será el cliente del API REST en si.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RestService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 Permite instanciar el cliente del API REST anotado con la anotación </a:t>
            </a:r>
            <a:r>
              <a:rPr i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Rest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 Permite crear el método GET del API REST.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 Permite crear el método POST del API REST.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 Permite crear el método PUT del API REST.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 Permite crear el método DELETE del API REST.</a:t>
            </a:r>
            <a:endParaRPr b="1"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038300" y="1122325"/>
            <a:ext cx="70674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Concurrencia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Elaboración del API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RestService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Get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Post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Put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Delete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75272" y="1727875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ANOTACIONES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VISTAS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75225" y="2339325"/>
            <a:ext cx="23349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Recordando el tema anterior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220788" y="548475"/>
            <a:ext cx="3652800" cy="3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Lato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Instalación: Android Studio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Instalación: 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AndroidAnnotations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EActivity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EApplication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EBean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EView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Bean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Extra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AfterExtras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AfterInject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AfterViews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StringRes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ColorRes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BooleanRes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AnimationRes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0" y="1637100"/>
            <a:ext cx="91440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Instalar AndroidAnnotations</a:t>
            </a:r>
            <a:r>
              <a:rPr lang="es" sz="2000">
                <a:solidFill>
                  <a:srgbClr val="121867"/>
                </a:solidFill>
              </a:rPr>
              <a:t>:</a:t>
            </a:r>
            <a:endParaRPr sz="2000">
              <a:solidFill>
                <a:srgbClr val="121867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21867"/>
                </a:solidFill>
              </a:rPr>
              <a:t>app/build.gradle</a:t>
            </a:r>
            <a:br>
              <a:rPr lang="es" sz="20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		annotationProcessor "org.androidannotations:androidannotations:$AAVersion"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		implementation "org.androidannotations:androidannotations-api:$AAVersion"</a:t>
            </a:r>
            <a:endParaRPr sz="1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“hello world”</a:t>
            </a:r>
            <a:r>
              <a:rPr lang="es" sz="2000">
                <a:solidFill>
                  <a:srgbClr val="121867"/>
                </a:solidFill>
              </a:rPr>
              <a:t> </a:t>
            </a:r>
            <a:r>
              <a:rPr i="1" lang="es" sz="2000">
                <a:solidFill>
                  <a:srgbClr val="121867"/>
                </a:solidFill>
              </a:rPr>
              <a:t>sin</a:t>
            </a:r>
            <a:r>
              <a:rPr lang="es" sz="2000">
                <a:solidFill>
                  <a:srgbClr val="121867"/>
                </a:solidFill>
              </a:rPr>
              <a:t> y </a:t>
            </a:r>
            <a:r>
              <a:rPr i="1" lang="es" sz="2000">
                <a:solidFill>
                  <a:srgbClr val="121867"/>
                </a:solidFill>
              </a:rPr>
              <a:t>con</a:t>
            </a:r>
            <a:r>
              <a:rPr lang="es" sz="2000">
                <a:solidFill>
                  <a:srgbClr val="121867"/>
                </a:solidFill>
              </a:rPr>
              <a:t> AndroidAnnotations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2186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0" y="278250"/>
            <a:ext cx="91440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@EActivity</a:t>
            </a:r>
            <a:r>
              <a:rPr lang="es" sz="2000">
                <a:solidFill>
                  <a:srgbClr val="121867"/>
                </a:solidFill>
              </a:rPr>
              <a:t> -&gt; Permite mejorar una actividad con AndroidAnnotations y permite especificar su layout.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@EApplication</a:t>
            </a:r>
            <a:r>
              <a:rPr lang="es" sz="2000">
                <a:solidFill>
                  <a:srgbClr val="121867"/>
                </a:solidFill>
              </a:rPr>
              <a:t> -&gt; Permite definir una nueva aplicación dentro del proyecto. Recordar que la clase se debe registrar en el manifest("android:name").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@EBean</a:t>
            </a:r>
            <a:r>
              <a:rPr lang="es" sz="2000">
                <a:solidFill>
                  <a:srgbClr val="121867"/>
                </a:solidFill>
              </a:rPr>
              <a:t> -&gt; Permite definir un bean empleando AndroidAnnotations.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@EView </a:t>
            </a:r>
            <a:r>
              <a:rPr lang="es" sz="2000">
                <a:solidFill>
                  <a:srgbClr val="121867"/>
                </a:solidFill>
              </a:rPr>
              <a:t>-&gt; Permite crear un objeto personalizado de UI.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@EViewGroup</a:t>
            </a:r>
            <a:r>
              <a:rPr lang="es" sz="2000">
                <a:solidFill>
                  <a:srgbClr val="121867"/>
                </a:solidFill>
              </a:rPr>
              <a:t> -&gt; Permite crear un objeto personalizado de UI.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@Fullscreen</a:t>
            </a:r>
            <a:r>
              <a:rPr lang="es" sz="2000">
                <a:solidFill>
                  <a:srgbClr val="121867"/>
                </a:solidFill>
              </a:rPr>
              <a:t> -&gt; Nos permite poner una actividad a pantalla completa.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@WindowFeature</a:t>
            </a:r>
            <a:r>
              <a:rPr lang="es" sz="2000">
                <a:solidFill>
                  <a:srgbClr val="121867"/>
                </a:solidFill>
              </a:rPr>
              <a:t> -&gt; Permite configurar elementos de la vista de una actividad.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2186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0" y="417300"/>
            <a:ext cx="9144000" cy="4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@Bean</a:t>
            </a:r>
            <a:r>
              <a:rPr lang="es" sz="2000">
                <a:solidFill>
                  <a:srgbClr val="121867"/>
                </a:solidFill>
              </a:rPr>
              <a:t> -&gt; Permite instanciar la anotación @EBea.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s" sz="20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@Extra</a:t>
            </a:r>
            <a:r>
              <a:rPr lang="es" sz="2000">
                <a:solidFill>
                  <a:srgbClr val="121867"/>
                </a:solidFill>
              </a:rPr>
              <a:t> -&gt; Permite recibir una información enviada por un intenet, para lo cual empleamos</a:t>
            </a:r>
            <a:br>
              <a:rPr lang="es" sz="2000">
                <a:solidFill>
                  <a:srgbClr val="121867"/>
                </a:solidFill>
              </a:rPr>
            </a:br>
            <a:r>
              <a:rPr lang="es" sz="2000">
                <a:solidFill>
                  <a:srgbClr val="121867"/>
                </a:solidFill>
              </a:rPr>
              <a:t>        </a:t>
            </a:r>
            <a:r>
              <a:rPr lang="es" sz="1500">
                <a:solidFill>
                  <a:srgbClr val="121867"/>
                </a:solidFill>
              </a:rPr>
              <a:t>&lt;CLASS&gt;_.intent(&lt;CONTEXT&gt;).&lt;VAR_WITH_EXTRA&gt;(&lt;MESSAGE&gt;).start() ;</a:t>
            </a:r>
            <a:endParaRPr sz="1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s" sz="20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@App</a:t>
            </a:r>
            <a:r>
              <a:rPr lang="es" sz="2000">
                <a:solidFill>
                  <a:srgbClr val="121867"/>
                </a:solidFill>
              </a:rPr>
              <a:t> -&gt; Permite instanciar la anotación @EApplication. Permite ser configurado tanto a nivel de objeto como de método.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br>
              <a:rPr lang="es" sz="20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@RootContext</a:t>
            </a:r>
            <a:r>
              <a:rPr lang="es" sz="2000">
                <a:solidFill>
                  <a:srgbClr val="121867"/>
                </a:solidFill>
              </a:rPr>
              <a:t> -&gt; Permite obtener el contexto de la aplicación. Permite ser configurado tanto a nivel de objeto como de método.</a:t>
            </a:r>
            <a:endParaRPr sz="2000">
              <a:solidFill>
                <a:srgbClr val="12186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0" y="417300"/>
            <a:ext cx="9144000" cy="4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@AfterExtras</a:t>
            </a:r>
            <a:r>
              <a:rPr lang="es" sz="2000">
                <a:solidFill>
                  <a:srgbClr val="121867"/>
                </a:solidFill>
              </a:rPr>
              <a:t> -&gt; Permite hacer operaciones tras realizar las inyección de los extra.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s" sz="20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@AfterInject</a:t>
            </a:r>
            <a:r>
              <a:rPr lang="es" sz="2000">
                <a:solidFill>
                  <a:srgbClr val="121867"/>
                </a:solidFill>
              </a:rPr>
              <a:t> -&gt; Permite hacer operaciones tras realizar las inyección de las inejcciones.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br>
              <a:rPr lang="es" sz="20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@AfterViews</a:t>
            </a:r>
            <a:r>
              <a:rPr lang="es" sz="2000">
                <a:solidFill>
                  <a:srgbClr val="121867"/>
                </a:solidFill>
              </a:rPr>
              <a:t> -&gt; Permite hacer operaciones tras realizar las inyección de las vistas.</a:t>
            </a:r>
            <a:endParaRPr sz="2000">
              <a:solidFill>
                <a:srgbClr val="12186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0" y="208650"/>
            <a:ext cx="9144000" cy="4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@StringRes</a:t>
            </a:r>
            <a:r>
              <a:rPr lang="es" sz="2000">
                <a:solidFill>
                  <a:srgbClr val="121867"/>
                </a:solidFill>
              </a:rPr>
              <a:t> -&gt; Permite obtener los recursos de strings.xml.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s" sz="5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@ColorRes</a:t>
            </a:r>
            <a:r>
              <a:rPr lang="es" sz="2000">
                <a:solidFill>
                  <a:srgbClr val="121867"/>
                </a:solidFill>
              </a:rPr>
              <a:t> -&gt; Permite obtener los recursos de colors.xml.</a:t>
            </a:r>
            <a:br>
              <a:rPr lang="es" sz="2000">
                <a:solidFill>
                  <a:srgbClr val="121867"/>
                </a:solidFill>
              </a:rPr>
            </a:b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@BooleanRes</a:t>
            </a:r>
            <a:r>
              <a:rPr lang="es" sz="2000">
                <a:solidFill>
                  <a:srgbClr val="121867"/>
                </a:solidFill>
              </a:rPr>
              <a:t> -&gt; Permite obtener los recursos de booleans.xml.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s" sz="5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@AnimationRes</a:t>
            </a:r>
            <a:r>
              <a:rPr lang="es" sz="2000">
                <a:solidFill>
                  <a:srgbClr val="121867"/>
                </a:solidFill>
              </a:rPr>
              <a:t> -&gt; Permite obtener los recursos de anim.[animation].xml.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s" sz="5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@IntArrayRes</a:t>
            </a:r>
            <a:r>
              <a:rPr lang="es" sz="2000">
                <a:solidFill>
                  <a:srgbClr val="121867"/>
                </a:solidFill>
              </a:rPr>
              <a:t> -&gt; </a:t>
            </a:r>
            <a:r>
              <a:rPr i="1" lang="es" sz="2000">
                <a:solidFill>
                  <a:srgbClr val="121867"/>
                </a:solidFill>
              </a:rPr>
              <a:t>Práctica final</a:t>
            </a:r>
            <a:r>
              <a:rPr lang="es" sz="2000">
                <a:solidFill>
                  <a:srgbClr val="121867"/>
                </a:solidFill>
              </a:rPr>
              <a:t> -&gt; Permite obtener los recursos en array.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br>
              <a:rPr lang="es" sz="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&lt;array name="hulk_colors"&gt;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    &lt;item&gt;@color/hulk_1&lt;/item&gt;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    &lt;item&gt;@color/hulk_2&lt;/item&gt;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    &lt;item&gt;@color/hulk_3&lt;/item&gt;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    &lt;item&gt;@color/hulk_4&lt;/item&gt;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    &lt;item&gt;@color/hulk_5&lt;/item&gt;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&lt;/array&gt;</a:t>
            </a:r>
            <a:endParaRPr sz="1500">
              <a:solidFill>
                <a:srgbClr val="12186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07938" y="1640625"/>
            <a:ext cx="3148200" cy="8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ANOTACIONES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VISTAS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407888" y="2571075"/>
            <a:ext cx="23349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Recordando el tema anterior.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5048525" y="1570950"/>
            <a:ext cx="3652800" cy="20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AutoNum type="arabicPeriod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ViewById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AutoNum type="arabicPeriod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AutoNum type="arabicPeriod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Touch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AutoNum type="arabicPeriod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AfterTextChange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AutoNum type="arabicPeriod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LongClick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AutoNum type="arabicPeriod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SeekBarProgressChange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