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
      <p:font typeface="Lato Black"/>
      <p:bold r:id="rId50"/>
      <p:boldItalic r:id="rId51"/>
    </p:embeddedFont>
    <p:embeddedFont>
      <p:font typeface="Karl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Montserrat-regular.fntdata"/><Relationship Id="rId41" Type="http://schemas.openxmlformats.org/officeDocument/2006/relationships/slide" Target="slides/slide37.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atoBlack-boldItalic.fntdata"/><Relationship Id="rId50" Type="http://schemas.openxmlformats.org/officeDocument/2006/relationships/font" Target="fonts/LatoBlack-bold.fntdata"/><Relationship Id="rId53" Type="http://schemas.openxmlformats.org/officeDocument/2006/relationships/font" Target="fonts/Karla-bold.fntdata"/><Relationship Id="rId52" Type="http://schemas.openxmlformats.org/officeDocument/2006/relationships/font" Target="fonts/Karla-regular.fntdata"/><Relationship Id="rId11" Type="http://schemas.openxmlformats.org/officeDocument/2006/relationships/slide" Target="slides/slide7.xml"/><Relationship Id="rId55" Type="http://schemas.openxmlformats.org/officeDocument/2006/relationships/font" Target="fonts/Karla-boldItalic.fntdata"/><Relationship Id="rId10" Type="http://schemas.openxmlformats.org/officeDocument/2006/relationships/slide" Target="slides/slide6.xml"/><Relationship Id="rId54" Type="http://schemas.openxmlformats.org/officeDocument/2006/relationships/font" Target="fonts/Karla-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1d718ad6_1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1d718ad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71f14b4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71f14b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7648342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764834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e71f14b4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e71f14b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7648342f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764834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e809c88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e809c8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de809c88a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e809c88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e809c88a_1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e809c88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UI:</a:t>
            </a:r>
            <a:endParaRPr b="1" u="sng"/>
          </a:p>
          <a:p>
            <a:pPr indent="0" lvl="0" marL="0" rtl="0" algn="l">
              <a:spcBef>
                <a:spcPts val="0"/>
              </a:spcBef>
              <a:spcAft>
                <a:spcPts val="0"/>
              </a:spcAft>
              <a:buNone/>
            </a:pPr>
            <a:r>
              <a:rPr lang="es"/>
              <a:t>Se </a:t>
            </a:r>
            <a:r>
              <a:rPr b="1" lang="es"/>
              <a:t>mostrará el mensaje</a:t>
            </a:r>
            <a:r>
              <a:rPr lang="es"/>
              <a:t> del </a:t>
            </a:r>
            <a:r>
              <a:rPr b="1" lang="es"/>
              <a:t>primer</a:t>
            </a:r>
            <a:r>
              <a:rPr lang="es"/>
              <a:t> bloque de lógica y el</a:t>
            </a:r>
            <a:endParaRPr/>
          </a:p>
          <a:p>
            <a:pPr indent="0" lvl="0" marL="0" rtl="0" algn="l">
              <a:spcBef>
                <a:spcPts val="0"/>
              </a:spcBef>
              <a:spcAft>
                <a:spcPts val="0"/>
              </a:spcAft>
              <a:buNone/>
            </a:pPr>
            <a:r>
              <a:rPr b="1" lang="es"/>
              <a:t>mensaje del segundo</a:t>
            </a:r>
            <a:r>
              <a:rPr lang="es"/>
              <a:t> bloque de lógica?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b1d718a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b1d718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b2767971f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b276797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3cb3bb1d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b3bb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de809c88a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e809c88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de809c88a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de809c88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de809c88a_1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de809c88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de809c88a_1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de809c88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b1d718ad6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b1d718ad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de809c88a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de809c88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b0eaa2bf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b0eaa2b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de809c88a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de809c88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71f14b4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71f14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b0eaa2bf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b0eaa2b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b0eaa2bf2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b0eaa2b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dd4c1c0c8_1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dd4c1c0c8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de809c88a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de809c88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de809c88a_1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de809c88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b1d718ad6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b1d718ad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b1d718ad6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b1d718ad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b1d718ad6_1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b1d718ad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b1d718ad6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b1d718ad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b1d718ad6_1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b1d718ad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7648342f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764834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androidannotations/androidannotations/wiki/WorkingWithThreads#background" TargetMode="External"/><Relationship Id="rId4" Type="http://schemas.openxmlformats.org/officeDocument/2006/relationships/hyperlink" Target="https://github.com/androidannotations/androidannotations/wiki/WorkingWithThreads#id" TargetMode="External"/><Relationship Id="rId5" Type="http://schemas.openxmlformats.org/officeDocument/2006/relationships/hyperlink" Target="https://github.com/androidannotations/androidannotations/wiki/WorkingWithThreads#serial" TargetMode="External"/><Relationship Id="rId6" Type="http://schemas.openxmlformats.org/officeDocument/2006/relationships/hyperlink" Target="https://github.com/androidannotations/androidannotations/wiki/WorkingWithThreads#dela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androidannotations/androidannotations/wiki/WorkingWithThreads#uithread" TargetMode="External"/><Relationship Id="rId4" Type="http://schemas.openxmlformats.org/officeDocument/2006/relationships/hyperlink" Target="https://github.com/androidannotations/androidannotations/wiki/WorkingWithThreads#delay-1" TargetMode="External"/><Relationship Id="rId5" Type="http://schemas.openxmlformats.org/officeDocument/2006/relationships/hyperlink" Target="https://github.com/androidannotations/androidannotations/wiki/WorkingWithThreads#propagation" TargetMode="External"/><Relationship Id="rId6" Type="http://schemas.openxmlformats.org/officeDocument/2006/relationships/hyperlink" Target="https://github.com/androidannotations/androidannotations/wiki/WorkingWithThreads#i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1:</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Introducción a</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AndroidAnnotations</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Método que se ejecuta cuando se hace un touch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 </a:t>
            </a:r>
            <a:r>
              <a:rPr lang="es" sz="2000">
                <a:solidFill>
                  <a:srgbClr val="121867"/>
                </a:solidFill>
              </a:rPr>
              <a:t>vs </a:t>
            </a:r>
            <a:r>
              <a:rPr b="1" lang="es" sz="2000">
                <a:solidFill>
                  <a:srgbClr val="121867"/>
                </a:solidFill>
              </a:rPr>
              <a:t>@Touch</a:t>
            </a:r>
            <a:r>
              <a:rPr lang="es" sz="2000">
                <a:solidFill>
                  <a:srgbClr val="121867"/>
                </a:solidFill>
              </a:rPr>
              <a:t> -&gt; el Touch es un click vitaminado, el Click es simpleza.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Método que se ejecuta cuando el SeekBar referenciado cambia.</a:t>
            </a:r>
            <a:endParaRPr sz="2000">
              <a:solidFill>
                <a:srgbClr val="12186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22" name="Google Shape;122;p24"/>
          <p:cNvSpPr txBox="1"/>
          <p:nvPr>
            <p:ph idx="1" type="body"/>
          </p:nvPr>
        </p:nvSpPr>
        <p:spPr>
          <a:xfrm>
            <a:off x="575225" y="2300450"/>
            <a:ext cx="77886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CONCURRENCIA</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Background</a:t>
            </a:r>
            <a:r>
              <a:rPr lang="es" sz="1500">
                <a:solidFill>
                  <a:srgbClr val="121867"/>
                </a:solidFill>
                <a:latin typeface="Arial"/>
                <a:ea typeface="Arial"/>
                <a:cs typeface="Arial"/>
                <a:sym typeface="Arial"/>
              </a:rPr>
              <a:t>: Esta anotación nos permite lanzar un método en segundo plano.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UiThread</a:t>
            </a:r>
            <a:r>
              <a:rPr lang="es" sz="1500">
                <a:solidFill>
                  <a:srgbClr val="121867"/>
                </a:solidFill>
                <a:latin typeface="Arial"/>
                <a:ea typeface="Arial"/>
                <a:cs typeface="Arial"/>
                <a:sym typeface="Arial"/>
              </a:rPr>
              <a:t>: Esta anotación nos permite modificar la UI desde un método de </a:t>
            </a:r>
            <a:r>
              <a:rPr i="1" lang="es" sz="1500">
                <a:solidFill>
                  <a:srgbClr val="121867"/>
                </a:solidFill>
                <a:latin typeface="Arial"/>
                <a:ea typeface="Arial"/>
                <a:cs typeface="Arial"/>
                <a:sym typeface="Arial"/>
              </a:rPr>
              <a:t>Background</a:t>
            </a:r>
            <a:r>
              <a:rPr lang="es" sz="1500">
                <a:solidFill>
                  <a:srgbClr val="121867"/>
                </a:solidFill>
                <a:latin typeface="Arial"/>
                <a:ea typeface="Arial"/>
                <a:cs typeface="Arial"/>
                <a:sym typeface="Arial"/>
              </a:rPr>
              <a:t> (aunque puede ser también un método normal).</a:t>
            </a:r>
            <a:endParaRPr sz="1500">
              <a:solidFill>
                <a:srgbClr val="121867"/>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28" name="Google Shape;128;p25"/>
          <p:cNvSpPr txBox="1"/>
          <p:nvPr>
            <p:ph idx="1" type="body"/>
          </p:nvPr>
        </p:nvSpPr>
        <p:spPr>
          <a:xfrm>
            <a:off x="575225" y="2300450"/>
            <a:ext cx="79077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API REST</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Rest</a:t>
            </a:r>
            <a:r>
              <a:rPr lang="es" sz="1500">
                <a:solidFill>
                  <a:srgbClr val="121867"/>
                </a:solidFill>
                <a:latin typeface="Arial"/>
                <a:ea typeface="Arial"/>
                <a:cs typeface="Arial"/>
                <a:sym typeface="Arial"/>
              </a:rPr>
              <a:t>: La interfaz que esté anotada con esta anotación será el cliente del API REST en si.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RestService</a:t>
            </a:r>
            <a:r>
              <a:rPr lang="es" sz="1500">
                <a:solidFill>
                  <a:srgbClr val="121867"/>
                </a:solidFill>
                <a:latin typeface="Arial"/>
                <a:ea typeface="Arial"/>
                <a:cs typeface="Arial"/>
                <a:sym typeface="Arial"/>
              </a:rPr>
              <a:t>: Permite instanciar el cliente del API REST anotado con la anotación </a:t>
            </a:r>
            <a:r>
              <a:rPr i="1" lang="es" sz="1500">
                <a:solidFill>
                  <a:srgbClr val="121867"/>
                </a:solidFill>
                <a:latin typeface="Arial"/>
                <a:ea typeface="Arial"/>
                <a:cs typeface="Arial"/>
                <a:sym typeface="Arial"/>
              </a:rPr>
              <a:t>Rest</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Get</a:t>
            </a:r>
            <a:r>
              <a:rPr lang="es" sz="1500">
                <a:solidFill>
                  <a:srgbClr val="121867"/>
                </a:solidFill>
                <a:latin typeface="Arial"/>
                <a:ea typeface="Arial"/>
                <a:cs typeface="Arial"/>
                <a:sym typeface="Arial"/>
              </a:rPr>
              <a:t>: Permite crear el método GET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Post</a:t>
            </a:r>
            <a:r>
              <a:rPr lang="es" sz="1500">
                <a:solidFill>
                  <a:srgbClr val="121867"/>
                </a:solidFill>
                <a:latin typeface="Arial"/>
                <a:ea typeface="Arial"/>
                <a:cs typeface="Arial"/>
                <a:sym typeface="Arial"/>
              </a:rPr>
              <a:t>: Permite crear el método POST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Put</a:t>
            </a:r>
            <a:r>
              <a:rPr lang="es" sz="1500">
                <a:solidFill>
                  <a:srgbClr val="121867"/>
                </a:solidFill>
                <a:latin typeface="Arial"/>
                <a:ea typeface="Arial"/>
                <a:cs typeface="Arial"/>
                <a:sym typeface="Arial"/>
              </a:rPr>
              <a:t>: Permite crear el método PUT del API REST.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Delete</a:t>
            </a:r>
            <a:r>
              <a:rPr lang="es" sz="1500">
                <a:solidFill>
                  <a:srgbClr val="121867"/>
                </a:solidFill>
                <a:latin typeface="Arial"/>
                <a:ea typeface="Arial"/>
                <a:cs typeface="Arial"/>
                <a:sym typeface="Arial"/>
              </a:rPr>
              <a:t>: Permite crear el método DELETE del API REST.</a:t>
            </a:r>
            <a:endParaRPr b="1"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2:</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Concurrencia</a:t>
            </a:r>
            <a:endParaRPr>
              <a:solidFill>
                <a:srgbClr val="F33784"/>
              </a:solidFill>
              <a:latin typeface="Lato"/>
              <a:ea typeface="Lato"/>
              <a:cs typeface="Lato"/>
              <a:sym typeface="Lato"/>
            </a:endParaRPr>
          </a:p>
        </p:txBody>
      </p:sp>
      <p:pic>
        <p:nvPicPr>
          <p:cNvPr id="134" name="Google Shape;134;p26"/>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40" name="Google Shape;140;p27"/>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F33784"/>
              </a:buClr>
              <a:buSzPts val="2000"/>
              <a:buFont typeface="Lato"/>
              <a:buChar char="▸"/>
            </a:pPr>
            <a:r>
              <a:rPr lang="es">
                <a:solidFill>
                  <a:srgbClr val="F33784"/>
                </a:solidFill>
                <a:latin typeface="Arial"/>
                <a:ea typeface="Arial"/>
                <a:cs typeface="Arial"/>
                <a:sym typeface="Arial"/>
              </a:rPr>
              <a:t>Concurrencia</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Background</a:t>
            </a:r>
            <a:endParaRPr>
              <a:solidFill>
                <a:srgbClr val="121867"/>
              </a:solidFill>
              <a:latin typeface="Lato"/>
              <a:ea typeface="Lato"/>
              <a:cs typeface="Lato"/>
              <a:sym typeface="Lato"/>
            </a:endParaRPr>
          </a:p>
        </p:txBody>
      </p:sp>
      <p:sp>
        <p:nvSpPr>
          <p:cNvPr id="146" name="Google Shape;146;p2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https://github.com/androidannotations/androidannotations/wiki/WorkingWithThreads#background</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Permite lanzar una tarea en segundo plano</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Logs →</a:t>
            </a:r>
            <a:r>
              <a:rPr lang="es">
                <a:solidFill>
                  <a:srgbClr val="121867"/>
                </a:solidFill>
                <a:latin typeface="Arial"/>
                <a:ea typeface="Arial"/>
                <a:cs typeface="Arial"/>
                <a:sym typeface="Arial"/>
              </a:rPr>
              <a:t> Se </a:t>
            </a:r>
            <a:r>
              <a:rPr lang="es" u="sng">
                <a:solidFill>
                  <a:srgbClr val="121867"/>
                </a:solidFill>
                <a:latin typeface="Arial"/>
                <a:ea typeface="Arial"/>
                <a:cs typeface="Arial"/>
                <a:sym typeface="Arial"/>
              </a:rPr>
              <a:t>puede emplear</a:t>
            </a:r>
            <a:r>
              <a:rPr lang="es">
                <a:solidFill>
                  <a:srgbClr val="121867"/>
                </a:solidFill>
                <a:latin typeface="Arial"/>
                <a:ea typeface="Arial"/>
                <a:cs typeface="Arial"/>
                <a:sym typeface="Arial"/>
              </a:rPr>
              <a:t> para mostrar información</a:t>
            </a:r>
            <a:endParaRPr b="1">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Objetos UI →</a:t>
            </a:r>
            <a:r>
              <a:rPr lang="es">
                <a:solidFill>
                  <a:srgbClr val="121867"/>
                </a:solidFill>
                <a:latin typeface="Arial"/>
                <a:ea typeface="Arial"/>
                <a:cs typeface="Arial"/>
                <a:sym typeface="Arial"/>
              </a:rPr>
              <a:t> No se puede usar para actualizar la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Opciones</a:t>
            </a:r>
            <a:endParaRPr b="1">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Id: </a:t>
            </a:r>
            <a:r>
              <a:rPr lang="es" sz="1000" u="sng">
                <a:solidFill>
                  <a:schemeClr val="hlink"/>
                </a:solidFill>
                <a:latin typeface="Arial"/>
                <a:ea typeface="Arial"/>
                <a:cs typeface="Arial"/>
                <a:sym typeface="Arial"/>
                <a:hlinkClick r:id="rId4"/>
              </a:rPr>
              <a:t>https://github.com/androidannotations/androidannotations/wiki/WorkingWithThreads#id</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Serial: </a:t>
            </a:r>
            <a:r>
              <a:rPr lang="es" sz="1000" u="sng">
                <a:solidFill>
                  <a:schemeClr val="hlink"/>
                </a:solidFill>
                <a:latin typeface="Arial"/>
                <a:ea typeface="Arial"/>
                <a:cs typeface="Arial"/>
                <a:sym typeface="Arial"/>
                <a:hlinkClick r:id="rId5"/>
              </a:rPr>
              <a:t>https://github.com/androidannotations/androidannotations/wiki/WorkingWithThreads#serial</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Delay: </a:t>
            </a:r>
            <a:r>
              <a:rPr lang="es" sz="1000" u="sng">
                <a:solidFill>
                  <a:schemeClr val="hlink"/>
                </a:solidFill>
                <a:latin typeface="Arial"/>
                <a:ea typeface="Arial"/>
                <a:cs typeface="Arial"/>
                <a:sym typeface="Arial"/>
                <a:hlinkClick r:id="rId6"/>
              </a:rPr>
              <a:t>https://github.com/androidannotations/androidannotations/wiki/WorkingWithThreads#delay</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UiThread</a:t>
            </a:r>
            <a:endParaRPr>
              <a:solidFill>
                <a:srgbClr val="121867"/>
              </a:solidFill>
              <a:latin typeface="Lato"/>
              <a:ea typeface="Lato"/>
              <a:cs typeface="Lato"/>
              <a:sym typeface="Lato"/>
            </a:endParaRPr>
          </a:p>
        </p:txBody>
      </p:sp>
      <p:sp>
        <p:nvSpPr>
          <p:cNvPr id="152" name="Google Shape;152;p2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https://github.com/androidannotations/androidannotations/wiki/WorkingWithThreads#uithread</a:t>
            </a:r>
            <a:r>
              <a:rPr lang="es">
                <a:solidFill>
                  <a:srgbClr val="121867"/>
                </a:solidFill>
                <a:latin typeface="Arial"/>
                <a:ea typeface="Arial"/>
                <a:cs typeface="Arial"/>
                <a:sym typeface="Arial"/>
              </a:rPr>
              <a:t> </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Permite acceder al proceso de UI. Cuidado con el </a:t>
            </a:r>
            <a:r>
              <a:rPr lang="es">
                <a:solidFill>
                  <a:srgbClr val="F33784"/>
                </a:solidFill>
                <a:latin typeface="Arial"/>
                <a:ea typeface="Arial"/>
                <a:cs typeface="Arial"/>
                <a:sym typeface="Arial"/>
              </a:rPr>
              <a:t>bloqueo</a:t>
            </a:r>
            <a:r>
              <a:rPr lang="es">
                <a:solidFill>
                  <a:srgbClr val="121867"/>
                </a:solidFill>
                <a:latin typeface="Arial"/>
                <a:ea typeface="Arial"/>
                <a:cs typeface="Arial"/>
                <a:sym typeface="Arial"/>
              </a:rPr>
              <a:t> de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Vamos a ver el bloqueo de UI</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b="1" lang="es">
                <a:solidFill>
                  <a:srgbClr val="121867"/>
                </a:solidFill>
                <a:latin typeface="Arial"/>
                <a:ea typeface="Arial"/>
                <a:cs typeface="Arial"/>
                <a:sym typeface="Arial"/>
              </a:rPr>
              <a:t>Opciones</a:t>
            </a:r>
            <a:endParaRPr b="1">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Delay: </a:t>
            </a:r>
            <a:r>
              <a:rPr lang="es" sz="1000" u="sng">
                <a:solidFill>
                  <a:schemeClr val="hlink"/>
                </a:solidFill>
                <a:latin typeface="Arial"/>
                <a:ea typeface="Arial"/>
                <a:cs typeface="Arial"/>
                <a:sym typeface="Arial"/>
                <a:hlinkClick r:id="rId4"/>
              </a:rPr>
              <a:t>https://github.com/androidannotations/androidannotations/wiki/WorkingWithThreads#delay-1</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Propagation → </a:t>
            </a:r>
            <a:r>
              <a:rPr i="1" lang="es">
                <a:solidFill>
                  <a:srgbClr val="121867"/>
                </a:solidFill>
                <a:latin typeface="Arial"/>
                <a:ea typeface="Arial"/>
                <a:cs typeface="Arial"/>
                <a:sym typeface="Arial"/>
              </a:rPr>
              <a:t>cola de ejecución del controlador</a:t>
            </a:r>
            <a:r>
              <a:rPr lang="es">
                <a:solidFill>
                  <a:srgbClr val="121867"/>
                </a:solidFill>
                <a:latin typeface="Arial"/>
                <a:ea typeface="Arial"/>
                <a:cs typeface="Arial"/>
                <a:sym typeface="Arial"/>
              </a:rPr>
              <a:t> ⇒ REUSE</a:t>
            </a:r>
            <a:endParaRPr>
              <a:solidFill>
                <a:srgbClr val="121867"/>
              </a:solidFill>
              <a:latin typeface="Arial"/>
              <a:ea typeface="Arial"/>
              <a:cs typeface="Arial"/>
              <a:sym typeface="Arial"/>
            </a:endParaRPr>
          </a:p>
          <a:p>
            <a:pPr indent="-292100" lvl="3" marL="1828800" rtl="0" algn="l">
              <a:lnSpc>
                <a:spcPct val="115000"/>
              </a:lnSpc>
              <a:spcBef>
                <a:spcPts val="0"/>
              </a:spcBef>
              <a:spcAft>
                <a:spcPts val="0"/>
              </a:spcAft>
              <a:buClr>
                <a:srgbClr val="121867"/>
              </a:buClr>
              <a:buSzPts val="1000"/>
              <a:buFont typeface="Arial"/>
              <a:buChar char="●"/>
            </a:pPr>
            <a:r>
              <a:rPr lang="es" sz="1000" u="sng">
                <a:solidFill>
                  <a:schemeClr val="hlink"/>
                </a:solidFill>
                <a:latin typeface="Arial"/>
                <a:ea typeface="Arial"/>
                <a:cs typeface="Arial"/>
                <a:sym typeface="Arial"/>
                <a:hlinkClick r:id="rId5"/>
              </a:rPr>
              <a:t>https://github.com/androidannotations/androidannotations/wiki/WorkingWithThreads#propagation</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a:p>
            <a:pPr indent="-355600" lvl="2" marL="13716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Id: </a:t>
            </a:r>
            <a:r>
              <a:rPr lang="es" sz="1000" u="sng">
                <a:solidFill>
                  <a:schemeClr val="hlink"/>
                </a:solidFill>
                <a:latin typeface="Arial"/>
                <a:ea typeface="Arial"/>
                <a:cs typeface="Arial"/>
                <a:sym typeface="Arial"/>
                <a:hlinkClick r:id="rId6"/>
              </a:rPr>
              <a:t>https://github.com/androidannotations/androidannotations/wiki/WorkingWithThreads#id-1</a:t>
            </a:r>
            <a:r>
              <a:rPr lang="es" sz="1000">
                <a:solidFill>
                  <a:srgbClr val="121867"/>
                </a:solidFill>
                <a:latin typeface="Arial"/>
                <a:ea typeface="Arial"/>
                <a:cs typeface="Arial"/>
                <a:sym typeface="Arial"/>
              </a:rPr>
              <a:t> </a:t>
            </a:r>
            <a:endParaRPr sz="1000">
              <a:solidFill>
                <a:srgbClr val="121867"/>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58" name="Google Shape;158;p30"/>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159" name="Google Shape;159;p30"/>
          <p:cNvSpPr/>
          <p:nvPr/>
        </p:nvSpPr>
        <p:spPr>
          <a:xfrm>
            <a:off x="57875" y="817450"/>
            <a:ext cx="3573600" cy="1605900"/>
          </a:xfrm>
          <a:prstGeom prst="wedgeEllipseCallout">
            <a:avLst>
              <a:gd fmla="val 54051" name="adj1"/>
              <a:gd fmla="val 1216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u="sng"/>
              <a:t>Bg serial</a:t>
            </a:r>
            <a:r>
              <a:rPr lang="es" sz="1000"/>
              <a:t>: </a:t>
            </a:r>
            <a:r>
              <a:rPr i="1" lang="es" sz="1000"/>
              <a:t>serial?Background</a:t>
            </a:r>
            <a:r>
              <a:rPr lang="es" sz="1000"/>
              <a:t> para ver los hilos </a:t>
            </a:r>
            <a:r>
              <a:rPr b="1" lang="es" sz="1000"/>
              <a:t>aleatorios</a:t>
            </a:r>
            <a:r>
              <a:rPr lang="es" sz="1000"/>
              <a:t> y como hacerlos </a:t>
            </a:r>
            <a:r>
              <a:rPr b="1" lang="es" sz="1000"/>
              <a:t>secuenciales</a:t>
            </a:r>
            <a:endParaRPr b="1" sz="1000"/>
          </a:p>
          <a:p>
            <a:pPr indent="0" lvl="0" marL="0" rtl="0" algn="l">
              <a:spcBef>
                <a:spcPts val="0"/>
              </a:spcBef>
              <a:spcAft>
                <a:spcPts val="0"/>
              </a:spcAft>
              <a:buNone/>
            </a:pPr>
            <a:r>
              <a:rPr lang="es" sz="1000" u="sng"/>
              <a:t>Bg id</a:t>
            </a:r>
            <a:r>
              <a:rPr lang="es" sz="1000"/>
              <a:t>: dar un </a:t>
            </a:r>
            <a:r>
              <a:rPr b="1" lang="es" sz="1000"/>
              <a:t>id</a:t>
            </a:r>
            <a:r>
              <a:rPr lang="es" sz="1000"/>
              <a:t> a un proceso y poderlo </a:t>
            </a:r>
            <a:r>
              <a:rPr b="1" lang="es" sz="1000"/>
              <a:t>cancelar</a:t>
            </a:r>
            <a:endParaRPr b="1" sz="1000"/>
          </a:p>
          <a:p>
            <a:pPr indent="0" lvl="0" marL="0" rtl="0" algn="l">
              <a:spcBef>
                <a:spcPts val="0"/>
              </a:spcBef>
              <a:spcAft>
                <a:spcPts val="0"/>
              </a:spcAft>
              <a:buNone/>
            </a:pPr>
            <a:r>
              <a:rPr lang="es" sz="1000" u="sng"/>
              <a:t>Bg delay</a:t>
            </a:r>
            <a:r>
              <a:rPr lang="es" sz="1000"/>
              <a:t>: </a:t>
            </a:r>
            <a:r>
              <a:rPr b="1" lang="es" sz="1000"/>
              <a:t>retrasa</a:t>
            </a:r>
            <a:r>
              <a:rPr lang="es" sz="1000"/>
              <a:t> ejecución, el primer proceso se mostrará el </a:t>
            </a:r>
            <a:r>
              <a:rPr b="1" lang="es" sz="1000"/>
              <a:t>último</a:t>
            </a:r>
            <a:endParaRPr b="1" sz="1000"/>
          </a:p>
        </p:txBody>
      </p:sp>
      <p:sp>
        <p:nvSpPr>
          <p:cNvPr id="160" name="Google Shape;160;p30"/>
          <p:cNvSpPr/>
          <p:nvPr/>
        </p:nvSpPr>
        <p:spPr>
          <a:xfrm>
            <a:off x="5445825" y="76200"/>
            <a:ext cx="3573600" cy="2083500"/>
          </a:xfrm>
          <a:prstGeom prst="wedgeEllipseCallout">
            <a:avLst>
              <a:gd fmla="val -54200" name="adj1"/>
              <a:gd fmla="val 333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u="sng"/>
              <a:t>UiThread</a:t>
            </a:r>
            <a:r>
              <a:rPr lang="es" sz="1000"/>
              <a:t>:</a:t>
            </a:r>
            <a:endParaRPr sz="1000"/>
          </a:p>
          <a:p>
            <a:pPr indent="0" lvl="0" marL="0" rtl="0" algn="l">
              <a:spcBef>
                <a:spcPts val="0"/>
              </a:spcBef>
              <a:spcAft>
                <a:spcPts val="0"/>
              </a:spcAft>
              <a:buClr>
                <a:schemeClr val="dk1"/>
              </a:buClr>
              <a:buSzPts val="1100"/>
              <a:buFont typeface="Arial"/>
              <a:buNone/>
            </a:pPr>
            <a:r>
              <a:rPr lang="es" sz="1000">
                <a:solidFill>
                  <a:schemeClr val="dk1"/>
                </a:solidFill>
              </a:rPr>
              <a:t>Dos métodos anotados @UiThread .</a:t>
            </a:r>
            <a:endParaRPr sz="1000">
              <a:solidFill>
                <a:schemeClr val="dk1"/>
              </a:solidFill>
            </a:endParaRPr>
          </a:p>
          <a:p>
            <a:pPr indent="0" lvl="0" marL="0" rtl="0" algn="l">
              <a:spcBef>
                <a:spcPts val="0"/>
              </a:spcBef>
              <a:spcAft>
                <a:spcPts val="0"/>
              </a:spcAft>
              <a:buClr>
                <a:schemeClr val="dk1"/>
              </a:buClr>
              <a:buSzPts val="1100"/>
              <a:buFont typeface="Arial"/>
              <a:buNone/>
            </a:pPr>
            <a:r>
              <a:rPr lang="es" sz="1000">
                <a:solidFill>
                  <a:schemeClr val="dk1"/>
                </a:solidFill>
              </a:rPr>
              <a:t>El </a:t>
            </a:r>
            <a:r>
              <a:rPr b="1" lang="es" sz="1000">
                <a:solidFill>
                  <a:schemeClr val="dk1"/>
                </a:solidFill>
              </a:rPr>
              <a:t>primero </a:t>
            </a:r>
            <a:r>
              <a:rPr b="1" lang="es" sz="1000" u="sng">
                <a:solidFill>
                  <a:schemeClr val="dk1"/>
                </a:solidFill>
              </a:rPr>
              <a:t>lento</a:t>
            </a:r>
            <a:r>
              <a:rPr lang="es" sz="1000">
                <a:solidFill>
                  <a:schemeClr val="dk1"/>
                </a:solidFill>
              </a:rPr>
              <a:t> (realiza lógica, actualiza UI, realiza lógica nuevamente y actualiza UI).</a:t>
            </a:r>
            <a:endParaRPr sz="1000">
              <a:solidFill>
                <a:schemeClr val="dk1"/>
              </a:solidFill>
            </a:endParaRPr>
          </a:p>
          <a:p>
            <a:pPr indent="0" lvl="0" marL="0" rtl="0" algn="l">
              <a:spcBef>
                <a:spcPts val="0"/>
              </a:spcBef>
              <a:spcAft>
                <a:spcPts val="0"/>
              </a:spcAft>
              <a:buNone/>
            </a:pPr>
            <a:r>
              <a:rPr lang="es" sz="1000">
                <a:solidFill>
                  <a:schemeClr val="dk1"/>
                </a:solidFill>
              </a:rPr>
              <a:t>El </a:t>
            </a:r>
            <a:r>
              <a:rPr b="1" lang="es" sz="1000">
                <a:solidFill>
                  <a:schemeClr val="dk1"/>
                </a:solidFill>
              </a:rPr>
              <a:t>segundo</a:t>
            </a:r>
            <a:r>
              <a:rPr lang="es" sz="1000">
                <a:solidFill>
                  <a:schemeClr val="dk1"/>
                </a:solidFill>
              </a:rPr>
              <a:t> método proviene de un método@</a:t>
            </a:r>
            <a:r>
              <a:rPr b="1" lang="es" sz="1000" u="sng">
                <a:solidFill>
                  <a:schemeClr val="dk1"/>
                </a:solidFill>
              </a:rPr>
              <a:t>Background</a:t>
            </a:r>
            <a:r>
              <a:rPr lang="es" sz="1000">
                <a:solidFill>
                  <a:schemeClr val="dk1"/>
                </a:solidFill>
              </a:rPr>
              <a:t>.</a:t>
            </a:r>
            <a:endParaRPr sz="1000">
              <a:solidFill>
                <a:schemeClr val="dk1"/>
              </a:solidFill>
            </a:endParaRPr>
          </a:p>
          <a:p>
            <a:pPr indent="0" lvl="0" marL="0" rtl="0" algn="l">
              <a:spcBef>
                <a:spcPts val="0"/>
              </a:spcBef>
              <a:spcAft>
                <a:spcPts val="0"/>
              </a:spcAft>
              <a:buNone/>
            </a:pPr>
            <a:r>
              <a:rPr lang="es" sz="1000">
                <a:solidFill>
                  <a:schemeClr val="dk1"/>
                </a:solidFill>
              </a:rPr>
              <a:t>Ambos actualizan el TextView</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s" sz="1000">
                <a:solidFill>
                  <a:schemeClr val="dk1"/>
                </a:solidFill>
              </a:rPr>
              <a:t>   Propagation y delay</a:t>
            </a:r>
            <a:endParaRPr sz="1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166" name="Google Shape;166;p31"/>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Background</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instanciar objetos de UI y como se aplica.</a:t>
            </a:r>
            <a:endParaRPr sz="1000">
              <a:solidFill>
                <a:srgbClr val="121867"/>
              </a:solidFill>
              <a:latin typeface="Lato"/>
              <a:ea typeface="Lato"/>
              <a:cs typeface="Lato"/>
              <a:sym typeface="Lato"/>
            </a:endParaRPr>
          </a:p>
        </p:txBody>
      </p:sp>
      <p:sp>
        <p:nvSpPr>
          <p:cNvPr id="167" name="Google Shape;167;p31"/>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@UiThread</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touch 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pic>
        <p:nvPicPr>
          <p:cNvPr id="168" name="Google Shape;168;p31"/>
          <p:cNvPicPr preferRelativeResize="0"/>
          <p:nvPr/>
        </p:nvPicPr>
        <p:blipFill>
          <a:blip r:embed="rId3">
            <a:alphaModFix/>
          </a:blip>
          <a:stretch>
            <a:fillRect/>
          </a:stretch>
        </p:blipFill>
        <p:spPr>
          <a:xfrm>
            <a:off x="1139613" y="2859500"/>
            <a:ext cx="1481475" cy="1481475"/>
          </a:xfrm>
          <a:prstGeom prst="rect">
            <a:avLst/>
          </a:prstGeom>
          <a:noFill/>
          <a:ln>
            <a:noFill/>
          </a:ln>
          <a:effectLst>
            <a:outerShdw blurRad="271463" rotWithShape="0" algn="bl" dir="20820000" dist="228600">
              <a:srgbClr val="000000">
                <a:alpha val="50000"/>
              </a:srgbClr>
            </a:outerShdw>
          </a:effectLst>
        </p:spPr>
      </p:pic>
      <p:pic>
        <p:nvPicPr>
          <p:cNvPr id="169" name="Google Shape;169;p31"/>
          <p:cNvPicPr preferRelativeResize="0"/>
          <p:nvPr/>
        </p:nvPicPr>
        <p:blipFill>
          <a:blip r:embed="rId4">
            <a:alphaModFix/>
          </a:blip>
          <a:stretch>
            <a:fillRect/>
          </a:stretch>
        </p:blipFill>
        <p:spPr>
          <a:xfrm>
            <a:off x="5353005" y="2771850"/>
            <a:ext cx="1740000" cy="1305000"/>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API Rest</a:t>
            </a:r>
            <a:endParaRPr>
              <a:solidFill>
                <a:srgbClr val="F33784"/>
              </a:solidFill>
              <a:latin typeface="Lato"/>
              <a:ea typeface="Lato"/>
              <a:cs typeface="Lato"/>
              <a:sym typeface="Lato"/>
            </a:endParaRPr>
          </a:p>
        </p:txBody>
      </p:sp>
      <p:pic>
        <p:nvPicPr>
          <p:cNvPr id="175" name="Google Shape;175;p32"/>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33784"/>
              </a:buClr>
              <a:buSzPts val="2000"/>
              <a:buFont typeface="Lato"/>
              <a:buChar char="▸"/>
            </a:pPr>
            <a:r>
              <a:rPr lang="es">
                <a:solidFill>
                  <a:srgbClr val="F33784"/>
                </a:solidFill>
                <a:latin typeface="Arial"/>
                <a:ea typeface="Arial"/>
                <a:cs typeface="Arial"/>
                <a:sym typeface="Arial"/>
              </a:rPr>
              <a:t>Introduccion a AndroidAnnotations</a:t>
            </a:r>
            <a:endParaRPr>
              <a:solidFill>
                <a:srgbClr val="F33784"/>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81" name="Google Shape;181;p33"/>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Elaboración del API</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87" name="Google Shape;187;p34"/>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93" name="Google Shape;193;p3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Rest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RestService</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Get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Post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Put</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API Rest: Anotación Delete</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99" name="Google Shape;199;p36"/>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00" name="Google Shape;200;p36"/>
          <p:cNvSpPr/>
          <p:nvPr/>
        </p:nvSpPr>
        <p:spPr>
          <a:xfrm>
            <a:off x="552800" y="773050"/>
            <a:ext cx="3023400" cy="1153800"/>
          </a:xfrm>
          <a:prstGeom prst="wedgeEllipseCallout">
            <a:avLst>
              <a:gd fmla="val 55201" name="adj1"/>
              <a:gd fmla="val 3193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Crearemos un nuevo proyecto que consuma el API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206" name="Google Shape;206;p37"/>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Rest</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crear una interfaz sobre la cual se generará de forma automática un cliente del API REST especificado y como se aplica.</a:t>
            </a:r>
            <a:endParaRPr sz="1000">
              <a:solidFill>
                <a:srgbClr val="121867"/>
              </a:solidFill>
              <a:latin typeface="Lato"/>
              <a:ea typeface="Lato"/>
              <a:cs typeface="Lato"/>
              <a:sym typeface="Lato"/>
            </a:endParaRPr>
          </a:p>
        </p:txBody>
      </p:sp>
      <p:sp>
        <p:nvSpPr>
          <p:cNvPr id="207" name="Google Shape;207;p37"/>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RestService</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Permite instanciar la interfaz anotada con Rest</a:t>
            </a:r>
            <a:r>
              <a:rPr lang="es" sz="1000">
                <a:solidFill>
                  <a:srgbClr val="121867"/>
                </a:solidFill>
                <a:latin typeface="Lato"/>
                <a:ea typeface="Lato"/>
                <a:cs typeface="Lato"/>
                <a:sym typeface="Lato"/>
              </a:rPr>
              <a:t> y vimos como se aplica.</a:t>
            </a:r>
            <a:endParaRPr sz="1000">
              <a:solidFill>
                <a:srgbClr val="121867"/>
              </a:solidFill>
              <a:latin typeface="Lato"/>
              <a:ea typeface="Lato"/>
              <a:cs typeface="Lato"/>
              <a:sym typeface="Lato"/>
            </a:endParaRPr>
          </a:p>
        </p:txBody>
      </p:sp>
      <p:sp>
        <p:nvSpPr>
          <p:cNvPr id="208" name="Google Shape;208;p37"/>
          <p:cNvSpPr txBox="1"/>
          <p:nvPr>
            <p:ph idx="3" type="body"/>
          </p:nvPr>
        </p:nvSpPr>
        <p:spPr>
          <a:xfrm>
            <a:off x="5190250" y="1466850"/>
            <a:ext cx="2065500" cy="94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@Get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GET 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209" name="Google Shape;209;p37"/>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@Post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POST </a:t>
            </a:r>
            <a:r>
              <a:rPr lang="es" sz="1000">
                <a:solidFill>
                  <a:srgbClr val="121867"/>
                </a:solidFill>
                <a:latin typeface="Lato"/>
                <a:ea typeface="Lato"/>
                <a:cs typeface="Lato"/>
                <a:sym typeface="Lato"/>
              </a:rPr>
              <a:t> y como se aplica.</a:t>
            </a:r>
            <a:endParaRPr sz="1000">
              <a:solidFill>
                <a:srgbClr val="121867"/>
              </a:solidFill>
              <a:latin typeface="Lato"/>
              <a:ea typeface="Lato"/>
              <a:cs typeface="Lato"/>
              <a:sym typeface="Lato"/>
            </a:endParaRPr>
          </a:p>
        </p:txBody>
      </p:sp>
      <p:sp>
        <p:nvSpPr>
          <p:cNvPr id="210" name="Google Shape;210;p37"/>
          <p:cNvSpPr txBox="1"/>
          <p:nvPr>
            <p:ph idx="1" type="body"/>
          </p:nvPr>
        </p:nvSpPr>
        <p:spPr>
          <a:xfrm>
            <a:off x="3018925"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@Put</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permite crear de forma automática la llamada a un endpoint del API REST por PUT  y como se aplica.</a:t>
            </a:r>
            <a:endParaRPr sz="1000">
              <a:solidFill>
                <a:srgbClr val="121867"/>
              </a:solidFill>
              <a:latin typeface="Lato"/>
              <a:ea typeface="Lato"/>
              <a:cs typeface="Lato"/>
              <a:sym typeface="Lato"/>
            </a:endParaRPr>
          </a:p>
        </p:txBody>
      </p:sp>
      <p:sp>
        <p:nvSpPr>
          <p:cNvPr id="211" name="Google Shape;211;p37"/>
          <p:cNvSpPr txBox="1"/>
          <p:nvPr>
            <p:ph idx="1" type="body"/>
          </p:nvPr>
        </p:nvSpPr>
        <p:spPr>
          <a:xfrm>
            <a:off x="5190250"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@Delete</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crear de forma automática la llamada a un endpoint del API REST DELETE  y como se aplica.</a:t>
            </a:r>
            <a:endParaRPr sz="1000">
              <a:solidFill>
                <a:srgbClr val="121867"/>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4:</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217" name="Google Shape;217;p38"/>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23" name="Google Shape;223;p39"/>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idx="4294967295" type="subTitle"/>
          </p:nvPr>
        </p:nvSpPr>
        <p:spPr>
          <a:xfrm>
            <a:off x="4754250" y="3559350"/>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29" name="Google Shape;229;p40"/>
          <p:cNvPicPr preferRelativeResize="0"/>
          <p:nvPr/>
        </p:nvPicPr>
        <p:blipFill>
          <a:blip r:embed="rId3">
            <a:alphaModFix/>
          </a:blip>
          <a:stretch>
            <a:fillRect/>
          </a:stretch>
        </p:blipFill>
        <p:spPr>
          <a:xfrm>
            <a:off x="4754251" y="998050"/>
            <a:ext cx="4286252" cy="2561301"/>
          </a:xfrm>
          <a:prstGeom prst="rect">
            <a:avLst/>
          </a:prstGeom>
          <a:noFill/>
          <a:ln>
            <a:noFill/>
          </a:ln>
          <a:effectLst>
            <a:outerShdw blurRad="785813" rotWithShape="0" algn="bl" dir="19020000" dist="228600">
              <a:srgbClr val="000000">
                <a:alpha val="50000"/>
              </a:srgbClr>
            </a:outerShdw>
          </a:effectLst>
        </p:spPr>
      </p:pic>
      <p:sp>
        <p:nvSpPr>
          <p:cNvPr id="230" name="Google Shape;230;p40"/>
          <p:cNvSpPr txBox="1"/>
          <p:nvPr>
            <p:ph idx="4294967295" type="title"/>
          </p:nvPr>
        </p:nvSpPr>
        <p:spPr>
          <a:xfrm>
            <a:off x="103573" y="997925"/>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231" name="Google Shape;231;p40"/>
          <p:cNvSpPr txBox="1"/>
          <p:nvPr>
            <p:ph idx="4294967295" type="body"/>
          </p:nvPr>
        </p:nvSpPr>
        <p:spPr>
          <a:xfrm>
            <a:off x="103500" y="1609390"/>
            <a:ext cx="5191200" cy="24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Elaboración de app que consuma una API completa (se deberá tener en cuenta el bloqueo de la UI, es decir Background &amp; UiThread).</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 objetivo será hacer que nuestra app previa de vengadores en vez de mostrar la información desde los recursos sea consumida desde una API </a:t>
            </a:r>
            <a:r>
              <a:rPr lang="es" sz="1500">
                <a:solidFill>
                  <a:srgbClr val="121867"/>
                </a:solidFill>
                <a:latin typeface="Arial"/>
                <a:ea typeface="Arial"/>
                <a:cs typeface="Arial"/>
                <a:sym typeface="Arial"/>
              </a:rPr>
              <a:t>ajena</a:t>
            </a:r>
            <a:r>
              <a:rPr lang="es" sz="1500">
                <a:solidFill>
                  <a:srgbClr val="121867"/>
                </a:solidFill>
                <a:latin typeface="Arial"/>
                <a:ea typeface="Arial"/>
                <a:cs typeface="Arial"/>
                <a:sym typeface="Arial"/>
              </a:rPr>
              <a:t> a la aplicación. Para ello se deberá coordinar todo con métodos que trabajen en background.</a:t>
            </a:r>
            <a:endParaRPr sz="1500">
              <a:solidFill>
                <a:srgbClr val="717173"/>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5:</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Examen</a:t>
            </a:r>
            <a:endParaRPr b="0" sz="3000">
              <a:solidFill>
                <a:srgbClr val="F33784"/>
              </a:solidFill>
              <a:latin typeface="Lato Black"/>
              <a:ea typeface="Lato Black"/>
              <a:cs typeface="Lato Black"/>
              <a:sym typeface="Lato Black"/>
            </a:endParaRPr>
          </a:p>
        </p:txBody>
      </p:sp>
      <p:pic>
        <p:nvPicPr>
          <p:cNvPr id="237" name="Google Shape;237;p41"/>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43" name="Google Shape;243;p42"/>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Concurrencia</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Elaboración del API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RestService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Get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Post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Put</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API Rest: Anotación Delete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Examen</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75272" y="1727875"/>
            <a:ext cx="3148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78" name="Google Shape;78;p16"/>
          <p:cNvSpPr txBox="1"/>
          <p:nvPr>
            <p:ph idx="1" type="body"/>
          </p:nvPr>
        </p:nvSpPr>
        <p:spPr>
          <a:xfrm>
            <a:off x="575225" y="233932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r>
              <a:rPr lang="es">
                <a:solidFill>
                  <a:srgbClr val="121867"/>
                </a:solidFill>
                <a:latin typeface="Lato"/>
                <a:ea typeface="Lato"/>
                <a:cs typeface="Lato"/>
                <a:sym typeface="Lato"/>
              </a:rPr>
              <a:t>.</a:t>
            </a:r>
            <a:endParaRPr>
              <a:solidFill>
                <a:srgbClr val="121867"/>
              </a:solidFill>
              <a:latin typeface="Lato"/>
              <a:ea typeface="Lato"/>
              <a:cs typeface="Lato"/>
              <a:sym typeface="Lato"/>
            </a:endParaRPr>
          </a:p>
        </p:txBody>
      </p:sp>
      <p:sp>
        <p:nvSpPr>
          <p:cNvPr id="79" name="Google Shape;79;p16"/>
          <p:cNvSpPr txBox="1"/>
          <p:nvPr>
            <p:ph idx="1" type="body"/>
          </p:nvPr>
        </p:nvSpPr>
        <p:spPr>
          <a:xfrm>
            <a:off x="5220788" y="548475"/>
            <a:ext cx="3652800" cy="388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121867"/>
              </a:buClr>
              <a:buSzPts val="1500"/>
              <a:buFont typeface="Lato"/>
              <a:buAutoNum type="arabicPeriod"/>
            </a:pPr>
            <a:r>
              <a:rPr lang="es" sz="1500">
                <a:solidFill>
                  <a:srgbClr val="121867"/>
                </a:solidFill>
                <a:latin typeface="Arial"/>
                <a:ea typeface="Arial"/>
                <a:cs typeface="Arial"/>
                <a:sym typeface="Arial"/>
              </a:rPr>
              <a:t>Instalación: Android Studio</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Instalación: </a:t>
            </a:r>
            <a:r>
              <a:rPr lang="es" sz="1500">
                <a:solidFill>
                  <a:srgbClr val="121867"/>
                </a:solidFill>
                <a:latin typeface="Arial"/>
                <a:ea typeface="Arial"/>
                <a:cs typeface="Arial"/>
                <a:sym typeface="Arial"/>
              </a:rPr>
              <a:t>AndroidAnnotations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EActivity</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EApplication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EView</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Extra</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App</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AfterExtras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AfterInject</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AfterViews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StringRes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ColorRes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BooleanRes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AnimationRes</a:t>
            </a:r>
            <a:endParaRPr sz="1500">
              <a:solidFill>
                <a:srgbClr val="12186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49" name="Google Shape;249;p43"/>
          <p:cNvPicPr preferRelativeResize="0"/>
          <p:nvPr/>
        </p:nvPicPr>
        <p:blipFill>
          <a:blip r:embed="rId3">
            <a:alphaModFix/>
          </a:blip>
          <a:stretch>
            <a:fillRect/>
          </a:stretch>
        </p:blipFill>
        <p:spPr>
          <a:xfrm>
            <a:off x="3127275" y="1615013"/>
            <a:ext cx="2889461" cy="1913465"/>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6:</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255" name="Google Shape;255;p4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261" name="Google Shape;261;p45"/>
          <p:cNvSpPr txBox="1"/>
          <p:nvPr>
            <p:ph idx="1" type="body"/>
          </p:nvPr>
        </p:nvSpPr>
        <p:spPr>
          <a:xfrm>
            <a:off x="838250" y="1504950"/>
            <a:ext cx="70674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Primeras anotaciones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Inyección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Ciclo de vida de una app</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Modificaciones de la interfaz</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nvSpPr>
        <p:spPr>
          <a:xfrm>
            <a:off x="0" y="9486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@Background</a:t>
            </a:r>
            <a:r>
              <a:rPr lang="es" sz="2000">
                <a:solidFill>
                  <a:srgbClr val="121867"/>
                </a:solidFill>
              </a:rPr>
              <a:t> -&gt; Permite lanzar una lógica en un hilo aparte del hilo de UI. Esto no implica que vaya a crear un nuevo hilo sino que puede generar un nuevo proceso dentro de un hilo ya usado por otros procesos (con esta técnica se hace una mejor gestión de los recursos). Ante los ojos del desarrollador veremos que los procesos se ejecutan en paralelo.</a:t>
            </a:r>
            <a:endParaRPr sz="2000">
              <a:solidFill>
                <a:srgbClr val="121867"/>
              </a:solidFill>
            </a:endParaRPr>
          </a:p>
        </p:txBody>
      </p:sp>
      <p:sp>
        <p:nvSpPr>
          <p:cNvPr id="267" name="Google Shape;267;p46"/>
          <p:cNvSpPr txBox="1"/>
          <p:nvPr/>
        </p:nvSpPr>
        <p:spPr>
          <a:xfrm>
            <a:off x="0" y="3046500"/>
            <a:ext cx="9144000" cy="11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@UiThread</a:t>
            </a:r>
            <a:r>
              <a:rPr lang="es" sz="2000">
                <a:solidFill>
                  <a:srgbClr val="121867"/>
                </a:solidFill>
              </a:rPr>
              <a:t> -&gt; La anotación "@Background" no permite la modificación de la UI (por diseño arquitectural de Android), esta anotación nos permite crear un método capaz de correr en el hilo de la UI.</a:t>
            </a:r>
            <a:endParaRPr sz="2000">
              <a:solidFill>
                <a:srgbClr val="121867"/>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nvSpPr>
        <p:spPr>
          <a:xfrm>
            <a:off x="0" y="423900"/>
            <a:ext cx="9144000" cy="42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@Put</a:t>
            </a:r>
            <a:r>
              <a:rPr lang="es" sz="2000">
                <a:solidFill>
                  <a:srgbClr val="121867"/>
                </a:solidFill>
              </a:rPr>
              <a:t> -&gt; El prototipo de la interfaz que esté anotado con esta anotación acabará generando de forma automática el código del método PUT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@Delete</a:t>
            </a:r>
            <a:r>
              <a:rPr lang="es" sz="2000">
                <a:solidFill>
                  <a:srgbClr val="121867"/>
                </a:solidFill>
              </a:rPr>
              <a:t> -&gt; El prototipo de la interfaz que esté anotado con esta anotación acabará generando de forma automática el código del método DELETE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@Path</a:t>
            </a:r>
            <a:r>
              <a:rPr lang="es" sz="2000">
                <a:solidFill>
                  <a:srgbClr val="121867"/>
                </a:solidFill>
              </a:rPr>
              <a:t> -&gt; Permite relacionar una variable que viene por URL con la variable de entrada del método.</a:t>
            </a:r>
            <a:endParaRPr sz="2000">
              <a:solidFill>
                <a:srgbClr val="121867"/>
              </a:solidFill>
            </a:endParaRPr>
          </a:p>
          <a:p>
            <a:pPr indent="0" lvl="0" marL="0" rtl="0" algn="l">
              <a:lnSpc>
                <a:spcPct val="115000"/>
              </a:lnSpc>
              <a:spcBef>
                <a:spcPts val="0"/>
              </a:spcBef>
              <a:spcAft>
                <a:spcPts val="0"/>
              </a:spcAft>
              <a:buNone/>
            </a:pPr>
            <a:r>
              <a:t/>
            </a:r>
            <a:endParaRPr b="1" sz="2000">
              <a:solidFill>
                <a:srgbClr val="121867"/>
              </a:solidFill>
            </a:endParaRPr>
          </a:p>
          <a:p>
            <a:pPr indent="0" lvl="0" marL="0" rtl="0" algn="l">
              <a:lnSpc>
                <a:spcPct val="115000"/>
              </a:lnSpc>
              <a:spcBef>
                <a:spcPts val="0"/>
              </a:spcBef>
              <a:spcAft>
                <a:spcPts val="0"/>
              </a:spcAft>
              <a:buNone/>
            </a:pPr>
            <a:r>
              <a:rPr b="1" lang="es" sz="2000">
                <a:solidFill>
                  <a:srgbClr val="121867"/>
                </a:solidFill>
              </a:rPr>
              <a:t>@Body</a:t>
            </a:r>
            <a:r>
              <a:rPr lang="es" sz="2000">
                <a:solidFill>
                  <a:srgbClr val="121867"/>
                </a:solidFill>
              </a:rPr>
              <a:t> -&gt; Permite recuperar el body de la petición.</a:t>
            </a:r>
            <a:endParaRPr sz="2000">
              <a:solidFill>
                <a:srgbClr val="12186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8"/>
          <p:cNvSpPr txBox="1"/>
          <p:nvPr/>
        </p:nvSpPr>
        <p:spPr>
          <a:xfrm>
            <a:off x="0" y="430650"/>
            <a:ext cx="9144000" cy="42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@Rest</a:t>
            </a:r>
            <a:r>
              <a:rPr lang="es" sz="2000">
                <a:solidFill>
                  <a:srgbClr val="121867"/>
                </a:solidFill>
              </a:rPr>
              <a:t> -&gt; Anotación anexa a una interfaz que nos permitirá generar de forma automática todo el código del cliente de la API.</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@RestService</a:t>
            </a:r>
            <a:r>
              <a:rPr lang="es" sz="2000">
                <a:solidFill>
                  <a:srgbClr val="121867"/>
                </a:solidFill>
              </a:rPr>
              <a:t> -&gt; Instancia la interfaz que haya sido anotada con "@Rest".</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@Get</a:t>
            </a:r>
            <a:r>
              <a:rPr lang="es" sz="2000">
                <a:solidFill>
                  <a:srgbClr val="121867"/>
                </a:solidFill>
              </a:rPr>
              <a:t> -&gt; El prototipo de la interfaz que esté anotado con esta anotación acabará generando de forma automática el código del método GET al path que se le especifica como variable de entrada de la anotación.</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a:p>
            <a:pPr indent="0" lvl="0" marL="0" rtl="0" algn="l">
              <a:lnSpc>
                <a:spcPct val="115000"/>
              </a:lnSpc>
              <a:spcBef>
                <a:spcPts val="0"/>
              </a:spcBef>
              <a:spcAft>
                <a:spcPts val="0"/>
              </a:spcAft>
              <a:buNone/>
            </a:pPr>
            <a:r>
              <a:rPr b="1" lang="es" sz="2000">
                <a:solidFill>
                  <a:srgbClr val="121867"/>
                </a:solidFill>
              </a:rPr>
              <a:t>@Post</a:t>
            </a:r>
            <a:r>
              <a:rPr lang="es" sz="2000">
                <a:solidFill>
                  <a:srgbClr val="121867"/>
                </a:solidFill>
              </a:rPr>
              <a:t> -&gt; El prototipo de la interfaz que esté anotado con esta anotación acabará generando de forma automática el código del método POST al path que se le especifica como variable de entrada de la anotación.</a:t>
            </a:r>
            <a:endParaRPr sz="2000">
              <a:solidFill>
                <a:srgbClr val="12186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283" name="Google Shape;283;p49"/>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grpSp>
        <p:nvGrpSpPr>
          <p:cNvPr id="288" name="Google Shape;288;p50"/>
          <p:cNvGrpSpPr/>
          <p:nvPr/>
        </p:nvGrpSpPr>
        <p:grpSpPr>
          <a:xfrm>
            <a:off x="348747" y="333019"/>
            <a:ext cx="342903" cy="447293"/>
            <a:chOff x="590250" y="244200"/>
            <a:chExt cx="407975" cy="532175"/>
          </a:xfrm>
        </p:grpSpPr>
        <p:sp>
          <p:nvSpPr>
            <p:cNvPr id="289" name="Google Shape;289;p5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50"/>
          <p:cNvGrpSpPr/>
          <p:nvPr/>
        </p:nvGrpSpPr>
        <p:grpSpPr>
          <a:xfrm>
            <a:off x="901439" y="399041"/>
            <a:ext cx="372594" cy="310144"/>
            <a:chOff x="1247825" y="322750"/>
            <a:chExt cx="443300" cy="369000"/>
          </a:xfrm>
        </p:grpSpPr>
        <p:sp>
          <p:nvSpPr>
            <p:cNvPr id="304" name="Google Shape;304;p5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50"/>
          <p:cNvGrpSpPr/>
          <p:nvPr/>
        </p:nvGrpSpPr>
        <p:grpSpPr>
          <a:xfrm>
            <a:off x="1474618" y="397507"/>
            <a:ext cx="356204" cy="313212"/>
            <a:chOff x="1929775" y="320925"/>
            <a:chExt cx="423800" cy="372650"/>
          </a:xfrm>
        </p:grpSpPr>
        <p:sp>
          <p:nvSpPr>
            <p:cNvPr id="310" name="Google Shape;310;p5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5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50"/>
          <p:cNvGrpSpPr/>
          <p:nvPr/>
        </p:nvGrpSpPr>
        <p:grpSpPr>
          <a:xfrm>
            <a:off x="3744262" y="362185"/>
            <a:ext cx="336767" cy="383835"/>
            <a:chOff x="4630125" y="278900"/>
            <a:chExt cx="400675" cy="456675"/>
          </a:xfrm>
        </p:grpSpPr>
        <p:sp>
          <p:nvSpPr>
            <p:cNvPr id="318" name="Google Shape;318;p5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5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50"/>
          <p:cNvGrpSpPr/>
          <p:nvPr/>
        </p:nvGrpSpPr>
        <p:grpSpPr>
          <a:xfrm>
            <a:off x="353874" y="908741"/>
            <a:ext cx="342882" cy="418128"/>
            <a:chOff x="596350" y="929175"/>
            <a:chExt cx="407950" cy="497475"/>
          </a:xfrm>
        </p:grpSpPr>
        <p:sp>
          <p:nvSpPr>
            <p:cNvPr id="324" name="Google Shape;324;p5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50"/>
          <p:cNvGrpSpPr/>
          <p:nvPr/>
        </p:nvGrpSpPr>
        <p:grpSpPr>
          <a:xfrm>
            <a:off x="1478190" y="969656"/>
            <a:ext cx="349060" cy="298882"/>
            <a:chOff x="1934025" y="1001650"/>
            <a:chExt cx="415300" cy="355600"/>
          </a:xfrm>
        </p:grpSpPr>
        <p:sp>
          <p:nvSpPr>
            <p:cNvPr id="332" name="Google Shape;332;p5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5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50"/>
          <p:cNvGrpSpPr/>
          <p:nvPr/>
        </p:nvGrpSpPr>
        <p:grpSpPr>
          <a:xfrm>
            <a:off x="4302585" y="947131"/>
            <a:ext cx="350068" cy="350573"/>
            <a:chOff x="5294400" y="974850"/>
            <a:chExt cx="416500" cy="417100"/>
          </a:xfrm>
        </p:grpSpPr>
        <p:sp>
          <p:nvSpPr>
            <p:cNvPr id="341" name="Google Shape;341;p5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50"/>
          <p:cNvGrpSpPr/>
          <p:nvPr/>
        </p:nvGrpSpPr>
        <p:grpSpPr>
          <a:xfrm>
            <a:off x="4825607" y="907732"/>
            <a:ext cx="433992" cy="422729"/>
            <a:chOff x="5916675" y="927975"/>
            <a:chExt cx="516350" cy="502950"/>
          </a:xfrm>
        </p:grpSpPr>
        <p:sp>
          <p:nvSpPr>
            <p:cNvPr id="344" name="Google Shape;344;p5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50"/>
          <p:cNvGrpSpPr/>
          <p:nvPr/>
        </p:nvGrpSpPr>
        <p:grpSpPr>
          <a:xfrm>
            <a:off x="327251" y="1557145"/>
            <a:ext cx="391001" cy="264085"/>
            <a:chOff x="564675" y="1700625"/>
            <a:chExt cx="465200" cy="314200"/>
          </a:xfrm>
        </p:grpSpPr>
        <p:sp>
          <p:nvSpPr>
            <p:cNvPr id="347" name="Google Shape;347;p5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50"/>
          <p:cNvGrpSpPr/>
          <p:nvPr/>
        </p:nvGrpSpPr>
        <p:grpSpPr>
          <a:xfrm>
            <a:off x="892235" y="1492657"/>
            <a:ext cx="391001" cy="382827"/>
            <a:chOff x="1236875" y="1623900"/>
            <a:chExt cx="465200" cy="455475"/>
          </a:xfrm>
        </p:grpSpPr>
        <p:sp>
          <p:nvSpPr>
            <p:cNvPr id="351" name="Google Shape;351;p5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50"/>
          <p:cNvGrpSpPr/>
          <p:nvPr/>
        </p:nvGrpSpPr>
        <p:grpSpPr>
          <a:xfrm>
            <a:off x="1469490" y="1500852"/>
            <a:ext cx="366458" cy="366437"/>
            <a:chOff x="1923675" y="1633650"/>
            <a:chExt cx="436000" cy="435975"/>
          </a:xfrm>
        </p:grpSpPr>
        <p:sp>
          <p:nvSpPr>
            <p:cNvPr id="359" name="Google Shape;359;p5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50"/>
          <p:cNvGrpSpPr/>
          <p:nvPr/>
        </p:nvGrpSpPr>
        <p:grpSpPr>
          <a:xfrm>
            <a:off x="2032941" y="1499318"/>
            <a:ext cx="369505" cy="369505"/>
            <a:chOff x="2594050" y="1631825"/>
            <a:chExt cx="439625" cy="439625"/>
          </a:xfrm>
        </p:grpSpPr>
        <p:sp>
          <p:nvSpPr>
            <p:cNvPr id="366" name="Google Shape;366;p5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5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50"/>
          <p:cNvGrpSpPr/>
          <p:nvPr/>
        </p:nvGrpSpPr>
        <p:grpSpPr>
          <a:xfrm>
            <a:off x="3197706" y="1471687"/>
            <a:ext cx="299911" cy="424768"/>
            <a:chOff x="3979850" y="1598950"/>
            <a:chExt cx="356825" cy="505375"/>
          </a:xfrm>
        </p:grpSpPr>
        <p:sp>
          <p:nvSpPr>
            <p:cNvPr id="372" name="Google Shape;372;p5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0"/>
          <p:cNvGrpSpPr/>
          <p:nvPr/>
        </p:nvGrpSpPr>
        <p:grpSpPr>
          <a:xfrm>
            <a:off x="3715096" y="1562776"/>
            <a:ext cx="395098" cy="242589"/>
            <a:chOff x="4595425" y="1707325"/>
            <a:chExt cx="470075" cy="288625"/>
          </a:xfrm>
        </p:grpSpPr>
        <p:sp>
          <p:nvSpPr>
            <p:cNvPr id="375" name="Google Shape;375;p5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0"/>
          <p:cNvGrpSpPr/>
          <p:nvPr/>
        </p:nvGrpSpPr>
        <p:grpSpPr>
          <a:xfrm>
            <a:off x="4299013" y="1503416"/>
            <a:ext cx="357234" cy="361310"/>
            <a:chOff x="5290150" y="1636700"/>
            <a:chExt cx="425025" cy="429875"/>
          </a:xfrm>
        </p:grpSpPr>
        <p:sp>
          <p:nvSpPr>
            <p:cNvPr id="381" name="Google Shape;381;p5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50"/>
          <p:cNvGrpSpPr/>
          <p:nvPr/>
        </p:nvGrpSpPr>
        <p:grpSpPr>
          <a:xfrm>
            <a:off x="4862967" y="1492657"/>
            <a:ext cx="359272" cy="376691"/>
            <a:chOff x="5961125" y="1623900"/>
            <a:chExt cx="427450" cy="448175"/>
          </a:xfrm>
        </p:grpSpPr>
        <p:sp>
          <p:nvSpPr>
            <p:cNvPr id="384" name="Google Shape;384;p5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50"/>
          <p:cNvGrpSpPr/>
          <p:nvPr/>
        </p:nvGrpSpPr>
        <p:grpSpPr>
          <a:xfrm>
            <a:off x="5415659" y="1502386"/>
            <a:ext cx="383835" cy="363369"/>
            <a:chOff x="6618700" y="1635475"/>
            <a:chExt cx="456675" cy="432325"/>
          </a:xfrm>
        </p:grpSpPr>
        <p:sp>
          <p:nvSpPr>
            <p:cNvPr id="392" name="Google Shape;392;p5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50"/>
          <p:cNvGrpSpPr/>
          <p:nvPr/>
        </p:nvGrpSpPr>
        <p:grpSpPr>
          <a:xfrm>
            <a:off x="370747" y="2085798"/>
            <a:ext cx="304009" cy="326513"/>
            <a:chOff x="616425" y="2329600"/>
            <a:chExt cx="361700" cy="388475"/>
          </a:xfrm>
        </p:grpSpPr>
        <p:sp>
          <p:nvSpPr>
            <p:cNvPr id="398" name="Google Shape;398;p5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50"/>
          <p:cNvGrpSpPr/>
          <p:nvPr/>
        </p:nvGrpSpPr>
        <p:grpSpPr>
          <a:xfrm>
            <a:off x="927557" y="2088866"/>
            <a:ext cx="320378" cy="320378"/>
            <a:chOff x="1278900" y="2333250"/>
            <a:chExt cx="381175" cy="381175"/>
          </a:xfrm>
        </p:grpSpPr>
        <p:sp>
          <p:nvSpPr>
            <p:cNvPr id="407" name="Google Shape;407;p5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50"/>
          <p:cNvGrpSpPr/>
          <p:nvPr/>
        </p:nvGrpSpPr>
        <p:grpSpPr>
          <a:xfrm>
            <a:off x="1492520" y="2088866"/>
            <a:ext cx="320399" cy="320378"/>
            <a:chOff x="1951075" y="2333250"/>
            <a:chExt cx="381200" cy="381175"/>
          </a:xfrm>
        </p:grpSpPr>
        <p:sp>
          <p:nvSpPr>
            <p:cNvPr id="412" name="Google Shape;412;p5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50"/>
          <p:cNvGrpSpPr/>
          <p:nvPr/>
        </p:nvGrpSpPr>
        <p:grpSpPr>
          <a:xfrm>
            <a:off x="2057504" y="2088866"/>
            <a:ext cx="320378" cy="320378"/>
            <a:chOff x="2623275" y="2333250"/>
            <a:chExt cx="381175" cy="381175"/>
          </a:xfrm>
        </p:grpSpPr>
        <p:sp>
          <p:nvSpPr>
            <p:cNvPr id="417" name="Google Shape;417;p5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50"/>
          <p:cNvGrpSpPr/>
          <p:nvPr/>
        </p:nvGrpSpPr>
        <p:grpSpPr>
          <a:xfrm>
            <a:off x="2697209" y="2033603"/>
            <a:ext cx="170937" cy="426827"/>
            <a:chOff x="3384375" y="2267500"/>
            <a:chExt cx="203375" cy="507825"/>
          </a:xfrm>
        </p:grpSpPr>
        <p:sp>
          <p:nvSpPr>
            <p:cNvPr id="422" name="Google Shape;422;p5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50"/>
          <p:cNvGrpSpPr/>
          <p:nvPr/>
        </p:nvGrpSpPr>
        <p:grpSpPr>
          <a:xfrm>
            <a:off x="3842516" y="2087836"/>
            <a:ext cx="140237" cy="318339"/>
            <a:chOff x="4747025" y="2332025"/>
            <a:chExt cx="166850" cy="378750"/>
          </a:xfrm>
        </p:grpSpPr>
        <p:sp>
          <p:nvSpPr>
            <p:cNvPr id="425" name="Google Shape;425;p5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50"/>
          <p:cNvGrpSpPr/>
          <p:nvPr/>
        </p:nvGrpSpPr>
        <p:grpSpPr>
          <a:xfrm>
            <a:off x="3274990" y="2035641"/>
            <a:ext cx="145343" cy="422729"/>
            <a:chOff x="4071800" y="2269925"/>
            <a:chExt cx="172925" cy="502950"/>
          </a:xfrm>
        </p:grpSpPr>
        <p:sp>
          <p:nvSpPr>
            <p:cNvPr id="428" name="Google Shape;428;p5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5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50"/>
          <p:cNvGrpSpPr/>
          <p:nvPr/>
        </p:nvGrpSpPr>
        <p:grpSpPr>
          <a:xfrm>
            <a:off x="4872696" y="2086302"/>
            <a:ext cx="345971" cy="325505"/>
            <a:chOff x="5972700" y="2330200"/>
            <a:chExt cx="411625" cy="387275"/>
          </a:xfrm>
        </p:grpSpPr>
        <p:sp>
          <p:nvSpPr>
            <p:cNvPr id="432" name="Google Shape;432;p5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50"/>
          <p:cNvGrpSpPr/>
          <p:nvPr/>
        </p:nvGrpSpPr>
        <p:grpSpPr>
          <a:xfrm>
            <a:off x="467993" y="2614431"/>
            <a:ext cx="109538" cy="399195"/>
            <a:chOff x="732125" y="2958550"/>
            <a:chExt cx="130325" cy="474950"/>
          </a:xfrm>
        </p:grpSpPr>
        <p:sp>
          <p:nvSpPr>
            <p:cNvPr id="435" name="Google Shape;435;p5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5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50"/>
          <p:cNvGrpSpPr/>
          <p:nvPr/>
        </p:nvGrpSpPr>
        <p:grpSpPr>
          <a:xfrm>
            <a:off x="2023737" y="2627227"/>
            <a:ext cx="387933" cy="367467"/>
            <a:chOff x="2583100" y="2973775"/>
            <a:chExt cx="461550" cy="437200"/>
          </a:xfrm>
        </p:grpSpPr>
        <p:sp>
          <p:nvSpPr>
            <p:cNvPr id="446" name="Google Shape;446;p5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5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50"/>
          <p:cNvGrpSpPr/>
          <p:nvPr/>
        </p:nvGrpSpPr>
        <p:grpSpPr>
          <a:xfrm>
            <a:off x="4263186" y="2655384"/>
            <a:ext cx="435022" cy="323445"/>
            <a:chOff x="5247525" y="3007275"/>
            <a:chExt cx="517575" cy="384825"/>
          </a:xfrm>
        </p:grpSpPr>
        <p:sp>
          <p:nvSpPr>
            <p:cNvPr id="450" name="Google Shape;450;p5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50"/>
          <p:cNvGrpSpPr/>
          <p:nvPr/>
        </p:nvGrpSpPr>
        <p:grpSpPr>
          <a:xfrm>
            <a:off x="3174172" y="2636956"/>
            <a:ext cx="342882" cy="350068"/>
            <a:chOff x="3951850" y="2985350"/>
            <a:chExt cx="407950" cy="416500"/>
          </a:xfrm>
        </p:grpSpPr>
        <p:sp>
          <p:nvSpPr>
            <p:cNvPr id="453" name="Google Shape;453;p5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50"/>
          <p:cNvGrpSpPr/>
          <p:nvPr/>
        </p:nvGrpSpPr>
        <p:grpSpPr>
          <a:xfrm>
            <a:off x="330844" y="3226504"/>
            <a:ext cx="397136" cy="305017"/>
            <a:chOff x="568950" y="3686775"/>
            <a:chExt cx="472500" cy="362900"/>
          </a:xfrm>
        </p:grpSpPr>
        <p:sp>
          <p:nvSpPr>
            <p:cNvPr id="458" name="Google Shape;458;p5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5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50"/>
          <p:cNvGrpSpPr/>
          <p:nvPr/>
        </p:nvGrpSpPr>
        <p:grpSpPr>
          <a:xfrm>
            <a:off x="898896" y="3252097"/>
            <a:ext cx="377700" cy="253852"/>
            <a:chOff x="1244800" y="3717225"/>
            <a:chExt cx="449375" cy="302025"/>
          </a:xfrm>
        </p:grpSpPr>
        <p:sp>
          <p:nvSpPr>
            <p:cNvPr id="463" name="Google Shape;463;p5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50"/>
          <p:cNvGrpSpPr/>
          <p:nvPr/>
        </p:nvGrpSpPr>
        <p:grpSpPr>
          <a:xfrm>
            <a:off x="1468986" y="3232639"/>
            <a:ext cx="367467" cy="287115"/>
            <a:chOff x="1923075" y="3694075"/>
            <a:chExt cx="437200" cy="341600"/>
          </a:xfrm>
        </p:grpSpPr>
        <p:sp>
          <p:nvSpPr>
            <p:cNvPr id="470" name="Google Shape;470;p5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50"/>
          <p:cNvGrpSpPr/>
          <p:nvPr/>
        </p:nvGrpSpPr>
        <p:grpSpPr>
          <a:xfrm>
            <a:off x="2037542" y="3228038"/>
            <a:ext cx="360301" cy="295814"/>
            <a:chOff x="2599525" y="3688600"/>
            <a:chExt cx="428675" cy="351950"/>
          </a:xfrm>
        </p:grpSpPr>
        <p:sp>
          <p:nvSpPr>
            <p:cNvPr id="480" name="Google Shape;480;p5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50"/>
          <p:cNvGrpSpPr/>
          <p:nvPr/>
        </p:nvGrpSpPr>
        <p:grpSpPr>
          <a:xfrm>
            <a:off x="2619925" y="3207571"/>
            <a:ext cx="333700" cy="329077"/>
            <a:chOff x="3292425" y="3664250"/>
            <a:chExt cx="397025" cy="391525"/>
          </a:xfrm>
        </p:grpSpPr>
        <p:sp>
          <p:nvSpPr>
            <p:cNvPr id="484" name="Google Shape;484;p5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50"/>
          <p:cNvGrpSpPr/>
          <p:nvPr/>
        </p:nvGrpSpPr>
        <p:grpSpPr>
          <a:xfrm>
            <a:off x="3157782" y="3250038"/>
            <a:ext cx="369526" cy="268183"/>
            <a:chOff x="3932350" y="3714775"/>
            <a:chExt cx="439650" cy="319075"/>
          </a:xfrm>
        </p:grpSpPr>
        <p:sp>
          <p:nvSpPr>
            <p:cNvPr id="488" name="Google Shape;488;p5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50"/>
          <p:cNvGrpSpPr/>
          <p:nvPr/>
        </p:nvGrpSpPr>
        <p:grpSpPr>
          <a:xfrm>
            <a:off x="3722766" y="3250038"/>
            <a:ext cx="369505" cy="268183"/>
            <a:chOff x="4604550" y="3714775"/>
            <a:chExt cx="439625" cy="319075"/>
          </a:xfrm>
        </p:grpSpPr>
        <p:sp>
          <p:nvSpPr>
            <p:cNvPr id="494" name="Google Shape;494;p5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50"/>
          <p:cNvGrpSpPr/>
          <p:nvPr/>
        </p:nvGrpSpPr>
        <p:grpSpPr>
          <a:xfrm>
            <a:off x="4301051" y="3222406"/>
            <a:ext cx="353136" cy="313738"/>
            <a:chOff x="5292575" y="3681900"/>
            <a:chExt cx="420150" cy="373275"/>
          </a:xfrm>
        </p:grpSpPr>
        <p:sp>
          <p:nvSpPr>
            <p:cNvPr id="497" name="Google Shape;497;p5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50"/>
          <p:cNvGrpSpPr/>
          <p:nvPr/>
        </p:nvGrpSpPr>
        <p:grpSpPr>
          <a:xfrm>
            <a:off x="4846073" y="3182482"/>
            <a:ext cx="393060" cy="393060"/>
            <a:chOff x="5941025" y="3634400"/>
            <a:chExt cx="467650" cy="467650"/>
          </a:xfrm>
        </p:grpSpPr>
        <p:sp>
          <p:nvSpPr>
            <p:cNvPr id="505" name="Google Shape;505;p5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50"/>
          <p:cNvGrpSpPr/>
          <p:nvPr/>
        </p:nvGrpSpPr>
        <p:grpSpPr>
          <a:xfrm>
            <a:off x="5436146" y="3207571"/>
            <a:ext cx="342882" cy="342903"/>
            <a:chOff x="6643075" y="3664250"/>
            <a:chExt cx="407950" cy="407975"/>
          </a:xfrm>
        </p:grpSpPr>
        <p:sp>
          <p:nvSpPr>
            <p:cNvPr id="512" name="Google Shape;512;p5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50"/>
          <p:cNvGrpSpPr/>
          <p:nvPr/>
        </p:nvGrpSpPr>
        <p:grpSpPr>
          <a:xfrm>
            <a:off x="336980" y="3758225"/>
            <a:ext cx="371564" cy="371543"/>
            <a:chOff x="576250" y="4319400"/>
            <a:chExt cx="442075" cy="442050"/>
          </a:xfrm>
        </p:grpSpPr>
        <p:sp>
          <p:nvSpPr>
            <p:cNvPr id="515" name="Google Shape;515;p5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5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50"/>
          <p:cNvGrpSpPr/>
          <p:nvPr/>
        </p:nvGrpSpPr>
        <p:grpSpPr>
          <a:xfrm>
            <a:off x="4280585" y="3777157"/>
            <a:ext cx="394068" cy="325505"/>
            <a:chOff x="5268225" y="4341925"/>
            <a:chExt cx="468850" cy="387275"/>
          </a:xfrm>
        </p:grpSpPr>
        <p:sp>
          <p:nvSpPr>
            <p:cNvPr id="524" name="Google Shape;524;p5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50"/>
          <p:cNvGrpSpPr/>
          <p:nvPr/>
        </p:nvGrpSpPr>
        <p:grpSpPr>
          <a:xfrm>
            <a:off x="4865531" y="3766924"/>
            <a:ext cx="354145" cy="354145"/>
            <a:chOff x="5964175" y="4329750"/>
            <a:chExt cx="421350" cy="421350"/>
          </a:xfrm>
        </p:grpSpPr>
        <p:sp>
          <p:nvSpPr>
            <p:cNvPr id="533" name="Google Shape;533;p5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50"/>
          <p:cNvGrpSpPr/>
          <p:nvPr/>
        </p:nvGrpSpPr>
        <p:grpSpPr>
          <a:xfrm>
            <a:off x="901439" y="4331908"/>
            <a:ext cx="372594" cy="360301"/>
            <a:chOff x="1247825" y="5001950"/>
            <a:chExt cx="443300" cy="428675"/>
          </a:xfrm>
        </p:grpSpPr>
        <p:sp>
          <p:nvSpPr>
            <p:cNvPr id="536" name="Google Shape;536;p5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50"/>
          <p:cNvGrpSpPr/>
          <p:nvPr/>
        </p:nvGrpSpPr>
        <p:grpSpPr>
          <a:xfrm>
            <a:off x="1499685" y="4313985"/>
            <a:ext cx="306068" cy="389992"/>
            <a:chOff x="1959600" y="4980625"/>
            <a:chExt cx="364150" cy="464000"/>
          </a:xfrm>
        </p:grpSpPr>
        <p:sp>
          <p:nvSpPr>
            <p:cNvPr id="543" name="Google Shape;543;p5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50"/>
          <p:cNvGrpSpPr/>
          <p:nvPr/>
        </p:nvGrpSpPr>
        <p:grpSpPr>
          <a:xfrm>
            <a:off x="2042165" y="4328840"/>
            <a:ext cx="351077" cy="360806"/>
            <a:chOff x="2605025" y="4998300"/>
            <a:chExt cx="417700" cy="429275"/>
          </a:xfrm>
        </p:grpSpPr>
        <p:sp>
          <p:nvSpPr>
            <p:cNvPr id="551" name="Google Shape;551;p5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50"/>
          <p:cNvGrpSpPr/>
          <p:nvPr/>
        </p:nvGrpSpPr>
        <p:grpSpPr>
          <a:xfrm>
            <a:off x="2572857" y="4331908"/>
            <a:ext cx="419662" cy="349543"/>
            <a:chOff x="3236425" y="5001950"/>
            <a:chExt cx="499300" cy="415875"/>
          </a:xfrm>
        </p:grpSpPr>
        <p:sp>
          <p:nvSpPr>
            <p:cNvPr id="555" name="Google Shape;555;p5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50"/>
          <p:cNvGrpSpPr/>
          <p:nvPr/>
        </p:nvGrpSpPr>
        <p:grpSpPr>
          <a:xfrm>
            <a:off x="3187977" y="4313985"/>
            <a:ext cx="319369" cy="380263"/>
            <a:chOff x="3968275" y="4980625"/>
            <a:chExt cx="379975" cy="452425"/>
          </a:xfrm>
        </p:grpSpPr>
        <p:sp>
          <p:nvSpPr>
            <p:cNvPr id="562" name="Google Shape;562;p5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50"/>
          <p:cNvGrpSpPr/>
          <p:nvPr/>
        </p:nvGrpSpPr>
        <p:grpSpPr>
          <a:xfrm>
            <a:off x="4843510" y="4398938"/>
            <a:ext cx="404323" cy="220085"/>
            <a:chOff x="5937975" y="5081700"/>
            <a:chExt cx="481050" cy="261850"/>
          </a:xfrm>
        </p:grpSpPr>
        <p:sp>
          <p:nvSpPr>
            <p:cNvPr id="566" name="Google Shape;566;p5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50"/>
          <p:cNvGrpSpPr/>
          <p:nvPr/>
        </p:nvGrpSpPr>
        <p:grpSpPr>
          <a:xfrm>
            <a:off x="5461718" y="4356472"/>
            <a:ext cx="290183" cy="333678"/>
            <a:chOff x="6673500" y="5031175"/>
            <a:chExt cx="345250" cy="397000"/>
          </a:xfrm>
        </p:grpSpPr>
        <p:sp>
          <p:nvSpPr>
            <p:cNvPr id="570" name="Google Shape;570;p5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50"/>
          <p:cNvGrpSpPr/>
          <p:nvPr/>
        </p:nvGrpSpPr>
        <p:grpSpPr>
          <a:xfrm>
            <a:off x="3153705" y="381117"/>
            <a:ext cx="387933" cy="345971"/>
            <a:chOff x="3927500" y="301425"/>
            <a:chExt cx="461550" cy="411625"/>
          </a:xfrm>
        </p:grpSpPr>
        <p:sp>
          <p:nvSpPr>
            <p:cNvPr id="576" name="Google Shape;576;p5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50"/>
          <p:cNvGrpSpPr/>
          <p:nvPr/>
        </p:nvGrpSpPr>
        <p:grpSpPr>
          <a:xfrm>
            <a:off x="5441252" y="387778"/>
            <a:ext cx="332670" cy="332670"/>
            <a:chOff x="6649150" y="309350"/>
            <a:chExt cx="395800" cy="395800"/>
          </a:xfrm>
        </p:grpSpPr>
        <p:sp>
          <p:nvSpPr>
            <p:cNvPr id="604" name="Google Shape;604;p5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50"/>
          <p:cNvGrpSpPr/>
          <p:nvPr/>
        </p:nvGrpSpPr>
        <p:grpSpPr>
          <a:xfrm>
            <a:off x="4873705" y="395448"/>
            <a:ext cx="337797" cy="319873"/>
            <a:chOff x="5973900" y="318475"/>
            <a:chExt cx="401900" cy="380575"/>
          </a:xfrm>
        </p:grpSpPr>
        <p:sp>
          <p:nvSpPr>
            <p:cNvPr id="628" name="Google Shape;628;p5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50"/>
          <p:cNvGrpSpPr/>
          <p:nvPr/>
        </p:nvGrpSpPr>
        <p:grpSpPr>
          <a:xfrm>
            <a:off x="918858" y="908741"/>
            <a:ext cx="342882" cy="418128"/>
            <a:chOff x="1268550" y="929175"/>
            <a:chExt cx="407950" cy="497475"/>
          </a:xfrm>
        </p:grpSpPr>
        <p:sp>
          <p:nvSpPr>
            <p:cNvPr id="643" name="Google Shape;643;p5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50"/>
          <p:cNvGrpSpPr/>
          <p:nvPr/>
        </p:nvGrpSpPr>
        <p:grpSpPr>
          <a:xfrm>
            <a:off x="5404922" y="924605"/>
            <a:ext cx="405331" cy="388962"/>
            <a:chOff x="6605925" y="948050"/>
            <a:chExt cx="482250" cy="462775"/>
          </a:xfrm>
        </p:grpSpPr>
        <p:sp>
          <p:nvSpPr>
            <p:cNvPr id="647" name="Google Shape;647;p5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50"/>
          <p:cNvGrpSpPr/>
          <p:nvPr/>
        </p:nvGrpSpPr>
        <p:grpSpPr>
          <a:xfrm>
            <a:off x="5499604" y="2076574"/>
            <a:ext cx="215966" cy="342399"/>
            <a:chOff x="6718575" y="2318625"/>
            <a:chExt cx="256950" cy="407375"/>
          </a:xfrm>
        </p:grpSpPr>
        <p:sp>
          <p:nvSpPr>
            <p:cNvPr id="654" name="Google Shape;654;p5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50"/>
          <p:cNvGrpSpPr/>
          <p:nvPr/>
        </p:nvGrpSpPr>
        <p:grpSpPr>
          <a:xfrm>
            <a:off x="2600993" y="2703482"/>
            <a:ext cx="363369" cy="221115"/>
            <a:chOff x="3269900" y="3064500"/>
            <a:chExt cx="432325" cy="263075"/>
          </a:xfrm>
        </p:grpSpPr>
        <p:sp>
          <p:nvSpPr>
            <p:cNvPr id="663" name="Google Shape;663;p5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50"/>
          <p:cNvGrpSpPr/>
          <p:nvPr/>
        </p:nvGrpSpPr>
        <p:grpSpPr>
          <a:xfrm>
            <a:off x="5475019" y="2635926"/>
            <a:ext cx="265115" cy="372594"/>
            <a:chOff x="6689325" y="2984125"/>
            <a:chExt cx="315425" cy="443300"/>
          </a:xfrm>
        </p:grpSpPr>
        <p:sp>
          <p:nvSpPr>
            <p:cNvPr id="667" name="Google Shape;667;p5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50"/>
          <p:cNvGrpSpPr/>
          <p:nvPr/>
        </p:nvGrpSpPr>
        <p:grpSpPr>
          <a:xfrm>
            <a:off x="1523745" y="3730594"/>
            <a:ext cx="256416" cy="414535"/>
            <a:chOff x="1988225" y="4286525"/>
            <a:chExt cx="305075" cy="493200"/>
          </a:xfrm>
        </p:grpSpPr>
        <p:sp>
          <p:nvSpPr>
            <p:cNvPr id="673" name="Google Shape;673;p5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50"/>
          <p:cNvGrpSpPr/>
          <p:nvPr/>
        </p:nvGrpSpPr>
        <p:grpSpPr>
          <a:xfrm>
            <a:off x="2067737" y="3759759"/>
            <a:ext cx="309640" cy="392030"/>
            <a:chOff x="2635450" y="4321225"/>
            <a:chExt cx="368400" cy="466425"/>
          </a:xfrm>
        </p:grpSpPr>
        <p:sp>
          <p:nvSpPr>
            <p:cNvPr id="681" name="Google Shape;681;p5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50"/>
          <p:cNvGrpSpPr/>
          <p:nvPr/>
        </p:nvGrpSpPr>
        <p:grpSpPr>
          <a:xfrm>
            <a:off x="5436146" y="3750030"/>
            <a:ext cx="342882" cy="383835"/>
            <a:chOff x="6643075" y="4309650"/>
            <a:chExt cx="407950" cy="456675"/>
          </a:xfrm>
        </p:grpSpPr>
        <p:sp>
          <p:nvSpPr>
            <p:cNvPr id="688" name="Google Shape;688;p5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50"/>
          <p:cNvGrpSpPr/>
          <p:nvPr/>
        </p:nvGrpSpPr>
        <p:grpSpPr>
          <a:xfrm>
            <a:off x="4251419" y="4291984"/>
            <a:ext cx="452420" cy="433992"/>
            <a:chOff x="5233525" y="4954450"/>
            <a:chExt cx="538275" cy="516350"/>
          </a:xfrm>
        </p:grpSpPr>
        <p:sp>
          <p:nvSpPr>
            <p:cNvPr id="698" name="Google Shape;698;p5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50"/>
          <p:cNvGrpSpPr/>
          <p:nvPr/>
        </p:nvGrpSpPr>
        <p:grpSpPr>
          <a:xfrm>
            <a:off x="3682338" y="4299654"/>
            <a:ext cx="460615" cy="418653"/>
            <a:chOff x="4556450" y="4963575"/>
            <a:chExt cx="548025" cy="498100"/>
          </a:xfrm>
        </p:grpSpPr>
        <p:sp>
          <p:nvSpPr>
            <p:cNvPr id="710" name="Google Shape;710;p5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50"/>
          <p:cNvGrpSpPr/>
          <p:nvPr/>
        </p:nvGrpSpPr>
        <p:grpSpPr>
          <a:xfrm>
            <a:off x="299620" y="4390239"/>
            <a:ext cx="445255" cy="246182"/>
            <a:chOff x="531800" y="5071350"/>
            <a:chExt cx="529750" cy="292900"/>
          </a:xfrm>
        </p:grpSpPr>
        <p:sp>
          <p:nvSpPr>
            <p:cNvPr id="716" name="Google Shape;716;p5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3" name="Google Shape;723;p50"/>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0" y="16371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Instalar AndroidAnnotations</a:t>
            </a:r>
            <a:r>
              <a:rPr lang="es" sz="2000">
                <a:solidFill>
                  <a:srgbClr val="121867"/>
                </a:solidFill>
              </a:rPr>
              <a:t>:</a:t>
            </a:r>
            <a:endParaRPr sz="2000">
              <a:solidFill>
                <a:srgbClr val="121867"/>
              </a:solidFill>
            </a:endParaRPr>
          </a:p>
          <a:p>
            <a:pPr indent="457200" lvl="0" marL="0" rtl="0" algn="l">
              <a:lnSpc>
                <a:spcPct val="115000"/>
              </a:lnSpc>
              <a:spcBef>
                <a:spcPts val="0"/>
              </a:spcBef>
              <a:spcAft>
                <a:spcPts val="0"/>
              </a:spcAft>
              <a:buNone/>
            </a:pPr>
            <a:r>
              <a:rPr lang="es" sz="2000">
                <a:solidFill>
                  <a:srgbClr val="121867"/>
                </a:solidFill>
              </a:rPr>
              <a:t>app/build.gradle</a:t>
            </a:r>
            <a:br>
              <a:rPr lang="es" sz="2000">
                <a:solidFill>
                  <a:srgbClr val="121867"/>
                </a:solidFill>
              </a:rPr>
            </a:br>
            <a:r>
              <a:rPr lang="es" sz="1500">
                <a:solidFill>
                  <a:srgbClr val="121867"/>
                </a:solidFill>
              </a:rPr>
              <a:t>		annotationProcessor "org.androidannotations:androidannotations:$AAVersion"</a:t>
            </a:r>
            <a:br>
              <a:rPr lang="es" sz="1500">
                <a:solidFill>
                  <a:srgbClr val="121867"/>
                </a:solidFill>
              </a:rPr>
            </a:br>
            <a:r>
              <a:rPr lang="es" sz="1500">
                <a:solidFill>
                  <a:srgbClr val="121867"/>
                </a:solidFill>
              </a:rPr>
              <a:t>		implementation "org.androidannotations:androidannotations-api:$AAVersion"</a:t>
            </a:r>
            <a:endParaRPr sz="1500">
              <a:solidFill>
                <a:srgbClr val="121867"/>
              </a:solidFill>
            </a:endParaRPr>
          </a:p>
          <a:p>
            <a:pPr indent="0" lvl="0" marL="0" rtl="0" algn="l">
              <a:lnSpc>
                <a:spcPct val="115000"/>
              </a:lnSpc>
              <a:spcBef>
                <a:spcPts val="0"/>
              </a:spcBef>
              <a:spcAft>
                <a:spcPts val="0"/>
              </a:spcAft>
              <a:buNone/>
            </a:pPr>
            <a:r>
              <a:t/>
            </a:r>
            <a:endParaRPr sz="1000">
              <a:solidFill>
                <a:srgbClr val="121867"/>
              </a:solidFill>
            </a:endParaRPr>
          </a:p>
          <a:p>
            <a:pPr indent="0" lvl="0" marL="0" rtl="0" algn="l">
              <a:lnSpc>
                <a:spcPct val="115000"/>
              </a:lnSpc>
              <a:spcBef>
                <a:spcPts val="0"/>
              </a:spcBef>
              <a:spcAft>
                <a:spcPts val="0"/>
              </a:spcAft>
              <a:buNone/>
            </a:pPr>
            <a:r>
              <a:rPr b="1" lang="es" sz="2000">
                <a:solidFill>
                  <a:srgbClr val="121867"/>
                </a:solidFill>
              </a:rPr>
              <a:t>“hello world”</a:t>
            </a:r>
            <a:r>
              <a:rPr lang="es" sz="2000">
                <a:solidFill>
                  <a:srgbClr val="121867"/>
                </a:solidFill>
              </a:rPr>
              <a:t> </a:t>
            </a:r>
            <a:r>
              <a:rPr i="1" lang="es" sz="2000">
                <a:solidFill>
                  <a:srgbClr val="121867"/>
                </a:solidFill>
              </a:rPr>
              <a:t>sin</a:t>
            </a:r>
            <a:r>
              <a:rPr lang="es" sz="2000">
                <a:solidFill>
                  <a:srgbClr val="121867"/>
                </a:solidFill>
              </a:rPr>
              <a:t> y </a:t>
            </a:r>
            <a:r>
              <a:rPr i="1" lang="es" sz="2000">
                <a:solidFill>
                  <a:srgbClr val="121867"/>
                </a:solidFill>
              </a:rPr>
              <a:t>con</a:t>
            </a:r>
            <a:r>
              <a:rPr lang="es" sz="2000">
                <a:solidFill>
                  <a:srgbClr val="121867"/>
                </a:solidFill>
              </a:rPr>
              <a:t> AndroidAnnotations</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0"/>
              </a:spcAft>
              <a:buNone/>
            </a:pPr>
            <a:r>
              <a:t/>
            </a:r>
            <a:endParaRPr b="1" sz="2000">
              <a:solidFill>
                <a:srgbClr val="12186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15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900"/>
              </a:spcAft>
              <a:buNone/>
            </a:pPr>
            <a:br>
              <a:rPr lang="es" sz="500">
                <a:solidFill>
                  <a:srgbClr val="121867"/>
                </a:solidFill>
              </a:rPr>
            </a:br>
            <a:r>
              <a:rPr lang="es" sz="1500">
                <a:solidFill>
                  <a:srgbClr val="121867"/>
                </a:solidFill>
              </a:rPr>
              <a:t>        &lt;array name="hulk_colors"&gt;</a:t>
            </a:r>
            <a:br>
              <a:rPr lang="es" sz="1500">
                <a:solidFill>
                  <a:srgbClr val="121867"/>
                </a:solidFill>
              </a:rPr>
            </a:br>
            <a:r>
              <a:rPr lang="es" sz="1500">
                <a:solidFill>
                  <a:srgbClr val="121867"/>
                </a:solidFill>
              </a:rPr>
              <a:t>            &lt;item&gt;@color/hulk_1&lt;/item&gt;</a:t>
            </a:r>
            <a:br>
              <a:rPr lang="es" sz="1500">
                <a:solidFill>
                  <a:srgbClr val="121867"/>
                </a:solidFill>
              </a:rPr>
            </a:br>
            <a:r>
              <a:rPr lang="es" sz="1500">
                <a:solidFill>
                  <a:srgbClr val="121867"/>
                </a:solidFill>
              </a:rPr>
              <a:t>            &lt;item&gt;@color/hulk_2&lt;/item&gt;</a:t>
            </a:r>
            <a:br>
              <a:rPr lang="es" sz="1500">
                <a:solidFill>
                  <a:srgbClr val="121867"/>
                </a:solidFill>
              </a:rPr>
            </a:br>
            <a:r>
              <a:rPr lang="es" sz="1500">
                <a:solidFill>
                  <a:srgbClr val="121867"/>
                </a:solidFill>
              </a:rPr>
              <a:t>            &lt;item&gt;@color/hulk_3&lt;/item&gt;</a:t>
            </a:r>
            <a:br>
              <a:rPr lang="es" sz="1500">
                <a:solidFill>
                  <a:srgbClr val="121867"/>
                </a:solidFill>
              </a:rPr>
            </a:br>
            <a:r>
              <a:rPr lang="es" sz="1500">
                <a:solidFill>
                  <a:srgbClr val="121867"/>
                </a:solidFill>
              </a:rPr>
              <a:t>            &lt;item&gt;@color/hulk_4&lt;/item&gt;</a:t>
            </a:r>
            <a:br>
              <a:rPr lang="es" sz="1500">
                <a:solidFill>
                  <a:srgbClr val="121867"/>
                </a:solidFill>
              </a:rPr>
            </a:br>
            <a:r>
              <a:rPr lang="es" sz="1500">
                <a:solidFill>
                  <a:srgbClr val="121867"/>
                </a:solidFill>
              </a:rPr>
              <a:t>            &lt;item&gt;@color/hulk_5&lt;/item&gt;</a:t>
            </a:r>
            <a:br>
              <a:rPr lang="es" sz="1500">
                <a:solidFill>
                  <a:srgbClr val="121867"/>
                </a:solidFill>
              </a:rPr>
            </a:br>
            <a:r>
              <a:rPr lang="es" sz="1500">
                <a:solidFill>
                  <a:srgbClr val="121867"/>
                </a:solidFill>
              </a:rPr>
              <a:t>        &lt;/array&gt;</a:t>
            </a:r>
            <a:endParaRPr sz="1500">
              <a:solidFill>
                <a:srgbClr val="1218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407938" y="1640625"/>
            <a:ext cx="31482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110" name="Google Shape;110;p22"/>
          <p:cNvSpPr txBox="1"/>
          <p:nvPr>
            <p:ph idx="1" type="body"/>
          </p:nvPr>
        </p:nvSpPr>
        <p:spPr>
          <a:xfrm>
            <a:off x="407888" y="257107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endParaRPr>
              <a:solidFill>
                <a:srgbClr val="121867"/>
              </a:solidFill>
              <a:latin typeface="Lato"/>
              <a:ea typeface="Lato"/>
              <a:cs typeface="Lato"/>
              <a:sym typeface="Lato"/>
            </a:endParaRPr>
          </a:p>
        </p:txBody>
      </p:sp>
      <p:sp>
        <p:nvSpPr>
          <p:cNvPr id="111" name="Google Shape;111;p22"/>
          <p:cNvSpPr txBox="1"/>
          <p:nvPr>
            <p:ph idx="1" type="body"/>
          </p:nvPr>
        </p:nvSpPr>
        <p:spPr>
          <a:xfrm>
            <a:off x="5048525" y="1570950"/>
            <a:ext cx="3652800" cy="2001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AutoNum type="arabicPeriod"/>
            </a:pP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Click</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Touch</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AfterTextChange</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LongClick</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AutoNum type="arabicPeriod"/>
            </a:pPr>
            <a:r>
              <a:rPr lang="es">
                <a:solidFill>
                  <a:srgbClr val="121867"/>
                </a:solidFill>
                <a:latin typeface="Arial"/>
                <a:ea typeface="Arial"/>
                <a:cs typeface="Arial"/>
                <a:sym typeface="Arial"/>
              </a:rPr>
              <a:t>SeekBarProgressChange</a:t>
            </a:r>
            <a:endParaRPr>
              <a:solidFill>
                <a:srgbClr val="121867"/>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