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embeddedFontLst>
    <p:embeddedFont>
      <p:font typeface="Montserrat"/>
      <p:regular r:id="rId50"/>
      <p:bold r:id="rId51"/>
      <p:italic r:id="rId52"/>
      <p:boldItalic r:id="rId53"/>
    </p:embeddedFont>
    <p:embeddedFont>
      <p:font typeface="Lato"/>
      <p:regular r:id="rId54"/>
      <p:bold r:id="rId55"/>
      <p:italic r:id="rId56"/>
      <p:boldItalic r:id="rId57"/>
    </p:embeddedFont>
    <p:embeddedFont>
      <p:font typeface="Lato Black"/>
      <p:bold r:id="rId58"/>
      <p:boldItalic r:id="rId59"/>
    </p:embeddedFont>
    <p:embeddedFont>
      <p:font typeface="Karla"/>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Karla-italic.fntdata"/><Relationship Id="rId61" Type="http://schemas.openxmlformats.org/officeDocument/2006/relationships/font" Target="fonts/Karla-bold.fntdata"/><Relationship Id="rId20" Type="http://schemas.openxmlformats.org/officeDocument/2006/relationships/slide" Target="slides/slide16.xml"/><Relationship Id="rId63" Type="http://schemas.openxmlformats.org/officeDocument/2006/relationships/font" Target="fonts/Karla-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Karla-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7.xml"/><Relationship Id="rId55" Type="http://schemas.openxmlformats.org/officeDocument/2006/relationships/font" Target="fonts/Lato-bold.fntdata"/><Relationship Id="rId10" Type="http://schemas.openxmlformats.org/officeDocument/2006/relationships/slide" Target="slides/slide6.xml"/><Relationship Id="rId54" Type="http://schemas.openxmlformats.org/officeDocument/2006/relationships/font" Target="fonts/Lato-regular.fntdata"/><Relationship Id="rId13" Type="http://schemas.openxmlformats.org/officeDocument/2006/relationships/slide" Target="slides/slide9.xml"/><Relationship Id="rId57" Type="http://schemas.openxmlformats.org/officeDocument/2006/relationships/font" Target="fonts/Lato-boldItalic.fntdata"/><Relationship Id="rId12" Type="http://schemas.openxmlformats.org/officeDocument/2006/relationships/slide" Target="slides/slide8.xml"/><Relationship Id="rId56" Type="http://schemas.openxmlformats.org/officeDocument/2006/relationships/font" Target="fonts/Lato-italic.fntdata"/><Relationship Id="rId15" Type="http://schemas.openxmlformats.org/officeDocument/2006/relationships/slide" Target="slides/slide11.xml"/><Relationship Id="rId59" Type="http://schemas.openxmlformats.org/officeDocument/2006/relationships/font" Target="fonts/LatoBlack-boldItalic.fntdata"/><Relationship Id="rId14" Type="http://schemas.openxmlformats.org/officeDocument/2006/relationships/slide" Target="slides/slide10.xml"/><Relationship Id="rId58" Type="http://schemas.openxmlformats.org/officeDocument/2006/relationships/font" Target="fonts/LatoBlack-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b1d718ad6_1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b1d718ad6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e71f14b49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e71f14b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e7648342f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e764834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e71f14b49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e71f14b4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e7648342f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e764834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de809c88a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de809c8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de809c88a_1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de809c88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de809c88a_1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de809c88a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t>UI:</a:t>
            </a:r>
            <a:endParaRPr b="1" u="sng"/>
          </a:p>
          <a:p>
            <a:pPr indent="0" lvl="0" marL="0" rtl="0" algn="l">
              <a:spcBef>
                <a:spcPts val="0"/>
              </a:spcBef>
              <a:spcAft>
                <a:spcPts val="0"/>
              </a:spcAft>
              <a:buNone/>
            </a:pPr>
            <a:r>
              <a:rPr lang="es"/>
              <a:t>Se </a:t>
            </a:r>
            <a:r>
              <a:rPr b="1" lang="es"/>
              <a:t>mostrará el mensaje</a:t>
            </a:r>
            <a:r>
              <a:rPr lang="es"/>
              <a:t> del </a:t>
            </a:r>
            <a:r>
              <a:rPr b="1" lang="es"/>
              <a:t>primer</a:t>
            </a:r>
            <a:r>
              <a:rPr lang="es"/>
              <a:t> bloque de lógica y el</a:t>
            </a:r>
            <a:endParaRPr/>
          </a:p>
          <a:p>
            <a:pPr indent="0" lvl="0" marL="0" rtl="0" algn="l">
              <a:spcBef>
                <a:spcPts val="0"/>
              </a:spcBef>
              <a:spcAft>
                <a:spcPts val="0"/>
              </a:spcAft>
              <a:buNone/>
            </a:pPr>
            <a:r>
              <a:rPr b="1" lang="es"/>
              <a:t>mensaje del segundo</a:t>
            </a:r>
            <a:r>
              <a:rPr lang="es"/>
              <a:t> bloque de lógica?</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d14e24a3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d14e24a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b1d718ad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b1d718a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3cb3bb1d0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cb3bb1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b2767971f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b2767971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de809c88a_1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de809c88a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de809c88a_1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de809c88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de809c88a_1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de809c88a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de809c88a_1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de809c88a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b1d718ad6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b1d718ad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dd4c1c0c8_1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dd4c1c0c8_1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de809c88a_1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de809c88a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dd4c1c0c8_1_5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dd4c1c0c8_1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b0eaa2bf2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b0eaa2bf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71f14b49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71f14b4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de809c88a_1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de809c88a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b0eaa2bf2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b0eaa2bf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dd4c1c0c8_1_6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dd4c1c0c8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b0eaa2bf2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b0eaa2bf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dd4c1c0c8_1_6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dd4c1c0c8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de809c88a_1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de809c88a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de809c88a_1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de809c88a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202390847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20239084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20239084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2023908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b1d718ad6_1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b1d718ad6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202390847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20239084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202390847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2023908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202390847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2023908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202390847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20239084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20239084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2023908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b1d718ad6_1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b1d718ad6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b1d718ad6_1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b1d718ad6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b1d718ad6_1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b1d718ad6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b1d718ad6_1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b1d718ad6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e7648342f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e7648342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Google Shape;10;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Google Shape;11;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Google Shape;5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Google Shape;56;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20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Google Shape;59;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Google Shape;14;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Google Shape;15;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Google Shape;16;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7" name="Shape 17"/>
        <p:cNvGrpSpPr/>
        <p:nvPr/>
      </p:nvGrpSpPr>
      <p:grpSpPr>
        <a:xfrm>
          <a:off x="0" y="0"/>
          <a:ext cx="0" cy="0"/>
          <a:chOff x="0" y="0"/>
          <a:chExt cx="0" cy="0"/>
        </a:xfrm>
      </p:grpSpPr>
      <p:sp>
        <p:nvSpPr>
          <p:cNvPr id="18" name="Google Shape;18;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Google Shape;19;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Google Shape;20;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 name="Google Shape;21;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2" name="Shape 22"/>
        <p:cNvGrpSpPr/>
        <p:nvPr/>
      </p:nvGrpSpPr>
      <p:grpSpPr>
        <a:xfrm>
          <a:off x="0" y="0"/>
          <a:ext cx="0" cy="0"/>
          <a:chOff x="0" y="0"/>
          <a:chExt cx="0" cy="0"/>
        </a:xfrm>
      </p:grpSpPr>
      <p:sp>
        <p:nvSpPr>
          <p:cNvPr id="23" name="Google Shape;23;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Google Shape;24;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Google Shape;25;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Google Shape;28;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Google Shape;29;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0" name="Google Shape;30;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sp>
        <p:nvSpPr>
          <p:cNvPr id="37" name="Google Shape;37;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Google Shape;38;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Google Shape;39;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0" name="Google Shape;40;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1" name="Google Shape;41;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Google Shape;44;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Google Shape;45;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6" name="Google Shape;46;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7" name="Google Shape;47;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 name="Google Shape;48;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Google Shape;51;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Google Shape;52;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B3B7E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github.com/androidannotations/androidannotations/wiki/WorkingWithThreads#background" TargetMode="External"/><Relationship Id="rId4" Type="http://schemas.openxmlformats.org/officeDocument/2006/relationships/hyperlink" Target="https://github.com/androidannotations/androidannotations/wiki/WorkingWithThreads#id" TargetMode="External"/><Relationship Id="rId5" Type="http://schemas.openxmlformats.org/officeDocument/2006/relationships/hyperlink" Target="https://github.com/androidannotations/androidannotations/wiki/WorkingWithThreads#serial" TargetMode="External"/><Relationship Id="rId6" Type="http://schemas.openxmlformats.org/officeDocument/2006/relationships/hyperlink" Target="https://github.com/androidannotations/androidannotations/wiki/WorkingWithThreads#dela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github.com/androidannotations/androidannotations/wiki/WorkingWithThreads#uithread" TargetMode="External"/><Relationship Id="rId4" Type="http://schemas.openxmlformats.org/officeDocument/2006/relationships/hyperlink" Target="https://github.com/androidannotations/androidannotations/wiki/WorkingWithThreads#delay-1" TargetMode="External"/><Relationship Id="rId5" Type="http://schemas.openxmlformats.org/officeDocument/2006/relationships/hyperlink" Target="https://github.com/androidannotations/androidannotations/wiki/WorkingWithThreads#propagation" TargetMode="External"/><Relationship Id="rId6" Type="http://schemas.openxmlformats.org/officeDocument/2006/relationships/hyperlink" Target="https://github.com/androidannotations/androidannotations/wiki/WorkingWithThreads#id-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1:</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Introducción a</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AndroidAnnotations</a:t>
            </a:r>
            <a:endParaRPr>
              <a:solidFill>
                <a:srgbClr val="121867"/>
              </a:solidFill>
              <a:latin typeface="Lato"/>
              <a:ea typeface="Lato"/>
              <a:cs typeface="Lato"/>
              <a:sym typeface="Lato"/>
            </a:endParaRPr>
          </a:p>
        </p:txBody>
      </p:sp>
      <p:pic>
        <p:nvPicPr>
          <p:cNvPr id="66" name="Google Shape;66;p1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@ViewById</a:t>
            </a:r>
            <a:r>
              <a:rPr lang="es" sz="2000">
                <a:solidFill>
                  <a:srgbClr val="121867"/>
                </a:solidFill>
              </a:rPr>
              <a:t> -&gt; Permite instanciar los objetos de UI en la lógica Java.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@Click</a:t>
            </a:r>
            <a:r>
              <a:rPr lang="es" sz="2000">
                <a:solidFill>
                  <a:srgbClr val="121867"/>
                </a:solidFill>
              </a:rPr>
              <a:t> -&gt; Método que se ejecuta cuando se hace un click sobre el objeto al que se ha referenciado.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@Touch</a:t>
            </a:r>
            <a:r>
              <a:rPr lang="es" sz="2000">
                <a:solidFill>
                  <a:srgbClr val="121867"/>
                </a:solidFill>
              </a:rPr>
              <a:t> -&gt; Método que se ejecuta cuando se hace un touch sobre el objeto al que se ha referenciado.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@Click </a:t>
            </a:r>
            <a:r>
              <a:rPr lang="es" sz="2000">
                <a:solidFill>
                  <a:srgbClr val="121867"/>
                </a:solidFill>
              </a:rPr>
              <a:t>vs </a:t>
            </a:r>
            <a:r>
              <a:rPr b="1" lang="es" sz="2000">
                <a:solidFill>
                  <a:srgbClr val="121867"/>
                </a:solidFill>
              </a:rPr>
              <a:t>@Touch</a:t>
            </a:r>
            <a:r>
              <a:rPr lang="es" sz="2000">
                <a:solidFill>
                  <a:srgbClr val="121867"/>
                </a:solidFill>
              </a:rPr>
              <a:t> -&gt; el Touch es un click vitaminado, el Click es simpleza.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@LongClick</a:t>
            </a:r>
            <a:r>
              <a:rPr lang="es" sz="2000">
                <a:solidFill>
                  <a:srgbClr val="121867"/>
                </a:solidFill>
              </a:rPr>
              <a:t> -&gt; Método que se ejecuta cuando se hace un long click sobre el objeto al que se ha referenciado.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@AfterTextChange</a:t>
            </a:r>
            <a:r>
              <a:rPr lang="es" sz="2000">
                <a:solidFill>
                  <a:srgbClr val="121867"/>
                </a:solidFill>
              </a:rPr>
              <a:t>` -&gt; Permite controlar el evento cuando cambia un texto.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@SeekBarProgressChange</a:t>
            </a:r>
            <a:r>
              <a:rPr lang="es" sz="2000">
                <a:solidFill>
                  <a:srgbClr val="121867"/>
                </a:solidFill>
              </a:rPr>
              <a:t> -&gt; Método que se ejecuta cuando el SeekBar referenciado cambia.</a:t>
            </a:r>
            <a:endParaRPr sz="2000">
              <a:solidFill>
                <a:srgbClr val="12186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575275" y="1357163"/>
            <a:ext cx="31482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DE ESTE TEMA</a:t>
            </a:r>
            <a:endParaRPr>
              <a:solidFill>
                <a:srgbClr val="121867"/>
              </a:solidFill>
              <a:latin typeface="Lato"/>
              <a:ea typeface="Lato"/>
              <a:cs typeface="Lato"/>
              <a:sym typeface="Lato"/>
            </a:endParaRPr>
          </a:p>
        </p:txBody>
      </p:sp>
      <p:sp>
        <p:nvSpPr>
          <p:cNvPr id="122" name="Google Shape;122;p24"/>
          <p:cNvSpPr txBox="1"/>
          <p:nvPr>
            <p:ph idx="1" type="body"/>
          </p:nvPr>
        </p:nvSpPr>
        <p:spPr>
          <a:xfrm>
            <a:off x="575225" y="2300450"/>
            <a:ext cx="7788600" cy="148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CONCURRENCIA</a:t>
            </a:r>
            <a:r>
              <a:rPr lang="es" sz="1500">
                <a:solidFill>
                  <a:srgbClr val="121867"/>
                </a:solidFill>
                <a:latin typeface="Arial"/>
                <a:ea typeface="Arial"/>
                <a:cs typeface="Arial"/>
                <a:sym typeface="Arial"/>
              </a:rPr>
              <a: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Background</a:t>
            </a:r>
            <a:r>
              <a:rPr lang="es" sz="1500">
                <a:solidFill>
                  <a:srgbClr val="121867"/>
                </a:solidFill>
                <a:latin typeface="Arial"/>
                <a:ea typeface="Arial"/>
                <a:cs typeface="Arial"/>
                <a:sym typeface="Arial"/>
              </a:rPr>
              <a:t>: Esta anotación nos permite lanzar un método en segundo plano.</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UiThread</a:t>
            </a:r>
            <a:r>
              <a:rPr lang="es" sz="1500">
                <a:solidFill>
                  <a:srgbClr val="121867"/>
                </a:solidFill>
                <a:latin typeface="Arial"/>
                <a:ea typeface="Arial"/>
                <a:cs typeface="Arial"/>
                <a:sym typeface="Arial"/>
              </a:rPr>
              <a:t>: Esta anotación nos permite modificar la UI desde un método de </a:t>
            </a:r>
            <a:r>
              <a:rPr i="1" lang="es" sz="1500">
                <a:solidFill>
                  <a:srgbClr val="121867"/>
                </a:solidFill>
                <a:latin typeface="Arial"/>
                <a:ea typeface="Arial"/>
                <a:cs typeface="Arial"/>
                <a:sym typeface="Arial"/>
              </a:rPr>
              <a:t>Background</a:t>
            </a:r>
            <a:r>
              <a:rPr lang="es" sz="1500">
                <a:solidFill>
                  <a:srgbClr val="121867"/>
                </a:solidFill>
                <a:latin typeface="Arial"/>
                <a:ea typeface="Arial"/>
                <a:cs typeface="Arial"/>
                <a:sym typeface="Arial"/>
              </a:rPr>
              <a:t> (aunque puede ser también un método normal).</a:t>
            </a:r>
            <a:endParaRPr sz="1500">
              <a:solidFill>
                <a:srgbClr val="121867"/>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575275" y="1357163"/>
            <a:ext cx="31482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DE ESTE TEMA</a:t>
            </a:r>
            <a:endParaRPr>
              <a:solidFill>
                <a:srgbClr val="121867"/>
              </a:solidFill>
              <a:latin typeface="Lato"/>
              <a:ea typeface="Lato"/>
              <a:cs typeface="Lato"/>
              <a:sym typeface="Lato"/>
            </a:endParaRPr>
          </a:p>
        </p:txBody>
      </p:sp>
      <p:sp>
        <p:nvSpPr>
          <p:cNvPr id="128" name="Google Shape;128;p25"/>
          <p:cNvSpPr txBox="1"/>
          <p:nvPr>
            <p:ph idx="1" type="body"/>
          </p:nvPr>
        </p:nvSpPr>
        <p:spPr>
          <a:xfrm>
            <a:off x="575225" y="2300450"/>
            <a:ext cx="7907700" cy="148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API REST</a:t>
            </a:r>
            <a:r>
              <a:rPr lang="es" sz="1500">
                <a:solidFill>
                  <a:srgbClr val="121867"/>
                </a:solidFill>
                <a:latin typeface="Arial"/>
                <a:ea typeface="Arial"/>
                <a:cs typeface="Arial"/>
                <a:sym typeface="Arial"/>
              </a:rPr>
              <a: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Rest</a:t>
            </a:r>
            <a:r>
              <a:rPr lang="es" sz="1500">
                <a:solidFill>
                  <a:srgbClr val="121867"/>
                </a:solidFill>
                <a:latin typeface="Arial"/>
                <a:ea typeface="Arial"/>
                <a:cs typeface="Arial"/>
                <a:sym typeface="Arial"/>
              </a:rPr>
              <a:t>: La interfaz que esté anotada con esta anotación será el cliente del API REST en si.</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RestService</a:t>
            </a:r>
            <a:r>
              <a:rPr lang="es" sz="1500">
                <a:solidFill>
                  <a:srgbClr val="121867"/>
                </a:solidFill>
                <a:latin typeface="Arial"/>
                <a:ea typeface="Arial"/>
                <a:cs typeface="Arial"/>
                <a:sym typeface="Arial"/>
              </a:rPr>
              <a:t>: Permite instanciar el cliente del API REST anotado con la anotación </a:t>
            </a:r>
            <a:r>
              <a:rPr i="1" lang="es" sz="1500">
                <a:solidFill>
                  <a:srgbClr val="121867"/>
                </a:solidFill>
                <a:latin typeface="Arial"/>
                <a:ea typeface="Arial"/>
                <a:cs typeface="Arial"/>
                <a:sym typeface="Arial"/>
              </a:rPr>
              <a:t>Rest</a:t>
            </a:r>
            <a:r>
              <a:rPr lang="es" sz="1500">
                <a:solidFill>
                  <a:srgbClr val="121867"/>
                </a:solidFill>
                <a:latin typeface="Arial"/>
                <a:ea typeface="Arial"/>
                <a:cs typeface="Arial"/>
                <a:sym typeface="Arial"/>
              </a:rPr>
              <a: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Get</a:t>
            </a:r>
            <a:r>
              <a:rPr lang="es" sz="1500">
                <a:solidFill>
                  <a:srgbClr val="121867"/>
                </a:solidFill>
                <a:latin typeface="Arial"/>
                <a:ea typeface="Arial"/>
                <a:cs typeface="Arial"/>
                <a:sym typeface="Arial"/>
              </a:rPr>
              <a:t>: Permite crear el método GET del API REST.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Post</a:t>
            </a:r>
            <a:r>
              <a:rPr lang="es" sz="1500">
                <a:solidFill>
                  <a:srgbClr val="121867"/>
                </a:solidFill>
                <a:latin typeface="Arial"/>
                <a:ea typeface="Arial"/>
                <a:cs typeface="Arial"/>
                <a:sym typeface="Arial"/>
              </a:rPr>
              <a:t>: Permite crear el método POST del API REST.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Put</a:t>
            </a:r>
            <a:r>
              <a:rPr lang="es" sz="1500">
                <a:solidFill>
                  <a:srgbClr val="121867"/>
                </a:solidFill>
                <a:latin typeface="Arial"/>
                <a:ea typeface="Arial"/>
                <a:cs typeface="Arial"/>
                <a:sym typeface="Arial"/>
              </a:rPr>
              <a:t>: Permite crear el método PUT del API REST.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Delete</a:t>
            </a:r>
            <a:r>
              <a:rPr lang="es" sz="1500">
                <a:solidFill>
                  <a:srgbClr val="121867"/>
                </a:solidFill>
                <a:latin typeface="Arial"/>
                <a:ea typeface="Arial"/>
                <a:cs typeface="Arial"/>
                <a:sym typeface="Arial"/>
              </a:rPr>
              <a:t>: Permite crear el método DELETE del API REST.</a:t>
            </a:r>
            <a:endParaRPr b="1" sz="1500">
              <a:solidFill>
                <a:srgbClr val="121867"/>
              </a:solidFill>
              <a:latin typeface="Arial"/>
              <a:ea typeface="Arial"/>
              <a:cs typeface="Arial"/>
              <a:sym typeface="Arial"/>
            </a:endParaRPr>
          </a:p>
          <a:p>
            <a:pPr indent="0" lvl="0" marL="0" rtl="0" algn="l">
              <a:spcBef>
                <a:spcPts val="600"/>
              </a:spcBef>
              <a:spcAft>
                <a:spcPts val="0"/>
              </a:spcAft>
              <a:buNone/>
            </a:pPr>
            <a:r>
              <a:t/>
            </a:r>
            <a:endParaRPr sz="1500">
              <a:solidFill>
                <a:srgbClr val="121867"/>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2:</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Concurrencia</a:t>
            </a:r>
            <a:endParaRPr>
              <a:solidFill>
                <a:srgbClr val="F33784"/>
              </a:solidFill>
              <a:latin typeface="Lato"/>
              <a:ea typeface="Lato"/>
              <a:cs typeface="Lato"/>
              <a:sym typeface="Lato"/>
            </a:endParaRPr>
          </a:p>
        </p:txBody>
      </p:sp>
      <p:pic>
        <p:nvPicPr>
          <p:cNvPr id="134" name="Google Shape;134;p26"/>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40" name="Google Shape;140;p27"/>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F33784"/>
              </a:buClr>
              <a:buSzPts val="2000"/>
              <a:buFont typeface="Lato"/>
              <a:buChar char="▸"/>
            </a:pPr>
            <a:r>
              <a:rPr lang="es">
                <a:solidFill>
                  <a:srgbClr val="F33784"/>
                </a:solidFill>
                <a:latin typeface="Arial"/>
                <a:ea typeface="Arial"/>
                <a:cs typeface="Arial"/>
                <a:sym typeface="Arial"/>
              </a:rPr>
              <a:t>Concurrencia</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Background</a:t>
            </a:r>
            <a:endParaRPr>
              <a:solidFill>
                <a:srgbClr val="121867"/>
              </a:solidFill>
              <a:latin typeface="Lato"/>
              <a:ea typeface="Lato"/>
              <a:cs typeface="Lato"/>
              <a:sym typeface="Lato"/>
            </a:endParaRPr>
          </a:p>
        </p:txBody>
      </p:sp>
      <p:sp>
        <p:nvSpPr>
          <p:cNvPr id="146" name="Google Shape;146;p28"/>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https://github.com/androidannotations/androidannotations/wiki/WorkingWithThreads#background</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Permite lanzar una tarea en segundo plano</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b="1" lang="es">
                <a:solidFill>
                  <a:srgbClr val="121867"/>
                </a:solidFill>
                <a:latin typeface="Arial"/>
                <a:ea typeface="Arial"/>
                <a:cs typeface="Arial"/>
                <a:sym typeface="Arial"/>
              </a:rPr>
              <a:t>Logs →</a:t>
            </a:r>
            <a:r>
              <a:rPr lang="es">
                <a:solidFill>
                  <a:srgbClr val="121867"/>
                </a:solidFill>
                <a:latin typeface="Arial"/>
                <a:ea typeface="Arial"/>
                <a:cs typeface="Arial"/>
                <a:sym typeface="Arial"/>
              </a:rPr>
              <a:t> Se </a:t>
            </a:r>
            <a:r>
              <a:rPr lang="es" u="sng">
                <a:solidFill>
                  <a:srgbClr val="121867"/>
                </a:solidFill>
                <a:latin typeface="Arial"/>
                <a:ea typeface="Arial"/>
                <a:cs typeface="Arial"/>
                <a:sym typeface="Arial"/>
              </a:rPr>
              <a:t>puede emplear</a:t>
            </a:r>
            <a:r>
              <a:rPr lang="es">
                <a:solidFill>
                  <a:srgbClr val="121867"/>
                </a:solidFill>
                <a:latin typeface="Arial"/>
                <a:ea typeface="Arial"/>
                <a:cs typeface="Arial"/>
                <a:sym typeface="Arial"/>
              </a:rPr>
              <a:t> para mostrar información</a:t>
            </a:r>
            <a:endParaRPr b="1">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b="1" lang="es">
                <a:solidFill>
                  <a:srgbClr val="121867"/>
                </a:solidFill>
                <a:latin typeface="Arial"/>
                <a:ea typeface="Arial"/>
                <a:cs typeface="Arial"/>
                <a:sym typeface="Arial"/>
              </a:rPr>
              <a:t>Objetos UI →</a:t>
            </a:r>
            <a:r>
              <a:rPr lang="es">
                <a:solidFill>
                  <a:srgbClr val="121867"/>
                </a:solidFill>
                <a:latin typeface="Arial"/>
                <a:ea typeface="Arial"/>
                <a:cs typeface="Arial"/>
                <a:sym typeface="Arial"/>
              </a:rPr>
              <a:t> No se puede usar para actualizar la UI</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b="1" lang="es">
                <a:solidFill>
                  <a:srgbClr val="121867"/>
                </a:solidFill>
                <a:latin typeface="Arial"/>
                <a:ea typeface="Arial"/>
                <a:cs typeface="Arial"/>
                <a:sym typeface="Arial"/>
              </a:rPr>
              <a:t>Opciones</a:t>
            </a:r>
            <a:endParaRPr b="1">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Id: </a:t>
            </a:r>
            <a:r>
              <a:rPr lang="es" sz="1000" u="sng">
                <a:solidFill>
                  <a:schemeClr val="hlink"/>
                </a:solidFill>
                <a:latin typeface="Arial"/>
                <a:ea typeface="Arial"/>
                <a:cs typeface="Arial"/>
                <a:sym typeface="Arial"/>
                <a:hlinkClick r:id="rId4"/>
              </a:rPr>
              <a:t>https://github.com/androidannotations/androidannotations/wiki/WorkingWithThreads#id</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Serial: </a:t>
            </a:r>
            <a:r>
              <a:rPr lang="es" sz="1000" u="sng">
                <a:solidFill>
                  <a:schemeClr val="hlink"/>
                </a:solidFill>
                <a:latin typeface="Arial"/>
                <a:ea typeface="Arial"/>
                <a:cs typeface="Arial"/>
                <a:sym typeface="Arial"/>
                <a:hlinkClick r:id="rId5"/>
              </a:rPr>
              <a:t>https://github.com/androidannotations/androidannotations/wiki/WorkingWithThreads#serial</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Delay: </a:t>
            </a:r>
            <a:r>
              <a:rPr lang="es" sz="1000" u="sng">
                <a:solidFill>
                  <a:schemeClr val="hlink"/>
                </a:solidFill>
                <a:latin typeface="Arial"/>
                <a:ea typeface="Arial"/>
                <a:cs typeface="Arial"/>
                <a:sym typeface="Arial"/>
                <a:hlinkClick r:id="rId6"/>
              </a:rPr>
              <a:t>https://github.com/androidannotations/androidannotations/wiki/WorkingWithThreads#delay</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UiThread</a:t>
            </a:r>
            <a:endParaRPr>
              <a:solidFill>
                <a:srgbClr val="121867"/>
              </a:solidFill>
              <a:latin typeface="Lato"/>
              <a:ea typeface="Lato"/>
              <a:cs typeface="Lato"/>
              <a:sym typeface="Lato"/>
            </a:endParaRPr>
          </a:p>
        </p:txBody>
      </p:sp>
      <p:sp>
        <p:nvSpPr>
          <p:cNvPr id="152" name="Google Shape;152;p29"/>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https://github.com/androidannotations/androidannotations/wiki/WorkingWithThreads#uithread</a:t>
            </a:r>
            <a:r>
              <a:rPr lang="es">
                <a:solidFill>
                  <a:srgbClr val="121867"/>
                </a:solidFill>
                <a:latin typeface="Arial"/>
                <a:ea typeface="Arial"/>
                <a:cs typeface="Arial"/>
                <a:sym typeface="Arial"/>
              </a:rPr>
              <a:t> </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Permite acceder al proceso de UI. Cuidado con el </a:t>
            </a:r>
            <a:r>
              <a:rPr lang="es">
                <a:solidFill>
                  <a:srgbClr val="F33784"/>
                </a:solidFill>
                <a:latin typeface="Arial"/>
                <a:ea typeface="Arial"/>
                <a:cs typeface="Arial"/>
                <a:sym typeface="Arial"/>
              </a:rPr>
              <a:t>bloqueo</a:t>
            </a:r>
            <a:r>
              <a:rPr lang="es">
                <a:solidFill>
                  <a:srgbClr val="121867"/>
                </a:solidFill>
                <a:latin typeface="Arial"/>
                <a:ea typeface="Arial"/>
                <a:cs typeface="Arial"/>
                <a:sym typeface="Arial"/>
              </a:rPr>
              <a:t> de UI</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Vamos a ver el bloqueo de UI</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b="1" lang="es">
                <a:solidFill>
                  <a:srgbClr val="121867"/>
                </a:solidFill>
                <a:latin typeface="Arial"/>
                <a:ea typeface="Arial"/>
                <a:cs typeface="Arial"/>
                <a:sym typeface="Arial"/>
              </a:rPr>
              <a:t>Opciones</a:t>
            </a:r>
            <a:endParaRPr b="1">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Delay: </a:t>
            </a:r>
            <a:r>
              <a:rPr lang="es" sz="1000" u="sng">
                <a:solidFill>
                  <a:schemeClr val="hlink"/>
                </a:solidFill>
                <a:latin typeface="Arial"/>
                <a:ea typeface="Arial"/>
                <a:cs typeface="Arial"/>
                <a:sym typeface="Arial"/>
                <a:hlinkClick r:id="rId4"/>
              </a:rPr>
              <a:t>https://github.com/androidannotations/androidannotations/wiki/WorkingWithThreads#delay-1</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Propagation → </a:t>
            </a:r>
            <a:r>
              <a:rPr i="1" lang="es">
                <a:solidFill>
                  <a:srgbClr val="121867"/>
                </a:solidFill>
                <a:latin typeface="Arial"/>
                <a:ea typeface="Arial"/>
                <a:cs typeface="Arial"/>
                <a:sym typeface="Arial"/>
              </a:rPr>
              <a:t>cola de ejecución del controlador</a:t>
            </a:r>
            <a:r>
              <a:rPr lang="es">
                <a:solidFill>
                  <a:srgbClr val="121867"/>
                </a:solidFill>
                <a:latin typeface="Arial"/>
                <a:ea typeface="Arial"/>
                <a:cs typeface="Arial"/>
                <a:sym typeface="Arial"/>
              </a:rPr>
              <a:t> ⇒ REUSE</a:t>
            </a:r>
            <a:endParaRPr>
              <a:solidFill>
                <a:srgbClr val="121867"/>
              </a:solidFill>
              <a:latin typeface="Arial"/>
              <a:ea typeface="Arial"/>
              <a:cs typeface="Arial"/>
              <a:sym typeface="Arial"/>
            </a:endParaRPr>
          </a:p>
          <a:p>
            <a:pPr indent="-292100" lvl="3" marL="1828800" rtl="0" algn="l">
              <a:lnSpc>
                <a:spcPct val="115000"/>
              </a:lnSpc>
              <a:spcBef>
                <a:spcPts val="0"/>
              </a:spcBef>
              <a:spcAft>
                <a:spcPts val="0"/>
              </a:spcAft>
              <a:buClr>
                <a:srgbClr val="121867"/>
              </a:buClr>
              <a:buSzPts val="1000"/>
              <a:buFont typeface="Arial"/>
              <a:buChar char="●"/>
            </a:pPr>
            <a:r>
              <a:rPr lang="es" sz="1000" u="sng">
                <a:solidFill>
                  <a:schemeClr val="hlink"/>
                </a:solidFill>
                <a:latin typeface="Arial"/>
                <a:ea typeface="Arial"/>
                <a:cs typeface="Arial"/>
                <a:sym typeface="Arial"/>
                <a:hlinkClick r:id="rId5"/>
              </a:rPr>
              <a:t>https://github.com/androidannotations/androidannotations/wiki/WorkingWithThreads#propagation</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Id: </a:t>
            </a:r>
            <a:r>
              <a:rPr lang="es" sz="1000" u="sng">
                <a:solidFill>
                  <a:schemeClr val="hlink"/>
                </a:solidFill>
                <a:latin typeface="Arial"/>
                <a:ea typeface="Arial"/>
                <a:cs typeface="Arial"/>
                <a:sym typeface="Arial"/>
                <a:hlinkClick r:id="rId6"/>
              </a:rPr>
              <a:t>https://github.com/androidannotations/androidannotations/wiki/WorkingWithThreads#id-1</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58" name="Google Shape;158;p30"/>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
        <p:nvSpPr>
          <p:cNvPr id="159" name="Google Shape;159;p30"/>
          <p:cNvSpPr/>
          <p:nvPr/>
        </p:nvSpPr>
        <p:spPr>
          <a:xfrm>
            <a:off x="57875" y="817450"/>
            <a:ext cx="3573600" cy="1605900"/>
          </a:xfrm>
          <a:prstGeom prst="wedgeEllipseCallout">
            <a:avLst>
              <a:gd fmla="val 54051" name="adj1"/>
              <a:gd fmla="val 1216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u="sng"/>
              <a:t>Bg serial</a:t>
            </a:r>
            <a:r>
              <a:rPr lang="es" sz="1000"/>
              <a:t>: </a:t>
            </a:r>
            <a:r>
              <a:rPr i="1" lang="es" sz="1000"/>
              <a:t>serial?Background</a:t>
            </a:r>
            <a:r>
              <a:rPr lang="es" sz="1000"/>
              <a:t> para ver los hilos </a:t>
            </a:r>
            <a:r>
              <a:rPr b="1" lang="es" sz="1000"/>
              <a:t>aleatorios</a:t>
            </a:r>
            <a:r>
              <a:rPr lang="es" sz="1000"/>
              <a:t> y como hacerlos </a:t>
            </a:r>
            <a:r>
              <a:rPr b="1" lang="es" sz="1000"/>
              <a:t>secuenciales</a:t>
            </a:r>
            <a:endParaRPr b="1" sz="1000"/>
          </a:p>
          <a:p>
            <a:pPr indent="0" lvl="0" marL="0" rtl="0" algn="l">
              <a:spcBef>
                <a:spcPts val="0"/>
              </a:spcBef>
              <a:spcAft>
                <a:spcPts val="0"/>
              </a:spcAft>
              <a:buNone/>
            </a:pPr>
            <a:r>
              <a:rPr lang="es" sz="1000" u="sng"/>
              <a:t>Bg id</a:t>
            </a:r>
            <a:r>
              <a:rPr lang="es" sz="1000"/>
              <a:t>: dar un </a:t>
            </a:r>
            <a:r>
              <a:rPr b="1" lang="es" sz="1000"/>
              <a:t>id</a:t>
            </a:r>
            <a:r>
              <a:rPr lang="es" sz="1000"/>
              <a:t> a un proceso y poderlo </a:t>
            </a:r>
            <a:r>
              <a:rPr b="1" lang="es" sz="1000"/>
              <a:t>cancelar</a:t>
            </a:r>
            <a:endParaRPr b="1" sz="1000"/>
          </a:p>
          <a:p>
            <a:pPr indent="0" lvl="0" marL="0" rtl="0" algn="l">
              <a:spcBef>
                <a:spcPts val="0"/>
              </a:spcBef>
              <a:spcAft>
                <a:spcPts val="0"/>
              </a:spcAft>
              <a:buNone/>
            </a:pPr>
            <a:r>
              <a:rPr lang="es" sz="1000" u="sng"/>
              <a:t>Bg delay</a:t>
            </a:r>
            <a:r>
              <a:rPr lang="es" sz="1000"/>
              <a:t>: </a:t>
            </a:r>
            <a:r>
              <a:rPr b="1" lang="es" sz="1000"/>
              <a:t>retrasa</a:t>
            </a:r>
            <a:r>
              <a:rPr lang="es" sz="1000"/>
              <a:t> ejecución, el primer proceso se mostrará el </a:t>
            </a:r>
            <a:r>
              <a:rPr b="1" lang="es" sz="1000"/>
              <a:t>último</a:t>
            </a:r>
            <a:endParaRPr b="1" sz="1000"/>
          </a:p>
        </p:txBody>
      </p:sp>
      <p:sp>
        <p:nvSpPr>
          <p:cNvPr id="160" name="Google Shape;160;p30"/>
          <p:cNvSpPr/>
          <p:nvPr/>
        </p:nvSpPr>
        <p:spPr>
          <a:xfrm>
            <a:off x="5445825" y="76200"/>
            <a:ext cx="3573600" cy="2083500"/>
          </a:xfrm>
          <a:prstGeom prst="wedgeEllipseCallout">
            <a:avLst>
              <a:gd fmla="val -54200" name="adj1"/>
              <a:gd fmla="val 333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u="sng"/>
              <a:t>UiThread</a:t>
            </a:r>
            <a:r>
              <a:rPr lang="es" sz="1000"/>
              <a:t>:</a:t>
            </a:r>
            <a:endParaRPr sz="1000"/>
          </a:p>
          <a:p>
            <a:pPr indent="0" lvl="0" marL="0" rtl="0" algn="l">
              <a:spcBef>
                <a:spcPts val="0"/>
              </a:spcBef>
              <a:spcAft>
                <a:spcPts val="0"/>
              </a:spcAft>
              <a:buClr>
                <a:schemeClr val="dk1"/>
              </a:buClr>
              <a:buSzPts val="1100"/>
              <a:buFont typeface="Arial"/>
              <a:buNone/>
            </a:pPr>
            <a:r>
              <a:rPr lang="es" sz="1000">
                <a:solidFill>
                  <a:schemeClr val="dk1"/>
                </a:solidFill>
              </a:rPr>
              <a:t>Dos métodos anotados @UiThread .</a:t>
            </a:r>
            <a:endParaRPr sz="1000">
              <a:solidFill>
                <a:schemeClr val="dk1"/>
              </a:solidFill>
            </a:endParaRPr>
          </a:p>
          <a:p>
            <a:pPr indent="0" lvl="0" marL="0" rtl="0" algn="l">
              <a:spcBef>
                <a:spcPts val="0"/>
              </a:spcBef>
              <a:spcAft>
                <a:spcPts val="0"/>
              </a:spcAft>
              <a:buClr>
                <a:schemeClr val="dk1"/>
              </a:buClr>
              <a:buSzPts val="1100"/>
              <a:buFont typeface="Arial"/>
              <a:buNone/>
            </a:pPr>
            <a:r>
              <a:rPr lang="es" sz="1000">
                <a:solidFill>
                  <a:schemeClr val="dk1"/>
                </a:solidFill>
              </a:rPr>
              <a:t>El </a:t>
            </a:r>
            <a:r>
              <a:rPr b="1" lang="es" sz="1000">
                <a:solidFill>
                  <a:schemeClr val="dk1"/>
                </a:solidFill>
              </a:rPr>
              <a:t>primero </a:t>
            </a:r>
            <a:r>
              <a:rPr b="1" lang="es" sz="1000" u="sng">
                <a:solidFill>
                  <a:schemeClr val="dk1"/>
                </a:solidFill>
              </a:rPr>
              <a:t>lento</a:t>
            </a:r>
            <a:r>
              <a:rPr lang="es" sz="1000">
                <a:solidFill>
                  <a:schemeClr val="dk1"/>
                </a:solidFill>
              </a:rPr>
              <a:t> (realiza lógica, actualiza UI, realiza lógica nuevamente y actualiza UI).</a:t>
            </a:r>
            <a:endParaRPr sz="1000">
              <a:solidFill>
                <a:schemeClr val="dk1"/>
              </a:solidFill>
            </a:endParaRPr>
          </a:p>
          <a:p>
            <a:pPr indent="0" lvl="0" marL="0" rtl="0" algn="l">
              <a:spcBef>
                <a:spcPts val="0"/>
              </a:spcBef>
              <a:spcAft>
                <a:spcPts val="0"/>
              </a:spcAft>
              <a:buNone/>
            </a:pPr>
            <a:r>
              <a:rPr lang="es" sz="1000">
                <a:solidFill>
                  <a:schemeClr val="dk1"/>
                </a:solidFill>
              </a:rPr>
              <a:t>El </a:t>
            </a:r>
            <a:r>
              <a:rPr b="1" lang="es" sz="1000">
                <a:solidFill>
                  <a:schemeClr val="dk1"/>
                </a:solidFill>
              </a:rPr>
              <a:t>segundo</a:t>
            </a:r>
            <a:r>
              <a:rPr lang="es" sz="1000">
                <a:solidFill>
                  <a:schemeClr val="dk1"/>
                </a:solidFill>
              </a:rPr>
              <a:t> método proviene de un método@</a:t>
            </a:r>
            <a:r>
              <a:rPr b="1" lang="es" sz="1000" u="sng">
                <a:solidFill>
                  <a:schemeClr val="dk1"/>
                </a:solidFill>
              </a:rPr>
              <a:t>Background</a:t>
            </a:r>
            <a:r>
              <a:rPr lang="es" sz="1000">
                <a:solidFill>
                  <a:schemeClr val="dk1"/>
                </a:solidFill>
              </a:rPr>
              <a:t>.</a:t>
            </a:r>
            <a:endParaRPr sz="1000">
              <a:solidFill>
                <a:schemeClr val="dk1"/>
              </a:solidFill>
            </a:endParaRPr>
          </a:p>
          <a:p>
            <a:pPr indent="0" lvl="0" marL="0" rtl="0" algn="l">
              <a:spcBef>
                <a:spcPts val="0"/>
              </a:spcBef>
              <a:spcAft>
                <a:spcPts val="0"/>
              </a:spcAft>
              <a:buNone/>
            </a:pPr>
            <a:r>
              <a:rPr lang="es" sz="1000">
                <a:solidFill>
                  <a:schemeClr val="dk1"/>
                </a:solidFill>
              </a:rPr>
              <a:t>Ambos actualizan el TextView</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s" sz="1000">
                <a:solidFill>
                  <a:schemeClr val="dk1"/>
                </a:solidFill>
              </a:rPr>
              <a:t>   Propagation y delay</a:t>
            </a:r>
            <a:endParaRPr sz="1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idx="4294967295" type="subTitle"/>
          </p:nvPr>
        </p:nvSpPr>
        <p:spPr>
          <a:xfrm>
            <a:off x="4754250" y="3559350"/>
            <a:ext cx="42861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66" name="Google Shape;166;p31"/>
          <p:cNvPicPr preferRelativeResize="0"/>
          <p:nvPr/>
        </p:nvPicPr>
        <p:blipFill>
          <a:blip r:embed="rId3">
            <a:alphaModFix/>
          </a:blip>
          <a:stretch>
            <a:fillRect/>
          </a:stretch>
        </p:blipFill>
        <p:spPr>
          <a:xfrm>
            <a:off x="4754251" y="998050"/>
            <a:ext cx="4286252" cy="2561301"/>
          </a:xfrm>
          <a:prstGeom prst="rect">
            <a:avLst/>
          </a:prstGeom>
          <a:noFill/>
          <a:ln>
            <a:noFill/>
          </a:ln>
          <a:effectLst>
            <a:outerShdw blurRad="785813" rotWithShape="0" algn="bl" dir="19020000" dist="228600">
              <a:srgbClr val="000000">
                <a:alpha val="50000"/>
              </a:srgbClr>
            </a:outerShdw>
          </a:effectLst>
        </p:spPr>
      </p:pic>
      <p:sp>
        <p:nvSpPr>
          <p:cNvPr id="167" name="Google Shape;167;p31"/>
          <p:cNvSpPr txBox="1"/>
          <p:nvPr>
            <p:ph idx="4294967295" type="title"/>
          </p:nvPr>
        </p:nvSpPr>
        <p:spPr>
          <a:xfrm>
            <a:off x="103573" y="997925"/>
            <a:ext cx="39108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Instrucciones de la </a:t>
            </a:r>
            <a:r>
              <a:rPr lang="es">
                <a:solidFill>
                  <a:srgbClr val="F33784"/>
                </a:solidFill>
                <a:latin typeface="Lato"/>
                <a:ea typeface="Lato"/>
                <a:cs typeface="Lato"/>
                <a:sym typeface="Lato"/>
              </a:rPr>
              <a:t>práctica</a:t>
            </a:r>
            <a:endParaRPr>
              <a:solidFill>
                <a:srgbClr val="F33784"/>
              </a:solidFill>
              <a:latin typeface="Lato"/>
              <a:ea typeface="Lato"/>
              <a:cs typeface="Lato"/>
              <a:sym typeface="Lato"/>
            </a:endParaRPr>
          </a:p>
        </p:txBody>
      </p:sp>
      <p:sp>
        <p:nvSpPr>
          <p:cNvPr id="168" name="Google Shape;168;p31"/>
          <p:cNvSpPr txBox="1"/>
          <p:nvPr>
            <p:ph idx="4294967295" type="body"/>
          </p:nvPr>
        </p:nvSpPr>
        <p:spPr>
          <a:xfrm>
            <a:off x="103500" y="1609390"/>
            <a:ext cx="5191200" cy="249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Búsqueda de enésimo número primo y en paralelo cálculo de Fibonacci. Mostrar resultado en paralelo</a:t>
            </a:r>
            <a:r>
              <a:rPr lang="es" sz="1500">
                <a:solidFill>
                  <a:srgbClr val="121867"/>
                </a:solidFill>
                <a:latin typeface="Arial"/>
                <a:ea typeface="Arial"/>
                <a:cs typeface="Arial"/>
                <a:sym typeface="Arial"/>
              </a:rPr>
              <a: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Los números sobre los cuales se haga el cálculo se obtendrá de los recursos de la aplicación (es decir uno para número primo y otro para el tamaño de la sucesión de Fibonacci).</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El resultado del número primo y del cálculo de Fibonacci se pondrán en un TextView cada uno.</a:t>
            </a:r>
            <a:endParaRPr sz="1500">
              <a:solidFill>
                <a:srgbClr val="121867"/>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CONTENIDOS VISTOS</a:t>
            </a:r>
            <a:endParaRPr>
              <a:solidFill>
                <a:srgbClr val="121867"/>
              </a:solidFill>
              <a:latin typeface="Lato"/>
              <a:ea typeface="Lato"/>
              <a:cs typeface="Lato"/>
              <a:sym typeface="Lato"/>
            </a:endParaRPr>
          </a:p>
        </p:txBody>
      </p:sp>
      <p:sp>
        <p:nvSpPr>
          <p:cNvPr id="174" name="Google Shape;174;p32"/>
          <p:cNvSpPr txBox="1"/>
          <p:nvPr>
            <p:ph idx="1" type="body"/>
          </p:nvPr>
        </p:nvSpPr>
        <p:spPr>
          <a:xfrm>
            <a:off x="84760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Arial"/>
                <a:ea typeface="Arial"/>
                <a:cs typeface="Arial"/>
                <a:sym typeface="Arial"/>
              </a:rPr>
              <a:t>Background</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permite instanciar objetos de UI y como se aplica.</a:t>
            </a:r>
            <a:endParaRPr sz="1000">
              <a:solidFill>
                <a:srgbClr val="121867"/>
              </a:solidFill>
              <a:latin typeface="Lato"/>
              <a:ea typeface="Lato"/>
              <a:cs typeface="Lato"/>
              <a:sym typeface="Lato"/>
            </a:endParaRPr>
          </a:p>
        </p:txBody>
      </p:sp>
      <p:sp>
        <p:nvSpPr>
          <p:cNvPr id="175" name="Google Shape;175;p32"/>
          <p:cNvSpPr txBox="1"/>
          <p:nvPr>
            <p:ph idx="3" type="body"/>
          </p:nvPr>
        </p:nvSpPr>
        <p:spPr>
          <a:xfrm>
            <a:off x="5190261"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@UiThread</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evento touch y como se aplica.</a:t>
            </a:r>
            <a:endParaRPr sz="1000">
              <a:solidFill>
                <a:srgbClr val="121867"/>
              </a:solidFill>
              <a:latin typeface="Lato"/>
              <a:ea typeface="Lato"/>
              <a:cs typeface="Lato"/>
              <a:sym typeface="Lato"/>
            </a:endParaRPr>
          </a:p>
          <a:p>
            <a:pPr indent="0" lvl="0" marL="0" rtl="0" algn="l">
              <a:spcBef>
                <a:spcPts val="600"/>
              </a:spcBef>
              <a:spcAft>
                <a:spcPts val="0"/>
              </a:spcAft>
              <a:buNone/>
            </a:pPr>
            <a:r>
              <a:t/>
            </a:r>
            <a:endParaRPr sz="1000">
              <a:solidFill>
                <a:srgbClr val="121867"/>
              </a:solidFill>
              <a:latin typeface="Lato"/>
              <a:ea typeface="Lato"/>
              <a:cs typeface="Lato"/>
              <a:sym typeface="Lato"/>
            </a:endParaRPr>
          </a:p>
        </p:txBody>
      </p:sp>
      <p:pic>
        <p:nvPicPr>
          <p:cNvPr id="176" name="Google Shape;176;p32"/>
          <p:cNvPicPr preferRelativeResize="0"/>
          <p:nvPr/>
        </p:nvPicPr>
        <p:blipFill>
          <a:blip r:embed="rId3">
            <a:alphaModFix/>
          </a:blip>
          <a:stretch>
            <a:fillRect/>
          </a:stretch>
        </p:blipFill>
        <p:spPr>
          <a:xfrm>
            <a:off x="1139613" y="2859500"/>
            <a:ext cx="1481475" cy="1481475"/>
          </a:xfrm>
          <a:prstGeom prst="rect">
            <a:avLst/>
          </a:prstGeom>
          <a:noFill/>
          <a:ln>
            <a:noFill/>
          </a:ln>
          <a:effectLst>
            <a:outerShdw blurRad="271463" rotWithShape="0" algn="bl" dir="20820000" dist="228600">
              <a:srgbClr val="000000">
                <a:alpha val="50000"/>
              </a:srgbClr>
            </a:outerShdw>
          </a:effectLst>
        </p:spPr>
      </p:pic>
      <p:pic>
        <p:nvPicPr>
          <p:cNvPr id="177" name="Google Shape;177;p32"/>
          <p:cNvPicPr preferRelativeResize="0"/>
          <p:nvPr/>
        </p:nvPicPr>
        <p:blipFill>
          <a:blip r:embed="rId4">
            <a:alphaModFix/>
          </a:blip>
          <a:stretch>
            <a:fillRect/>
          </a:stretch>
        </p:blipFill>
        <p:spPr>
          <a:xfrm>
            <a:off x="5353005" y="2771850"/>
            <a:ext cx="1740000" cy="1305000"/>
          </a:xfrm>
          <a:prstGeom prst="rect">
            <a:avLst/>
          </a:prstGeom>
          <a:noFill/>
          <a:ln>
            <a:noFill/>
          </a:ln>
          <a:effectLst>
            <a:outerShdw blurRad="271463" rotWithShape="0" algn="bl" dir="20820000" dist="22860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72" name="Google Shape;72;p1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F33784"/>
              </a:buClr>
              <a:buSzPts val="2000"/>
              <a:buFont typeface="Lato"/>
              <a:buChar char="▸"/>
            </a:pPr>
            <a:r>
              <a:rPr lang="es">
                <a:solidFill>
                  <a:srgbClr val="F33784"/>
                </a:solidFill>
                <a:latin typeface="Arial"/>
                <a:ea typeface="Arial"/>
                <a:cs typeface="Arial"/>
                <a:sym typeface="Arial"/>
              </a:rPr>
              <a:t>Introduccion a AndroidAnnotations</a:t>
            </a:r>
            <a:endParaRPr>
              <a:solidFill>
                <a:srgbClr val="F33784"/>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3:</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API Rest</a:t>
            </a:r>
            <a:endParaRPr>
              <a:solidFill>
                <a:srgbClr val="F33784"/>
              </a:solidFill>
              <a:latin typeface="Lato"/>
              <a:ea typeface="Lato"/>
              <a:cs typeface="Lato"/>
              <a:sym typeface="Lato"/>
            </a:endParaRPr>
          </a:p>
        </p:txBody>
      </p:sp>
      <p:pic>
        <p:nvPicPr>
          <p:cNvPr id="183" name="Google Shape;183;p33"/>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89" name="Google Shape;189;p34"/>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Elaboración del API</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95" name="Google Shape;195;p35"/>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201" name="Google Shape;201;p36"/>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Rest</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Get</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Post</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Put</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Delete</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RestService</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07" name="Google Shape;207;p37"/>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
        <p:nvSpPr>
          <p:cNvPr id="208" name="Google Shape;208;p37"/>
          <p:cNvSpPr/>
          <p:nvPr/>
        </p:nvSpPr>
        <p:spPr>
          <a:xfrm>
            <a:off x="552800" y="773050"/>
            <a:ext cx="3023400" cy="1153800"/>
          </a:xfrm>
          <a:prstGeom prst="wedgeEllipseCallout">
            <a:avLst>
              <a:gd fmla="val 55201" name="adj1"/>
              <a:gd fmla="val 3193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Crearemos un nuevo proyecto que consuma el API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CONTENIDOS VISTOS</a:t>
            </a:r>
            <a:endParaRPr>
              <a:solidFill>
                <a:srgbClr val="121867"/>
              </a:solidFill>
              <a:latin typeface="Lato"/>
              <a:ea typeface="Lato"/>
              <a:cs typeface="Lato"/>
              <a:sym typeface="Lato"/>
            </a:endParaRPr>
          </a:p>
        </p:txBody>
      </p:sp>
      <p:sp>
        <p:nvSpPr>
          <p:cNvPr id="214" name="Google Shape;214;p38"/>
          <p:cNvSpPr txBox="1"/>
          <p:nvPr>
            <p:ph idx="1" type="body"/>
          </p:nvPr>
        </p:nvSpPr>
        <p:spPr>
          <a:xfrm>
            <a:off x="84760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Arial"/>
                <a:ea typeface="Arial"/>
                <a:cs typeface="Arial"/>
                <a:sym typeface="Arial"/>
              </a:rPr>
              <a:t>Rest</a:t>
            </a:r>
            <a:endParaRPr b="1" sz="1200">
              <a:solidFill>
                <a:srgbClr val="121867"/>
              </a:solidFill>
              <a:latin typeface="Lato"/>
              <a:ea typeface="Lato"/>
              <a:cs typeface="Lato"/>
              <a:sym typeface="Lato"/>
            </a:endParaRPr>
          </a:p>
          <a:p>
            <a:pPr indent="0" lvl="0" marL="0" rtl="0" algn="l">
              <a:spcBef>
                <a:spcPts val="600"/>
              </a:spcBef>
              <a:spcAft>
                <a:spcPts val="0"/>
              </a:spcAft>
              <a:buClr>
                <a:schemeClr val="dk1"/>
              </a:buClr>
              <a:buSzPts val="1100"/>
              <a:buFont typeface="Arial"/>
              <a:buNone/>
            </a:pPr>
            <a:r>
              <a:rPr lang="es" sz="1000">
                <a:solidFill>
                  <a:srgbClr val="121867"/>
                </a:solidFill>
                <a:latin typeface="Lato"/>
                <a:ea typeface="Lato"/>
                <a:cs typeface="Lato"/>
                <a:sym typeface="Lato"/>
              </a:rPr>
              <a:t>Vimos que esta anotación permite crear una interfaz sobre la cual se generará de forma automática un cliente del API REST especificado y como se aplica.</a:t>
            </a:r>
            <a:endParaRPr sz="1000">
              <a:solidFill>
                <a:srgbClr val="121867"/>
              </a:solidFill>
              <a:latin typeface="Lato"/>
              <a:ea typeface="Lato"/>
              <a:cs typeface="Lato"/>
              <a:sym typeface="Lato"/>
            </a:endParaRPr>
          </a:p>
        </p:txBody>
      </p:sp>
      <p:sp>
        <p:nvSpPr>
          <p:cNvPr id="215" name="Google Shape;215;p38"/>
          <p:cNvSpPr txBox="1"/>
          <p:nvPr>
            <p:ph idx="2" type="body"/>
          </p:nvPr>
        </p:nvSpPr>
        <p:spPr>
          <a:xfrm>
            <a:off x="301893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Lato"/>
                <a:ea typeface="Lato"/>
                <a:cs typeface="Lato"/>
                <a:sym typeface="Lato"/>
              </a:rPr>
              <a:t>RestService</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Permite instanciar la interfaz anotada con Rest</a:t>
            </a:r>
            <a:r>
              <a:rPr lang="es" sz="1000">
                <a:solidFill>
                  <a:srgbClr val="121867"/>
                </a:solidFill>
                <a:latin typeface="Lato"/>
                <a:ea typeface="Lato"/>
                <a:cs typeface="Lato"/>
                <a:sym typeface="Lato"/>
              </a:rPr>
              <a:t> y vimos como se aplica.</a:t>
            </a:r>
            <a:endParaRPr sz="1000">
              <a:solidFill>
                <a:srgbClr val="121867"/>
              </a:solidFill>
              <a:latin typeface="Lato"/>
              <a:ea typeface="Lato"/>
              <a:cs typeface="Lato"/>
              <a:sym typeface="Lato"/>
            </a:endParaRPr>
          </a:p>
        </p:txBody>
      </p:sp>
      <p:sp>
        <p:nvSpPr>
          <p:cNvPr id="216" name="Google Shape;216;p38"/>
          <p:cNvSpPr txBox="1"/>
          <p:nvPr>
            <p:ph idx="3" type="body"/>
          </p:nvPr>
        </p:nvSpPr>
        <p:spPr>
          <a:xfrm>
            <a:off x="5190250" y="1466850"/>
            <a:ext cx="2065500" cy="94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@Get</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permite crear de forma automática la llamada a un endpoint del API REST por GET y como se aplica.</a:t>
            </a:r>
            <a:endParaRPr sz="1000">
              <a:solidFill>
                <a:srgbClr val="121867"/>
              </a:solidFill>
              <a:latin typeface="Lato"/>
              <a:ea typeface="Lato"/>
              <a:cs typeface="Lato"/>
              <a:sym typeface="Lato"/>
            </a:endParaRPr>
          </a:p>
          <a:p>
            <a:pPr indent="0" lvl="0" marL="0" rtl="0" algn="l">
              <a:spcBef>
                <a:spcPts val="600"/>
              </a:spcBef>
              <a:spcAft>
                <a:spcPts val="0"/>
              </a:spcAft>
              <a:buNone/>
            </a:pPr>
            <a:r>
              <a:t/>
            </a:r>
            <a:endParaRPr sz="1000">
              <a:solidFill>
                <a:srgbClr val="121867"/>
              </a:solidFill>
              <a:latin typeface="Lato"/>
              <a:ea typeface="Lato"/>
              <a:cs typeface="Lato"/>
              <a:sym typeface="Lato"/>
            </a:endParaRPr>
          </a:p>
        </p:txBody>
      </p:sp>
      <p:sp>
        <p:nvSpPr>
          <p:cNvPr id="217" name="Google Shape;217;p38"/>
          <p:cNvSpPr txBox="1"/>
          <p:nvPr>
            <p:ph idx="1" type="body"/>
          </p:nvPr>
        </p:nvSpPr>
        <p:spPr>
          <a:xfrm>
            <a:off x="847600" y="304800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@Post</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permite crear de forma automática la llamada a un endpoint del API REST por POST </a:t>
            </a:r>
            <a:r>
              <a:rPr lang="es" sz="1000">
                <a:solidFill>
                  <a:srgbClr val="121867"/>
                </a:solidFill>
                <a:latin typeface="Lato"/>
                <a:ea typeface="Lato"/>
                <a:cs typeface="Lato"/>
                <a:sym typeface="Lato"/>
              </a:rPr>
              <a:t> y como se aplica.</a:t>
            </a:r>
            <a:endParaRPr sz="1000">
              <a:solidFill>
                <a:srgbClr val="121867"/>
              </a:solidFill>
              <a:latin typeface="Lato"/>
              <a:ea typeface="Lato"/>
              <a:cs typeface="Lato"/>
              <a:sym typeface="Lato"/>
            </a:endParaRPr>
          </a:p>
        </p:txBody>
      </p:sp>
      <p:sp>
        <p:nvSpPr>
          <p:cNvPr id="218" name="Google Shape;218;p38"/>
          <p:cNvSpPr txBox="1"/>
          <p:nvPr>
            <p:ph idx="1" type="body"/>
          </p:nvPr>
        </p:nvSpPr>
        <p:spPr>
          <a:xfrm>
            <a:off x="3018925" y="3047988"/>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@Put</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permite crear de forma automática la llamada a un endpoint del API REST por PUT  y como se aplica.</a:t>
            </a:r>
            <a:endParaRPr sz="1000">
              <a:solidFill>
                <a:srgbClr val="121867"/>
              </a:solidFill>
              <a:latin typeface="Lato"/>
              <a:ea typeface="Lato"/>
              <a:cs typeface="Lato"/>
              <a:sym typeface="Lato"/>
            </a:endParaRPr>
          </a:p>
        </p:txBody>
      </p:sp>
      <p:sp>
        <p:nvSpPr>
          <p:cNvPr id="219" name="Google Shape;219;p38"/>
          <p:cNvSpPr txBox="1"/>
          <p:nvPr>
            <p:ph idx="1" type="body"/>
          </p:nvPr>
        </p:nvSpPr>
        <p:spPr>
          <a:xfrm>
            <a:off x="5190250" y="3047988"/>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@Delete</a:t>
            </a:r>
            <a:endParaRPr b="1" sz="1200">
              <a:solidFill>
                <a:srgbClr val="121867"/>
              </a:solidFill>
              <a:latin typeface="Lato"/>
              <a:ea typeface="Lato"/>
              <a:cs typeface="Lato"/>
              <a:sym typeface="Lato"/>
            </a:endParaRPr>
          </a:p>
          <a:p>
            <a:pPr indent="0" lvl="0" marL="0" rtl="0" algn="l">
              <a:spcBef>
                <a:spcPts val="600"/>
              </a:spcBef>
              <a:spcAft>
                <a:spcPts val="0"/>
              </a:spcAft>
              <a:buClr>
                <a:schemeClr val="dk1"/>
              </a:buClr>
              <a:buSzPts val="1100"/>
              <a:buFont typeface="Arial"/>
              <a:buNone/>
            </a:pPr>
            <a:r>
              <a:rPr lang="es" sz="1000">
                <a:solidFill>
                  <a:srgbClr val="121867"/>
                </a:solidFill>
                <a:latin typeface="Lato"/>
                <a:ea typeface="Lato"/>
                <a:cs typeface="Lato"/>
                <a:sym typeface="Lato"/>
              </a:rPr>
              <a:t>Vimos que esta anotación permite crear de forma automática la llamada a un endpoint del API REST DELETE  y como se aplica.</a:t>
            </a:r>
            <a:endParaRPr sz="1000">
              <a:solidFill>
                <a:srgbClr val="121867"/>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9"/>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4:</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Práctica final</a:t>
            </a:r>
            <a:endParaRPr>
              <a:solidFill>
                <a:srgbClr val="F33784"/>
              </a:solidFill>
              <a:latin typeface="Lato"/>
              <a:ea typeface="Lato"/>
              <a:cs typeface="Lato"/>
              <a:sym typeface="Lato"/>
            </a:endParaRPr>
          </a:p>
        </p:txBody>
      </p:sp>
      <p:pic>
        <p:nvPicPr>
          <p:cNvPr id="225" name="Google Shape;225;p39"/>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231" name="Google Shape;231;p40"/>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Practica final</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1"/>
          <p:cNvSpPr txBox="1"/>
          <p:nvPr>
            <p:ph idx="4294967295" type="subTitle"/>
          </p:nvPr>
        </p:nvSpPr>
        <p:spPr>
          <a:xfrm>
            <a:off x="4754250" y="3559350"/>
            <a:ext cx="42861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37" name="Google Shape;237;p41"/>
          <p:cNvPicPr preferRelativeResize="0"/>
          <p:nvPr/>
        </p:nvPicPr>
        <p:blipFill>
          <a:blip r:embed="rId3">
            <a:alphaModFix/>
          </a:blip>
          <a:stretch>
            <a:fillRect/>
          </a:stretch>
        </p:blipFill>
        <p:spPr>
          <a:xfrm>
            <a:off x="4754251" y="998050"/>
            <a:ext cx="4286252" cy="2561301"/>
          </a:xfrm>
          <a:prstGeom prst="rect">
            <a:avLst/>
          </a:prstGeom>
          <a:noFill/>
          <a:ln>
            <a:noFill/>
          </a:ln>
          <a:effectLst>
            <a:outerShdw blurRad="785813" rotWithShape="0" algn="bl" dir="19020000" dist="228600">
              <a:srgbClr val="000000">
                <a:alpha val="50000"/>
              </a:srgbClr>
            </a:outerShdw>
          </a:effectLst>
        </p:spPr>
      </p:pic>
      <p:sp>
        <p:nvSpPr>
          <p:cNvPr id="238" name="Google Shape;238;p41"/>
          <p:cNvSpPr txBox="1"/>
          <p:nvPr>
            <p:ph idx="4294967295" type="title"/>
          </p:nvPr>
        </p:nvSpPr>
        <p:spPr>
          <a:xfrm>
            <a:off x="103573" y="997925"/>
            <a:ext cx="39108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Instrucciones de la </a:t>
            </a:r>
            <a:r>
              <a:rPr lang="es">
                <a:solidFill>
                  <a:srgbClr val="F33784"/>
                </a:solidFill>
                <a:latin typeface="Lato"/>
                <a:ea typeface="Lato"/>
                <a:cs typeface="Lato"/>
                <a:sym typeface="Lato"/>
              </a:rPr>
              <a:t>práctica</a:t>
            </a:r>
            <a:endParaRPr>
              <a:solidFill>
                <a:srgbClr val="F33784"/>
              </a:solidFill>
              <a:latin typeface="Lato"/>
              <a:ea typeface="Lato"/>
              <a:cs typeface="Lato"/>
              <a:sym typeface="Lato"/>
            </a:endParaRPr>
          </a:p>
        </p:txBody>
      </p:sp>
      <p:sp>
        <p:nvSpPr>
          <p:cNvPr id="239" name="Google Shape;239;p41"/>
          <p:cNvSpPr txBox="1"/>
          <p:nvPr>
            <p:ph idx="4294967295" type="body"/>
          </p:nvPr>
        </p:nvSpPr>
        <p:spPr>
          <a:xfrm>
            <a:off x="103500" y="1609390"/>
            <a:ext cx="5191200" cy="249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Elaboración de app que consuma una API completa (se deberá tener en cuenta el bloqueo de la UI, es decir Background &amp; UiThread).</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El objetivo será hacer que nuestra app previa de vengadores en vez de mostrar la información desde los recursos sea consumida desde una API </a:t>
            </a:r>
            <a:r>
              <a:rPr lang="es" sz="1500">
                <a:solidFill>
                  <a:srgbClr val="121867"/>
                </a:solidFill>
                <a:latin typeface="Arial"/>
                <a:ea typeface="Arial"/>
                <a:cs typeface="Arial"/>
                <a:sym typeface="Arial"/>
              </a:rPr>
              <a:t>ajena</a:t>
            </a:r>
            <a:r>
              <a:rPr lang="es" sz="1500">
                <a:solidFill>
                  <a:srgbClr val="121867"/>
                </a:solidFill>
                <a:latin typeface="Arial"/>
                <a:ea typeface="Arial"/>
                <a:cs typeface="Arial"/>
                <a:sym typeface="Arial"/>
              </a:rPr>
              <a:t> a la aplicación. Para ello se deberá coordinar todo con métodos que trabajen en background.</a:t>
            </a:r>
            <a:endParaRPr sz="1500">
              <a:solidFill>
                <a:srgbClr val="717173"/>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2"/>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5:</a:t>
            </a:r>
            <a:endParaRPr>
              <a:solidFill>
                <a:srgbClr val="121867"/>
              </a:solidFill>
              <a:latin typeface="Lato"/>
              <a:ea typeface="Lato"/>
              <a:cs typeface="Lato"/>
              <a:sym typeface="Lato"/>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Examen</a:t>
            </a:r>
            <a:endParaRPr b="0" sz="3000">
              <a:solidFill>
                <a:srgbClr val="F33784"/>
              </a:solidFill>
              <a:latin typeface="Lato Black"/>
              <a:ea typeface="Lato Black"/>
              <a:cs typeface="Lato Black"/>
              <a:sym typeface="Lato Black"/>
            </a:endParaRPr>
          </a:p>
        </p:txBody>
      </p:sp>
      <p:pic>
        <p:nvPicPr>
          <p:cNvPr id="245" name="Google Shape;245;p42"/>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575272" y="1727875"/>
            <a:ext cx="31482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VISTAS</a:t>
            </a:r>
            <a:endParaRPr>
              <a:solidFill>
                <a:srgbClr val="121867"/>
              </a:solidFill>
              <a:latin typeface="Lato"/>
              <a:ea typeface="Lato"/>
              <a:cs typeface="Lato"/>
              <a:sym typeface="Lato"/>
            </a:endParaRPr>
          </a:p>
        </p:txBody>
      </p:sp>
      <p:sp>
        <p:nvSpPr>
          <p:cNvPr id="78" name="Google Shape;78;p16"/>
          <p:cNvSpPr txBox="1"/>
          <p:nvPr>
            <p:ph idx="1" type="body"/>
          </p:nvPr>
        </p:nvSpPr>
        <p:spPr>
          <a:xfrm>
            <a:off x="575225" y="2339325"/>
            <a:ext cx="2334900" cy="93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a:solidFill>
                  <a:srgbClr val="121867"/>
                </a:solidFill>
                <a:latin typeface="Lato"/>
                <a:ea typeface="Lato"/>
                <a:cs typeface="Lato"/>
                <a:sym typeface="Lato"/>
              </a:rPr>
              <a:t>Recordando el tema anterior</a:t>
            </a:r>
            <a:r>
              <a:rPr lang="es">
                <a:solidFill>
                  <a:srgbClr val="121867"/>
                </a:solidFill>
                <a:latin typeface="Lato"/>
                <a:ea typeface="Lato"/>
                <a:cs typeface="Lato"/>
                <a:sym typeface="Lato"/>
              </a:rPr>
              <a:t>.</a:t>
            </a:r>
            <a:endParaRPr>
              <a:solidFill>
                <a:srgbClr val="121867"/>
              </a:solidFill>
              <a:latin typeface="Lato"/>
              <a:ea typeface="Lato"/>
              <a:cs typeface="Lato"/>
              <a:sym typeface="Lato"/>
            </a:endParaRPr>
          </a:p>
        </p:txBody>
      </p:sp>
      <p:sp>
        <p:nvSpPr>
          <p:cNvPr id="79" name="Google Shape;79;p16"/>
          <p:cNvSpPr txBox="1"/>
          <p:nvPr>
            <p:ph idx="1" type="body"/>
          </p:nvPr>
        </p:nvSpPr>
        <p:spPr>
          <a:xfrm>
            <a:off x="5220788" y="548475"/>
            <a:ext cx="3652800" cy="3886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121867"/>
              </a:buClr>
              <a:buSzPts val="1500"/>
              <a:buFont typeface="Lato"/>
              <a:buAutoNum type="arabicPeriod"/>
            </a:pPr>
            <a:r>
              <a:rPr lang="es" sz="1500">
                <a:solidFill>
                  <a:srgbClr val="121867"/>
                </a:solidFill>
                <a:latin typeface="Arial"/>
                <a:ea typeface="Arial"/>
                <a:cs typeface="Arial"/>
                <a:sym typeface="Arial"/>
              </a:rPr>
              <a:t>Instalación: Android Studio</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Instalación: </a:t>
            </a:r>
            <a:r>
              <a:rPr lang="es" sz="1500">
                <a:solidFill>
                  <a:srgbClr val="121867"/>
                </a:solidFill>
                <a:latin typeface="Arial"/>
                <a:ea typeface="Arial"/>
                <a:cs typeface="Arial"/>
                <a:sym typeface="Arial"/>
              </a:rPr>
              <a:t>AndroidAnnotations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EActivity</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EApplication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EBean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EView</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Bean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Extra</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App</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AfterExtras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AfterInject</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AfterViews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StringRes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ColorRes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BooleanRes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AnimationRes</a:t>
            </a:r>
            <a:endParaRPr sz="1500">
              <a:solidFill>
                <a:srgbClr val="121867"/>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251" name="Google Shape;251;p43"/>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Examen</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4"/>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57" name="Google Shape;257;p44"/>
          <p:cNvPicPr preferRelativeResize="0"/>
          <p:nvPr/>
        </p:nvPicPr>
        <p:blipFill>
          <a:blip r:embed="rId3">
            <a:alphaModFix/>
          </a:blip>
          <a:stretch>
            <a:fillRect/>
          </a:stretch>
        </p:blipFill>
        <p:spPr>
          <a:xfrm>
            <a:off x="3127275" y="1615013"/>
            <a:ext cx="2889461" cy="1913465"/>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5"/>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6:</a:t>
            </a:r>
            <a:endParaRPr>
              <a:solidFill>
                <a:srgbClr val="121867"/>
              </a:solidFill>
              <a:latin typeface="Lato"/>
              <a:ea typeface="Lato"/>
              <a:cs typeface="Lato"/>
              <a:sym typeface="Lato"/>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Recapitulación de</a:t>
            </a:r>
            <a:endParaRPr b="0" sz="3000">
              <a:solidFill>
                <a:srgbClr val="F33784"/>
              </a:solidFill>
              <a:latin typeface="Lato Black"/>
              <a:ea typeface="Lato Black"/>
              <a:cs typeface="Lato Black"/>
              <a:sym typeface="Lato Black"/>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las anotaciones</a:t>
            </a:r>
            <a:endParaRPr b="0" sz="3000">
              <a:solidFill>
                <a:srgbClr val="F33784"/>
              </a:solidFill>
              <a:latin typeface="Lato Black"/>
              <a:ea typeface="Lato Black"/>
              <a:cs typeface="Lato Black"/>
              <a:sym typeface="Lato Black"/>
            </a:endParaRPr>
          </a:p>
        </p:txBody>
      </p:sp>
      <p:pic>
        <p:nvPicPr>
          <p:cNvPr id="263" name="Google Shape;263;p45"/>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269" name="Google Shape;269;p46"/>
          <p:cNvSpPr txBox="1"/>
          <p:nvPr>
            <p:ph idx="1" type="body"/>
          </p:nvPr>
        </p:nvSpPr>
        <p:spPr>
          <a:xfrm>
            <a:off x="838250" y="1504950"/>
            <a:ext cx="70674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Primeras anotaciones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Inyección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Ciclo de vida de una app</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Modificaciones de la interfaz</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Recapitulación de las anotaciones</a:t>
            </a:r>
            <a:endParaRPr>
              <a:solidFill>
                <a:srgbClr val="F33784"/>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7"/>
          <p:cNvSpPr txBox="1"/>
          <p:nvPr/>
        </p:nvSpPr>
        <p:spPr>
          <a:xfrm>
            <a:off x="0" y="948600"/>
            <a:ext cx="9144000" cy="18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@Background</a:t>
            </a:r>
            <a:r>
              <a:rPr lang="es" sz="2000">
                <a:solidFill>
                  <a:srgbClr val="121867"/>
                </a:solidFill>
              </a:rPr>
              <a:t> -&gt; Permite lanzar una lógica en un hilo aparte del hilo de UI. Esto no implica que vaya a crear un nuevo hilo sino que puede generar un nuevo proceso dentro de un hilo ya usado por otros procesos (con esta técnica se hace una mejor gestión de los recursos). Ante los ojos del desarrollador veremos que los procesos se ejecutan en paralelo.</a:t>
            </a:r>
            <a:endParaRPr sz="2000">
              <a:solidFill>
                <a:srgbClr val="121867"/>
              </a:solidFill>
            </a:endParaRPr>
          </a:p>
        </p:txBody>
      </p:sp>
      <p:sp>
        <p:nvSpPr>
          <p:cNvPr id="275" name="Google Shape;275;p47"/>
          <p:cNvSpPr txBox="1"/>
          <p:nvPr/>
        </p:nvSpPr>
        <p:spPr>
          <a:xfrm>
            <a:off x="0" y="3046500"/>
            <a:ext cx="9144000" cy="114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@UiThread</a:t>
            </a:r>
            <a:r>
              <a:rPr lang="es" sz="2000">
                <a:solidFill>
                  <a:srgbClr val="121867"/>
                </a:solidFill>
              </a:rPr>
              <a:t> -&gt; La anotación "@Background" no permite la modificación de la UI (por diseño arquitectural de Android), esta anotación nos permite crear un método capaz de correr en el hilo de la UI.</a:t>
            </a:r>
            <a:endParaRPr sz="2000">
              <a:solidFill>
                <a:srgbClr val="121867"/>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8"/>
          <p:cNvSpPr txBox="1"/>
          <p:nvPr/>
        </p:nvSpPr>
        <p:spPr>
          <a:xfrm>
            <a:off x="0" y="423900"/>
            <a:ext cx="9144000" cy="429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@Put</a:t>
            </a:r>
            <a:r>
              <a:rPr lang="es" sz="2000">
                <a:solidFill>
                  <a:srgbClr val="121867"/>
                </a:solidFill>
              </a:rPr>
              <a:t> -&gt; El prototipo de la interfaz que esté anotado con esta anotación acabará generando de forma automática el código del método PUT al path que se le especifica como variable de entrada de la anotación.</a:t>
            </a:r>
            <a:endParaRPr sz="2000">
              <a:solidFill>
                <a:srgbClr val="121867"/>
              </a:solidFill>
            </a:endParaRPr>
          </a:p>
          <a:p>
            <a:pPr indent="0" lvl="0" marL="0" rtl="0" algn="l">
              <a:lnSpc>
                <a:spcPct val="115000"/>
              </a:lnSpc>
              <a:spcBef>
                <a:spcPts val="0"/>
              </a:spcBef>
              <a:spcAft>
                <a:spcPts val="0"/>
              </a:spcAft>
              <a:buNone/>
            </a:pPr>
            <a:r>
              <a:t/>
            </a:r>
            <a:endParaRPr b="1" sz="2000">
              <a:solidFill>
                <a:srgbClr val="121867"/>
              </a:solidFill>
            </a:endParaRPr>
          </a:p>
          <a:p>
            <a:pPr indent="0" lvl="0" marL="0" rtl="0" algn="l">
              <a:lnSpc>
                <a:spcPct val="115000"/>
              </a:lnSpc>
              <a:spcBef>
                <a:spcPts val="0"/>
              </a:spcBef>
              <a:spcAft>
                <a:spcPts val="0"/>
              </a:spcAft>
              <a:buNone/>
            </a:pPr>
            <a:r>
              <a:rPr b="1" lang="es" sz="2000">
                <a:solidFill>
                  <a:srgbClr val="121867"/>
                </a:solidFill>
              </a:rPr>
              <a:t>@Delete</a:t>
            </a:r>
            <a:r>
              <a:rPr lang="es" sz="2000">
                <a:solidFill>
                  <a:srgbClr val="121867"/>
                </a:solidFill>
              </a:rPr>
              <a:t> -&gt; El prototipo de la interfaz que esté anotado con esta anotación acabará generando de forma automática el código del método DELETE al path que se le especifica como variable de entrada de la anotación.</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2000">
              <a:solidFill>
                <a:srgbClr val="121867"/>
              </a:solidFill>
            </a:endParaRPr>
          </a:p>
          <a:p>
            <a:pPr indent="0" lvl="0" marL="0" rtl="0" algn="l">
              <a:lnSpc>
                <a:spcPct val="115000"/>
              </a:lnSpc>
              <a:spcBef>
                <a:spcPts val="0"/>
              </a:spcBef>
              <a:spcAft>
                <a:spcPts val="0"/>
              </a:spcAft>
              <a:buNone/>
            </a:pPr>
            <a:r>
              <a:rPr b="1" lang="es" sz="2000">
                <a:solidFill>
                  <a:srgbClr val="121867"/>
                </a:solidFill>
              </a:rPr>
              <a:t>@Get</a:t>
            </a:r>
            <a:r>
              <a:rPr lang="es" sz="2000">
                <a:solidFill>
                  <a:srgbClr val="121867"/>
                </a:solidFill>
              </a:rPr>
              <a:t> -&gt; El prototipo de la interfaz que esté anotado con esta anotación acabará generando de forma automática el código del método GET al path que se le especifica como variable de entrada de la anotación.</a:t>
            </a:r>
            <a:endParaRPr sz="2000">
              <a:solidFill>
                <a:srgbClr val="121867"/>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9"/>
          <p:cNvSpPr txBox="1"/>
          <p:nvPr/>
        </p:nvSpPr>
        <p:spPr>
          <a:xfrm>
            <a:off x="0" y="215250"/>
            <a:ext cx="9144000" cy="47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@Post</a:t>
            </a:r>
            <a:r>
              <a:rPr lang="es" sz="2000">
                <a:solidFill>
                  <a:srgbClr val="121867"/>
                </a:solidFill>
              </a:rPr>
              <a:t> -&gt; El prototipo de la interfaz que esté anotado con esta anotación acabará generando de forma automática el código del método POST al path que se le especifica como variable de entrada de la anotación.</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b="1"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rPr b="1" lang="es" sz="2000">
                <a:solidFill>
                  <a:srgbClr val="121867"/>
                </a:solidFill>
              </a:rPr>
              <a:t>@Path</a:t>
            </a:r>
            <a:r>
              <a:rPr lang="es" sz="2000">
                <a:solidFill>
                  <a:srgbClr val="121867"/>
                </a:solidFill>
              </a:rPr>
              <a:t> -&gt; Permite relacionar una variable que viene por URL con la variable de entrada del método.</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b="1" sz="2000">
              <a:solidFill>
                <a:srgbClr val="121867"/>
              </a:solidFill>
            </a:endParaRPr>
          </a:p>
          <a:p>
            <a:pPr indent="0" lvl="0" marL="0" rtl="0" algn="l">
              <a:lnSpc>
                <a:spcPct val="115000"/>
              </a:lnSpc>
              <a:spcBef>
                <a:spcPts val="0"/>
              </a:spcBef>
              <a:spcAft>
                <a:spcPts val="0"/>
              </a:spcAft>
              <a:buNone/>
            </a:pPr>
            <a:r>
              <a:rPr b="1" lang="es" sz="2000">
                <a:solidFill>
                  <a:srgbClr val="121867"/>
                </a:solidFill>
              </a:rPr>
              <a:t>@Body</a:t>
            </a:r>
            <a:r>
              <a:rPr lang="es" sz="2000">
                <a:solidFill>
                  <a:srgbClr val="121867"/>
                </a:solidFill>
              </a:rPr>
              <a:t> -&gt; Permite recuperar el body de la petición.</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a:p>
            <a:pPr indent="0" lvl="0" marL="0" rtl="0" algn="l">
              <a:lnSpc>
                <a:spcPct val="115000"/>
              </a:lnSpc>
              <a:spcBef>
                <a:spcPts val="0"/>
              </a:spcBef>
              <a:spcAft>
                <a:spcPts val="0"/>
              </a:spcAft>
              <a:buNone/>
            </a:pPr>
            <a:r>
              <a:rPr b="1" lang="es" sz="2000">
                <a:solidFill>
                  <a:srgbClr val="121867"/>
                </a:solidFill>
              </a:rPr>
              <a:t>@Rest</a:t>
            </a:r>
            <a:r>
              <a:rPr lang="es" sz="2000">
                <a:solidFill>
                  <a:srgbClr val="121867"/>
                </a:solidFill>
              </a:rPr>
              <a:t> -&gt; Anotación anexa a una interfaz que nos permitirá generar de forma automática todo el código del cliente de la API.</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rPr b="1" lang="es" sz="2000">
                <a:solidFill>
                  <a:srgbClr val="121867"/>
                </a:solidFill>
              </a:rPr>
              <a:t>@RestService</a:t>
            </a:r>
            <a:r>
              <a:rPr lang="es" sz="2000">
                <a:solidFill>
                  <a:srgbClr val="121867"/>
                </a:solidFill>
              </a:rPr>
              <a:t> -&gt; Instancia la interfaz que haya sido anotada con "@Rest".</a:t>
            </a:r>
            <a:endParaRPr sz="2000">
              <a:solidFill>
                <a:srgbClr val="121867"/>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0"/>
          <p:cNvSpPr txBox="1"/>
          <p:nvPr>
            <p:ph idx="4294967295" type="ctrTitle"/>
          </p:nvPr>
        </p:nvSpPr>
        <p:spPr>
          <a:xfrm>
            <a:off x="685800" y="1964350"/>
            <a:ext cx="453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600">
                <a:solidFill>
                  <a:srgbClr val="F33784"/>
                </a:solidFill>
                <a:latin typeface="Lato"/>
                <a:ea typeface="Lato"/>
                <a:cs typeface="Lato"/>
                <a:sym typeface="Lato"/>
              </a:rPr>
              <a:t>MUCHAS GRACIAS</a:t>
            </a:r>
            <a:r>
              <a:rPr lang="es" sz="3600">
                <a:solidFill>
                  <a:srgbClr val="F33784"/>
                </a:solidFill>
                <a:latin typeface="Lato"/>
                <a:ea typeface="Lato"/>
                <a:cs typeface="Lato"/>
                <a:sym typeface="Lato"/>
              </a:rPr>
              <a:t>!</a:t>
            </a:r>
            <a:endParaRPr sz="3600">
              <a:solidFill>
                <a:srgbClr val="F33784"/>
              </a:solidFill>
              <a:latin typeface="Lato"/>
              <a:ea typeface="Lato"/>
              <a:cs typeface="Lato"/>
              <a:sym typeface="Lato"/>
            </a:endParaRPr>
          </a:p>
        </p:txBody>
      </p:sp>
      <p:sp>
        <p:nvSpPr>
          <p:cNvPr id="291" name="Google Shape;291;p50"/>
          <p:cNvSpPr txBox="1"/>
          <p:nvPr>
            <p:ph idx="4294967295" type="subTitle"/>
          </p:nvPr>
        </p:nvSpPr>
        <p:spPr>
          <a:xfrm>
            <a:off x="685800" y="3163925"/>
            <a:ext cx="45315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sz="3600">
                <a:solidFill>
                  <a:srgbClr val="121867"/>
                </a:solidFill>
                <a:latin typeface="Lato"/>
                <a:ea typeface="Lato"/>
                <a:cs typeface="Lato"/>
                <a:sym typeface="Lato"/>
              </a:rPr>
              <a:t>Alguna pregunta</a:t>
            </a:r>
            <a:r>
              <a:rPr lang="es" sz="3600">
                <a:solidFill>
                  <a:srgbClr val="121867"/>
                </a:solidFill>
                <a:latin typeface="Lato"/>
                <a:ea typeface="Lato"/>
                <a:cs typeface="Lato"/>
                <a:sym typeface="Lato"/>
              </a:rPr>
              <a:t>?</a:t>
            </a:r>
            <a:endParaRPr sz="3600">
              <a:solidFill>
                <a:srgbClr val="121867"/>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1"/>
          <p:cNvSpPr txBox="1"/>
          <p:nvPr>
            <p:ph idx="4294967295" type="ctrTitle"/>
          </p:nvPr>
        </p:nvSpPr>
        <p:spPr>
          <a:xfrm>
            <a:off x="685800" y="1964350"/>
            <a:ext cx="453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600">
                <a:solidFill>
                  <a:srgbClr val="F33784"/>
                </a:solidFill>
                <a:latin typeface="Lato"/>
                <a:ea typeface="Lato"/>
                <a:cs typeface="Lato"/>
                <a:sym typeface="Lato"/>
              </a:rPr>
              <a:t>CONCLUSIÓN</a:t>
            </a:r>
            <a:endParaRPr sz="3600">
              <a:solidFill>
                <a:srgbClr val="F33784"/>
              </a:solidFill>
              <a:latin typeface="Lato"/>
              <a:ea typeface="Lato"/>
              <a:cs typeface="Lato"/>
              <a:sym typeface="Lato"/>
            </a:endParaRPr>
          </a:p>
        </p:txBody>
      </p:sp>
      <p:sp>
        <p:nvSpPr>
          <p:cNvPr id="297" name="Google Shape;297;p51"/>
          <p:cNvSpPr txBox="1"/>
          <p:nvPr>
            <p:ph idx="4294967295" type="subTitle"/>
          </p:nvPr>
        </p:nvSpPr>
        <p:spPr>
          <a:xfrm>
            <a:off x="685800" y="3163925"/>
            <a:ext cx="69615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sz="3600">
                <a:solidFill>
                  <a:srgbClr val="121867"/>
                </a:solidFill>
                <a:latin typeface="Lato"/>
                <a:ea typeface="Lato"/>
                <a:cs typeface="Lato"/>
                <a:sym typeface="Lato"/>
              </a:rPr>
              <a:t>Introducción AndroidAnnotations</a:t>
            </a:r>
            <a:endParaRPr sz="3600">
              <a:solidFill>
                <a:srgbClr val="121867"/>
              </a:solidFill>
              <a:latin typeface="Lato"/>
              <a:ea typeface="Lato"/>
              <a:cs typeface="Lato"/>
              <a:sym typeface="Lato"/>
            </a:endParaRPr>
          </a:p>
          <a:p>
            <a:pPr indent="0" lvl="0" marL="0" rtl="0" algn="l">
              <a:spcBef>
                <a:spcPts val="600"/>
              </a:spcBef>
              <a:spcAft>
                <a:spcPts val="0"/>
              </a:spcAft>
              <a:buNone/>
            </a:pPr>
            <a:r>
              <a:rPr lang="es" sz="3600">
                <a:solidFill>
                  <a:srgbClr val="121867"/>
                </a:solidFill>
                <a:latin typeface="Lato"/>
                <a:ea typeface="Lato"/>
                <a:cs typeface="Lato"/>
                <a:sym typeface="Lato"/>
              </a:rPr>
              <a:t>Vistas y Eventos</a:t>
            </a:r>
            <a:endParaRPr sz="3600">
              <a:solidFill>
                <a:srgbClr val="121867"/>
              </a:solidFill>
              <a:latin typeface="Lato"/>
              <a:ea typeface="Lato"/>
              <a:cs typeface="Lato"/>
              <a:sym typeface="Lato"/>
            </a:endParaRPr>
          </a:p>
          <a:p>
            <a:pPr indent="0" lvl="0" marL="0" rtl="0" algn="l">
              <a:spcBef>
                <a:spcPts val="600"/>
              </a:spcBef>
              <a:spcAft>
                <a:spcPts val="0"/>
              </a:spcAft>
              <a:buNone/>
            </a:pPr>
            <a:r>
              <a:t/>
            </a:r>
            <a:endParaRPr sz="3600">
              <a:solidFill>
                <a:srgbClr val="121867"/>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2"/>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s" sz="2000">
                <a:solidFill>
                  <a:srgbClr val="121867"/>
                </a:solidFill>
              </a:rPr>
              <a:t>@EActivity</a:t>
            </a:r>
            <a:r>
              <a:rPr lang="es" sz="2000">
                <a:solidFill>
                  <a:srgbClr val="121867"/>
                </a:solidFill>
              </a:rPr>
              <a:t> -&gt; Permite mejorar una actividad con AndroidAnnotations y permite especificar su layout.</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a:p>
            <a:pPr indent="0" lvl="0" marL="0" rtl="0" algn="l">
              <a:lnSpc>
                <a:spcPct val="115000"/>
              </a:lnSpc>
              <a:spcBef>
                <a:spcPts val="900"/>
              </a:spcBef>
              <a:spcAft>
                <a:spcPts val="0"/>
              </a:spcAft>
              <a:buNone/>
            </a:pPr>
            <a:r>
              <a:rPr b="1" lang="es" sz="2000">
                <a:solidFill>
                  <a:srgbClr val="121867"/>
                </a:solidFill>
              </a:rPr>
              <a:t>@Extra</a:t>
            </a:r>
            <a:r>
              <a:rPr lang="es" sz="2000">
                <a:solidFill>
                  <a:srgbClr val="121867"/>
                </a:solidFill>
              </a:rPr>
              <a:t> -&gt; Permite recibir una información enviada por un intenet, para lo cual empleamos</a:t>
            </a:r>
            <a:br>
              <a:rPr lang="es" sz="2000">
                <a:solidFill>
                  <a:srgbClr val="121867"/>
                </a:solidFill>
              </a:rPr>
            </a:br>
            <a:r>
              <a:rPr lang="es" sz="2000">
                <a:solidFill>
                  <a:srgbClr val="121867"/>
                </a:solidFill>
              </a:rPr>
              <a:t>        </a:t>
            </a:r>
            <a:r>
              <a:rPr lang="es" sz="1500">
                <a:solidFill>
                  <a:srgbClr val="121867"/>
                </a:solidFill>
              </a:rPr>
              <a:t>&lt;CLASS&gt;_.intent(&lt;CONTEXT&gt;).&lt;VAR_WITH_EXTRA&gt;(&lt;MESSAGE&gt;).start() ;</a:t>
            </a:r>
            <a:endParaRPr sz="2000">
              <a:solidFill>
                <a:srgbClr val="121867"/>
              </a:solidFill>
            </a:endParaRPr>
          </a:p>
          <a:p>
            <a:pPr indent="0" lvl="0" marL="0" rtl="0" algn="l">
              <a:lnSpc>
                <a:spcPct val="115000"/>
              </a:lnSpc>
              <a:spcBef>
                <a:spcPts val="900"/>
              </a:spcBef>
              <a:spcAft>
                <a:spcPts val="0"/>
              </a:spcAft>
              <a:buNone/>
            </a:pPr>
            <a:r>
              <a:t/>
            </a:r>
            <a:endParaRPr b="1" sz="1000">
              <a:solidFill>
                <a:srgbClr val="121867"/>
              </a:solidFill>
            </a:endParaRPr>
          </a:p>
          <a:p>
            <a:pPr indent="0" lvl="0" marL="0" rtl="0" algn="l">
              <a:lnSpc>
                <a:spcPct val="115000"/>
              </a:lnSpc>
              <a:spcBef>
                <a:spcPts val="900"/>
              </a:spcBef>
              <a:spcAft>
                <a:spcPts val="0"/>
              </a:spcAft>
              <a:buNone/>
            </a:pPr>
            <a:r>
              <a:rPr b="1" lang="es" sz="2000">
                <a:solidFill>
                  <a:srgbClr val="121867"/>
                </a:solidFill>
              </a:rPr>
              <a:t>@EApplication</a:t>
            </a:r>
            <a:r>
              <a:rPr lang="es" sz="2000">
                <a:solidFill>
                  <a:srgbClr val="121867"/>
                </a:solidFill>
              </a:rPr>
              <a:t> -&gt; Permite definir una nueva aplicación dentro del proyecto. Recordar que la clase se debe registrar en el manifest("android:name").</a:t>
            </a:r>
            <a:endParaRPr sz="2000">
              <a:solidFill>
                <a:srgbClr val="121867"/>
              </a:solidFill>
            </a:endParaRPr>
          </a:p>
          <a:p>
            <a:pPr indent="0" lvl="0" marL="0" rtl="0" algn="l">
              <a:lnSpc>
                <a:spcPct val="115000"/>
              </a:lnSpc>
              <a:spcBef>
                <a:spcPts val="90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@App</a:t>
            </a:r>
            <a:r>
              <a:rPr lang="es" sz="2000">
                <a:solidFill>
                  <a:srgbClr val="121867"/>
                </a:solidFill>
              </a:rPr>
              <a:t> -&gt; Permite instanciar la anotación @EApplication. Permite ser configurado tanto a nivel de objeto como de método.</a:t>
            </a:r>
            <a:endParaRPr b="1" sz="2000">
              <a:solidFill>
                <a:srgbClr val="12186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nvSpPr>
        <p:spPr>
          <a:xfrm>
            <a:off x="0" y="1637100"/>
            <a:ext cx="9144000" cy="18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Instalar AndroidAnnotations</a:t>
            </a:r>
            <a:r>
              <a:rPr lang="es" sz="2000">
                <a:solidFill>
                  <a:srgbClr val="121867"/>
                </a:solidFill>
              </a:rPr>
              <a:t>:</a:t>
            </a:r>
            <a:endParaRPr sz="2000">
              <a:solidFill>
                <a:srgbClr val="121867"/>
              </a:solidFill>
            </a:endParaRPr>
          </a:p>
          <a:p>
            <a:pPr indent="457200" lvl="0" marL="0" rtl="0" algn="l">
              <a:lnSpc>
                <a:spcPct val="115000"/>
              </a:lnSpc>
              <a:spcBef>
                <a:spcPts val="0"/>
              </a:spcBef>
              <a:spcAft>
                <a:spcPts val="0"/>
              </a:spcAft>
              <a:buNone/>
            </a:pPr>
            <a:r>
              <a:rPr lang="es" sz="2000">
                <a:solidFill>
                  <a:srgbClr val="121867"/>
                </a:solidFill>
              </a:rPr>
              <a:t>app/build.gradle</a:t>
            </a:r>
            <a:br>
              <a:rPr lang="es" sz="2000">
                <a:solidFill>
                  <a:srgbClr val="121867"/>
                </a:solidFill>
              </a:rPr>
            </a:br>
            <a:r>
              <a:rPr lang="es" sz="1500">
                <a:solidFill>
                  <a:srgbClr val="121867"/>
                </a:solidFill>
              </a:rPr>
              <a:t>		annotationProcessor "org.androidannotations:androidannotations:$AAVersion"</a:t>
            </a:r>
            <a:br>
              <a:rPr lang="es" sz="1500">
                <a:solidFill>
                  <a:srgbClr val="121867"/>
                </a:solidFill>
              </a:rPr>
            </a:br>
            <a:r>
              <a:rPr lang="es" sz="1500">
                <a:solidFill>
                  <a:srgbClr val="121867"/>
                </a:solidFill>
              </a:rPr>
              <a:t>		implementation "org.androidannotations:androidannotations-api:$AAVersion"</a:t>
            </a:r>
            <a:endParaRPr sz="1500">
              <a:solidFill>
                <a:srgbClr val="121867"/>
              </a:solidFill>
            </a:endParaRPr>
          </a:p>
          <a:p>
            <a:pPr indent="0" lvl="0" marL="0" rtl="0" algn="l">
              <a:lnSpc>
                <a:spcPct val="115000"/>
              </a:lnSpc>
              <a:spcBef>
                <a:spcPts val="0"/>
              </a:spcBef>
              <a:spcAft>
                <a:spcPts val="0"/>
              </a:spcAft>
              <a:buNone/>
            </a:pPr>
            <a:r>
              <a:t/>
            </a:r>
            <a:endParaRPr sz="1000">
              <a:solidFill>
                <a:srgbClr val="121867"/>
              </a:solidFill>
            </a:endParaRPr>
          </a:p>
          <a:p>
            <a:pPr indent="0" lvl="0" marL="0" rtl="0" algn="l">
              <a:lnSpc>
                <a:spcPct val="115000"/>
              </a:lnSpc>
              <a:spcBef>
                <a:spcPts val="0"/>
              </a:spcBef>
              <a:spcAft>
                <a:spcPts val="0"/>
              </a:spcAft>
              <a:buNone/>
            </a:pPr>
            <a:r>
              <a:rPr b="1" lang="es" sz="2000">
                <a:solidFill>
                  <a:srgbClr val="121867"/>
                </a:solidFill>
              </a:rPr>
              <a:t>“hello world”</a:t>
            </a:r>
            <a:r>
              <a:rPr lang="es" sz="2000">
                <a:solidFill>
                  <a:srgbClr val="121867"/>
                </a:solidFill>
              </a:rPr>
              <a:t> </a:t>
            </a:r>
            <a:r>
              <a:rPr i="1" lang="es" sz="2000">
                <a:solidFill>
                  <a:srgbClr val="121867"/>
                </a:solidFill>
              </a:rPr>
              <a:t>sin</a:t>
            </a:r>
            <a:r>
              <a:rPr lang="es" sz="2000">
                <a:solidFill>
                  <a:srgbClr val="121867"/>
                </a:solidFill>
              </a:rPr>
              <a:t> y </a:t>
            </a:r>
            <a:r>
              <a:rPr i="1" lang="es" sz="2000">
                <a:solidFill>
                  <a:srgbClr val="121867"/>
                </a:solidFill>
              </a:rPr>
              <a:t>con</a:t>
            </a:r>
            <a:r>
              <a:rPr lang="es" sz="2000">
                <a:solidFill>
                  <a:srgbClr val="121867"/>
                </a:solidFill>
              </a:rPr>
              <a:t> AndroidAnnotations</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3"/>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@EBean</a:t>
            </a:r>
            <a:r>
              <a:rPr lang="es" sz="2000">
                <a:solidFill>
                  <a:srgbClr val="121867"/>
                </a:solidFill>
              </a:rPr>
              <a:t> -&gt; Permite definir un bean empleando AndroidAnnotations.</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Clr>
                <a:schemeClr val="dk1"/>
              </a:buClr>
              <a:buSzPts val="1100"/>
              <a:buFont typeface="Arial"/>
              <a:buNone/>
            </a:pPr>
            <a:r>
              <a:rPr b="1" lang="es" sz="2000">
                <a:solidFill>
                  <a:srgbClr val="121867"/>
                </a:solidFill>
              </a:rPr>
              <a:t>@Bean</a:t>
            </a:r>
            <a:r>
              <a:rPr lang="es" sz="2000">
                <a:solidFill>
                  <a:srgbClr val="121867"/>
                </a:solidFill>
              </a:rPr>
              <a:t> -&gt; Permite instanciar la anotación @EBea.</a:t>
            </a:r>
            <a:endParaRPr sz="2000">
              <a:solidFill>
                <a:srgbClr val="121867"/>
              </a:solidFill>
            </a:endParaRPr>
          </a:p>
          <a:p>
            <a:pPr indent="0" lvl="0" marL="0" rtl="0" algn="l">
              <a:lnSpc>
                <a:spcPct val="115000"/>
              </a:lnSpc>
              <a:spcBef>
                <a:spcPts val="90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Clr>
                <a:schemeClr val="dk1"/>
              </a:buClr>
              <a:buSzPts val="1100"/>
              <a:buFont typeface="Arial"/>
              <a:buNone/>
            </a:pPr>
            <a:r>
              <a:rPr b="1" lang="es" sz="2000">
                <a:solidFill>
                  <a:srgbClr val="121867"/>
                </a:solidFill>
              </a:rPr>
              <a:t>@EView </a:t>
            </a:r>
            <a:r>
              <a:rPr lang="es" sz="2000">
                <a:solidFill>
                  <a:srgbClr val="121867"/>
                </a:solidFill>
              </a:rPr>
              <a:t>-&gt; Permite crear un objeto personalizado de UI.</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Clr>
                <a:schemeClr val="dk1"/>
              </a:buClr>
              <a:buSzPts val="1100"/>
              <a:buFont typeface="Arial"/>
              <a:buNone/>
            </a:pPr>
            <a:r>
              <a:rPr b="1" lang="es" sz="2000">
                <a:solidFill>
                  <a:srgbClr val="121867"/>
                </a:solidFill>
              </a:rPr>
              <a:t>@EViewGroup</a:t>
            </a:r>
            <a:r>
              <a:rPr lang="es" sz="2000">
                <a:solidFill>
                  <a:srgbClr val="121867"/>
                </a:solidFill>
              </a:rPr>
              <a:t> -&gt; Permite crear un objeto personalizado de UI.</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Clr>
                <a:schemeClr val="dk1"/>
              </a:buClr>
              <a:buSzPts val="1100"/>
              <a:buFont typeface="Arial"/>
              <a:buNone/>
            </a:pPr>
            <a:r>
              <a:rPr b="1" lang="es" sz="2000">
                <a:solidFill>
                  <a:srgbClr val="121867"/>
                </a:solidFill>
              </a:rPr>
              <a:t>@Fullscreen</a:t>
            </a:r>
            <a:r>
              <a:rPr lang="es" sz="2000">
                <a:solidFill>
                  <a:srgbClr val="121867"/>
                </a:solidFill>
              </a:rPr>
              <a:t> -&gt; Nos permite poner una actividad a pantalla completa.</a:t>
            </a:r>
            <a:endParaRPr sz="2000">
              <a:solidFill>
                <a:srgbClr val="121867"/>
              </a:solidFill>
            </a:endParaRPr>
          </a:p>
          <a:p>
            <a:pPr indent="0" lvl="0" marL="0" rtl="0" algn="l">
              <a:lnSpc>
                <a:spcPct val="115000"/>
              </a:lnSpc>
              <a:spcBef>
                <a:spcPts val="0"/>
              </a:spcBef>
              <a:spcAft>
                <a:spcPts val="0"/>
              </a:spcAft>
              <a:buNone/>
            </a:pPr>
            <a:r>
              <a:t/>
            </a:r>
            <a:endParaRPr b="1" sz="500">
              <a:solidFill>
                <a:srgbClr val="121867"/>
              </a:solidFill>
            </a:endParaRPr>
          </a:p>
          <a:p>
            <a:pPr indent="0" lvl="0" marL="0" rtl="0" algn="l">
              <a:lnSpc>
                <a:spcPct val="115000"/>
              </a:lnSpc>
              <a:spcBef>
                <a:spcPts val="900"/>
              </a:spcBef>
              <a:spcAft>
                <a:spcPts val="0"/>
              </a:spcAft>
              <a:buClr>
                <a:schemeClr val="dk1"/>
              </a:buClr>
              <a:buSzPts val="1100"/>
              <a:buFont typeface="Arial"/>
              <a:buNone/>
            </a:pPr>
            <a:r>
              <a:rPr b="1" lang="es" sz="2000">
                <a:solidFill>
                  <a:srgbClr val="121867"/>
                </a:solidFill>
              </a:rPr>
              <a:t>@WindowFeature</a:t>
            </a:r>
            <a:r>
              <a:rPr lang="es" sz="2000">
                <a:solidFill>
                  <a:srgbClr val="121867"/>
                </a:solidFill>
              </a:rPr>
              <a:t> -&gt; Permite configurar elementos de la vista de una actividad.</a:t>
            </a:r>
            <a:endParaRPr sz="2000">
              <a:solidFill>
                <a:srgbClr val="121867"/>
              </a:solidFill>
            </a:endParaRPr>
          </a:p>
          <a:p>
            <a:pPr indent="0" lvl="0" marL="0" rtl="0" algn="l">
              <a:lnSpc>
                <a:spcPct val="115000"/>
              </a:lnSpc>
              <a:spcBef>
                <a:spcPts val="900"/>
              </a:spcBef>
              <a:spcAft>
                <a:spcPts val="900"/>
              </a:spcAft>
              <a:buNone/>
            </a:pPr>
            <a:r>
              <a:t/>
            </a:r>
            <a:endParaRPr b="1" sz="2000">
              <a:solidFill>
                <a:srgbClr val="121867"/>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4"/>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@RootContext</a:t>
            </a:r>
            <a:r>
              <a:rPr lang="es" sz="2000">
                <a:solidFill>
                  <a:srgbClr val="121867"/>
                </a:solidFill>
              </a:rPr>
              <a:t> -&gt; Permite obtener el contexto de la aplicación. Permite ser configurado tanto a nivel de objeto como de método.</a:t>
            </a:r>
            <a:endParaRPr sz="2000">
              <a:solidFill>
                <a:srgbClr val="121867"/>
              </a:solidFill>
            </a:endParaRPr>
          </a:p>
          <a:p>
            <a:pPr indent="0" lvl="0" marL="0" rtl="0" algn="l">
              <a:lnSpc>
                <a:spcPct val="115000"/>
              </a:lnSpc>
              <a:spcBef>
                <a:spcPts val="900"/>
              </a:spcBef>
              <a:spcAft>
                <a:spcPts val="0"/>
              </a:spcAft>
              <a:buNone/>
            </a:pPr>
            <a:r>
              <a:t/>
            </a:r>
            <a:endParaRPr sz="2000">
              <a:solidFill>
                <a:srgbClr val="121867"/>
              </a:solidFill>
            </a:endParaRPr>
          </a:p>
          <a:p>
            <a:pPr indent="0" lvl="0" marL="0" rtl="0" algn="l">
              <a:lnSpc>
                <a:spcPct val="115000"/>
              </a:lnSpc>
              <a:spcBef>
                <a:spcPts val="900"/>
              </a:spcBef>
              <a:spcAft>
                <a:spcPts val="0"/>
              </a:spcAft>
              <a:buClr>
                <a:schemeClr val="dk1"/>
              </a:buClr>
              <a:buSzPts val="1100"/>
              <a:buFont typeface="Arial"/>
              <a:buNone/>
            </a:pPr>
            <a:r>
              <a:rPr b="1" lang="es" sz="2000">
                <a:solidFill>
                  <a:srgbClr val="121867"/>
                </a:solidFill>
              </a:rPr>
              <a:t>@AfterExtras</a:t>
            </a:r>
            <a:r>
              <a:rPr lang="es" sz="2000">
                <a:solidFill>
                  <a:srgbClr val="121867"/>
                </a:solidFill>
              </a:rPr>
              <a:t> -&gt; Permite hacer operaciones tras realizar las inyección de los extra.</a:t>
            </a:r>
            <a:endParaRPr sz="2000">
              <a:solidFill>
                <a:srgbClr val="121867"/>
              </a:solidFill>
            </a:endParaRPr>
          </a:p>
          <a:p>
            <a:pPr indent="0" lvl="0" marL="0" rtl="0" algn="l">
              <a:lnSpc>
                <a:spcPct val="115000"/>
              </a:lnSpc>
              <a:spcBef>
                <a:spcPts val="900"/>
              </a:spcBef>
              <a:spcAft>
                <a:spcPts val="0"/>
              </a:spcAft>
              <a:buClr>
                <a:schemeClr val="dk1"/>
              </a:buClr>
              <a:buSzPts val="1100"/>
              <a:buFont typeface="Arial"/>
              <a:buNone/>
            </a:pPr>
            <a:br>
              <a:rPr lang="es" sz="2000">
                <a:solidFill>
                  <a:srgbClr val="121867"/>
                </a:solidFill>
              </a:rPr>
            </a:br>
            <a:r>
              <a:rPr b="1" lang="es" sz="2000">
                <a:solidFill>
                  <a:srgbClr val="121867"/>
                </a:solidFill>
              </a:rPr>
              <a:t>@AfterInject</a:t>
            </a:r>
            <a:r>
              <a:rPr lang="es" sz="2000">
                <a:solidFill>
                  <a:srgbClr val="121867"/>
                </a:solidFill>
              </a:rPr>
              <a:t> -&gt; Permite hacer operaciones tras realizar las inyección de las inejcciones.</a:t>
            </a:r>
            <a:endParaRPr sz="2000">
              <a:solidFill>
                <a:srgbClr val="121867"/>
              </a:solidFill>
            </a:endParaRPr>
          </a:p>
          <a:p>
            <a:pPr indent="0" lvl="0" marL="0" rtl="0" algn="l">
              <a:lnSpc>
                <a:spcPct val="115000"/>
              </a:lnSpc>
              <a:spcBef>
                <a:spcPts val="900"/>
              </a:spcBef>
              <a:spcAft>
                <a:spcPts val="0"/>
              </a:spcAft>
              <a:buClr>
                <a:schemeClr val="dk1"/>
              </a:buClr>
              <a:buSzPts val="1100"/>
              <a:buFont typeface="Arial"/>
              <a:buNone/>
            </a:pPr>
            <a:br>
              <a:rPr lang="es" sz="2000">
                <a:solidFill>
                  <a:srgbClr val="121867"/>
                </a:solidFill>
              </a:rPr>
            </a:br>
            <a:r>
              <a:rPr b="1" lang="es" sz="2000">
                <a:solidFill>
                  <a:srgbClr val="121867"/>
                </a:solidFill>
              </a:rPr>
              <a:t>@AfterViews</a:t>
            </a:r>
            <a:r>
              <a:rPr lang="es" sz="2000">
                <a:solidFill>
                  <a:srgbClr val="121867"/>
                </a:solidFill>
              </a:rPr>
              <a:t> -&gt; Permite hacer operaciones tras realizar las inyección de las vistas.</a:t>
            </a:r>
            <a:endParaRPr sz="2000">
              <a:solidFill>
                <a:srgbClr val="121867"/>
              </a:solidFill>
            </a:endParaRPr>
          </a:p>
          <a:p>
            <a:pPr indent="0" lvl="0" marL="0" rtl="0" algn="l">
              <a:lnSpc>
                <a:spcPct val="115000"/>
              </a:lnSpc>
              <a:spcBef>
                <a:spcPts val="900"/>
              </a:spcBef>
              <a:spcAft>
                <a:spcPts val="900"/>
              </a:spcAft>
              <a:buNone/>
            </a:pPr>
            <a:r>
              <a:t/>
            </a:r>
            <a:endParaRPr sz="2000">
              <a:solidFill>
                <a:srgbClr val="121867"/>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5"/>
          <p:cNvSpPr txBox="1"/>
          <p:nvPr/>
        </p:nvSpPr>
        <p:spPr>
          <a:xfrm>
            <a:off x="0" y="208650"/>
            <a:ext cx="9144000" cy="47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@StringRes</a:t>
            </a:r>
            <a:r>
              <a:rPr lang="es" sz="2000">
                <a:solidFill>
                  <a:srgbClr val="121867"/>
                </a:solidFill>
              </a:rPr>
              <a:t> -&gt; Permite obtener los recursos de strings.xml.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@ColorRes</a:t>
            </a:r>
            <a:r>
              <a:rPr lang="es" sz="2000">
                <a:solidFill>
                  <a:srgbClr val="121867"/>
                </a:solidFill>
              </a:rPr>
              <a:t> -&gt; Permite obtener los recursos de colors.xml.</a:t>
            </a:r>
            <a:br>
              <a:rPr lang="es" sz="2000">
                <a:solidFill>
                  <a:srgbClr val="121867"/>
                </a:solidFill>
              </a:rPr>
            </a:br>
            <a:endParaRPr sz="500">
              <a:solidFill>
                <a:srgbClr val="121867"/>
              </a:solidFill>
            </a:endParaRPr>
          </a:p>
          <a:p>
            <a:pPr indent="0" lvl="0" marL="0" rtl="0" algn="l">
              <a:lnSpc>
                <a:spcPct val="115000"/>
              </a:lnSpc>
              <a:spcBef>
                <a:spcPts val="900"/>
              </a:spcBef>
              <a:spcAft>
                <a:spcPts val="0"/>
              </a:spcAft>
              <a:buNone/>
            </a:pPr>
            <a:r>
              <a:rPr b="1" lang="es" sz="2000">
                <a:solidFill>
                  <a:srgbClr val="121867"/>
                </a:solidFill>
              </a:rPr>
              <a:t>@BooleanRes</a:t>
            </a:r>
            <a:r>
              <a:rPr lang="es" sz="2000">
                <a:solidFill>
                  <a:srgbClr val="121867"/>
                </a:solidFill>
              </a:rPr>
              <a:t> -&gt; Permite obtener los recursos de booleans.xml.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@AnimationRes</a:t>
            </a:r>
            <a:r>
              <a:rPr lang="es" sz="2000">
                <a:solidFill>
                  <a:srgbClr val="121867"/>
                </a:solidFill>
              </a:rPr>
              <a:t> -&gt; Permite obtener los recursos de anim.[animation].xml.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@IntArrayRes</a:t>
            </a:r>
            <a:r>
              <a:rPr lang="es" sz="2000">
                <a:solidFill>
                  <a:srgbClr val="121867"/>
                </a:solidFill>
              </a:rPr>
              <a:t> -&gt; </a:t>
            </a:r>
            <a:r>
              <a:rPr i="1" lang="es" sz="2000">
                <a:solidFill>
                  <a:srgbClr val="121867"/>
                </a:solidFill>
              </a:rPr>
              <a:t>Práctica final</a:t>
            </a:r>
            <a:r>
              <a:rPr lang="es" sz="2000">
                <a:solidFill>
                  <a:srgbClr val="121867"/>
                </a:solidFill>
              </a:rPr>
              <a:t> -&gt; Permite obtener los recursos en array.</a:t>
            </a:r>
            <a:endParaRPr sz="2000">
              <a:solidFill>
                <a:srgbClr val="121867"/>
              </a:solidFill>
            </a:endParaRPr>
          </a:p>
          <a:p>
            <a:pPr indent="0" lvl="0" marL="0" rtl="0" algn="l">
              <a:lnSpc>
                <a:spcPct val="115000"/>
              </a:lnSpc>
              <a:spcBef>
                <a:spcPts val="900"/>
              </a:spcBef>
              <a:spcAft>
                <a:spcPts val="0"/>
              </a:spcAft>
              <a:buNone/>
            </a:pPr>
            <a:r>
              <a:t/>
            </a:r>
            <a:endParaRPr sz="2000">
              <a:solidFill>
                <a:srgbClr val="121867"/>
              </a:solidFill>
            </a:endParaRPr>
          </a:p>
          <a:p>
            <a:pPr indent="0" lvl="0" marL="0" rtl="0" algn="l">
              <a:lnSpc>
                <a:spcPct val="115000"/>
              </a:lnSpc>
              <a:spcBef>
                <a:spcPts val="900"/>
              </a:spcBef>
              <a:spcAft>
                <a:spcPts val="0"/>
              </a:spcAft>
              <a:buClr>
                <a:schemeClr val="dk1"/>
              </a:buClr>
              <a:buSzPts val="1100"/>
              <a:buFont typeface="Arial"/>
              <a:buNone/>
            </a:pPr>
            <a:r>
              <a:rPr b="1" lang="es" sz="2000">
                <a:solidFill>
                  <a:srgbClr val="121867"/>
                </a:solidFill>
              </a:rPr>
              <a:t>@ViewById</a:t>
            </a:r>
            <a:r>
              <a:rPr lang="es" sz="2000">
                <a:solidFill>
                  <a:srgbClr val="121867"/>
                </a:solidFill>
              </a:rPr>
              <a:t> -&gt; Permite instanciar los objetos de UI en la lógica Java.</a:t>
            </a:r>
            <a:endParaRPr sz="2000">
              <a:solidFill>
                <a:srgbClr val="121867"/>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6"/>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@Click</a:t>
            </a:r>
            <a:r>
              <a:rPr lang="es" sz="2000">
                <a:solidFill>
                  <a:srgbClr val="121867"/>
                </a:solidFill>
              </a:rPr>
              <a:t> -&gt; Método que se ejecuta cuando se hace un click sobre el objeto al que se ha referenciado.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@Touch</a:t>
            </a:r>
            <a:r>
              <a:rPr lang="es" sz="2000">
                <a:solidFill>
                  <a:srgbClr val="121867"/>
                </a:solidFill>
              </a:rPr>
              <a:t> -&gt; Método que se ejecuta cuando se hace un touch sobre el objeto al que se ha referenciado.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@LongClick</a:t>
            </a:r>
            <a:r>
              <a:rPr lang="es" sz="2000">
                <a:solidFill>
                  <a:srgbClr val="121867"/>
                </a:solidFill>
              </a:rPr>
              <a:t> -&gt; Método que se ejecuta cuando se hace un long click sobre el objeto al que se ha referenciado.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@AfterTextChange</a:t>
            </a:r>
            <a:r>
              <a:rPr lang="es" sz="2000">
                <a:solidFill>
                  <a:srgbClr val="121867"/>
                </a:solidFill>
              </a:rPr>
              <a:t> -&gt; Permite controlar el evento cuando cambia un texto.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@SeekBarProgressChange</a:t>
            </a:r>
            <a:r>
              <a:rPr lang="es" sz="2000">
                <a:solidFill>
                  <a:srgbClr val="121867"/>
                </a:solidFill>
              </a:rPr>
              <a:t> -&gt; Método que se ejecuta cuando el SeekBar referenciado cambia.</a:t>
            </a:r>
            <a:endParaRPr sz="2000">
              <a:solidFill>
                <a:srgbClr val="121867"/>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7"/>
          <p:cNvSpPr txBox="1"/>
          <p:nvPr>
            <p:ph idx="4294967295" type="ctrTitle"/>
          </p:nvPr>
        </p:nvSpPr>
        <p:spPr>
          <a:xfrm>
            <a:off x="685800" y="1964350"/>
            <a:ext cx="453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600">
                <a:solidFill>
                  <a:srgbClr val="F33784"/>
                </a:solidFill>
                <a:latin typeface="Lato"/>
                <a:ea typeface="Lato"/>
                <a:cs typeface="Lato"/>
                <a:sym typeface="Lato"/>
              </a:rPr>
              <a:t>MUCHAS GRACIAS!</a:t>
            </a:r>
            <a:endParaRPr sz="3600">
              <a:solidFill>
                <a:srgbClr val="F33784"/>
              </a:solidFill>
              <a:latin typeface="Lato"/>
              <a:ea typeface="Lato"/>
              <a:cs typeface="Lato"/>
              <a:sym typeface="Lato"/>
            </a:endParaRPr>
          </a:p>
        </p:txBody>
      </p:sp>
      <p:sp>
        <p:nvSpPr>
          <p:cNvPr id="328" name="Google Shape;328;p57"/>
          <p:cNvSpPr txBox="1"/>
          <p:nvPr>
            <p:ph idx="4294967295" type="subTitle"/>
          </p:nvPr>
        </p:nvSpPr>
        <p:spPr>
          <a:xfrm>
            <a:off x="685800" y="3163925"/>
            <a:ext cx="45315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sz="3600">
                <a:solidFill>
                  <a:srgbClr val="121867"/>
                </a:solidFill>
                <a:latin typeface="Lato"/>
                <a:ea typeface="Lato"/>
                <a:cs typeface="Lato"/>
                <a:sym typeface="Lato"/>
              </a:rPr>
              <a:t>Alguna pregunta?</a:t>
            </a:r>
            <a:endParaRPr sz="3600">
              <a:solidFill>
                <a:srgbClr val="121867"/>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grpSp>
        <p:nvGrpSpPr>
          <p:cNvPr id="333" name="Google Shape;333;p58"/>
          <p:cNvGrpSpPr/>
          <p:nvPr/>
        </p:nvGrpSpPr>
        <p:grpSpPr>
          <a:xfrm>
            <a:off x="348747" y="333019"/>
            <a:ext cx="342903" cy="447293"/>
            <a:chOff x="590250" y="244200"/>
            <a:chExt cx="407975" cy="532175"/>
          </a:xfrm>
        </p:grpSpPr>
        <p:sp>
          <p:nvSpPr>
            <p:cNvPr id="334" name="Google Shape;334;p5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58"/>
          <p:cNvGrpSpPr/>
          <p:nvPr/>
        </p:nvGrpSpPr>
        <p:grpSpPr>
          <a:xfrm>
            <a:off x="901439" y="399041"/>
            <a:ext cx="372594" cy="310144"/>
            <a:chOff x="1247825" y="322750"/>
            <a:chExt cx="443300" cy="369000"/>
          </a:xfrm>
        </p:grpSpPr>
        <p:sp>
          <p:nvSpPr>
            <p:cNvPr id="349" name="Google Shape;349;p58"/>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8"/>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8"/>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8"/>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8"/>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58"/>
          <p:cNvGrpSpPr/>
          <p:nvPr/>
        </p:nvGrpSpPr>
        <p:grpSpPr>
          <a:xfrm>
            <a:off x="1474618" y="397507"/>
            <a:ext cx="356204" cy="313212"/>
            <a:chOff x="1929775" y="320925"/>
            <a:chExt cx="423800" cy="372650"/>
          </a:xfrm>
        </p:grpSpPr>
        <p:sp>
          <p:nvSpPr>
            <p:cNvPr id="355" name="Google Shape;355;p58"/>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8"/>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8"/>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8"/>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8"/>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58"/>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8"/>
          <p:cNvSpPr/>
          <p:nvPr/>
        </p:nvSpPr>
        <p:spPr>
          <a:xfrm>
            <a:off x="2656888" y="387284"/>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58"/>
          <p:cNvGrpSpPr/>
          <p:nvPr/>
        </p:nvGrpSpPr>
        <p:grpSpPr>
          <a:xfrm>
            <a:off x="3744262" y="362185"/>
            <a:ext cx="336767" cy="383835"/>
            <a:chOff x="4630125" y="278900"/>
            <a:chExt cx="400675" cy="456675"/>
          </a:xfrm>
        </p:grpSpPr>
        <p:sp>
          <p:nvSpPr>
            <p:cNvPr id="363" name="Google Shape;363;p58"/>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8"/>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8"/>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8"/>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58"/>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58"/>
          <p:cNvGrpSpPr/>
          <p:nvPr/>
        </p:nvGrpSpPr>
        <p:grpSpPr>
          <a:xfrm>
            <a:off x="353874" y="908741"/>
            <a:ext cx="342882" cy="418128"/>
            <a:chOff x="596350" y="929175"/>
            <a:chExt cx="407950" cy="497475"/>
          </a:xfrm>
        </p:grpSpPr>
        <p:sp>
          <p:nvSpPr>
            <p:cNvPr id="369" name="Google Shape;369;p58"/>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8"/>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8"/>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8"/>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8"/>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8"/>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8"/>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58"/>
          <p:cNvGrpSpPr/>
          <p:nvPr/>
        </p:nvGrpSpPr>
        <p:grpSpPr>
          <a:xfrm>
            <a:off x="1478190" y="969656"/>
            <a:ext cx="349060" cy="298882"/>
            <a:chOff x="1934025" y="1001650"/>
            <a:chExt cx="415300" cy="355600"/>
          </a:xfrm>
        </p:grpSpPr>
        <p:sp>
          <p:nvSpPr>
            <p:cNvPr id="377" name="Google Shape;377;p58"/>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8"/>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8"/>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8"/>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58"/>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8"/>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8"/>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8"/>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58"/>
          <p:cNvGrpSpPr/>
          <p:nvPr/>
        </p:nvGrpSpPr>
        <p:grpSpPr>
          <a:xfrm>
            <a:off x="4302585" y="947131"/>
            <a:ext cx="350068" cy="350573"/>
            <a:chOff x="5294400" y="974850"/>
            <a:chExt cx="416500" cy="417100"/>
          </a:xfrm>
        </p:grpSpPr>
        <p:sp>
          <p:nvSpPr>
            <p:cNvPr id="386" name="Google Shape;386;p58"/>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8"/>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58"/>
          <p:cNvGrpSpPr/>
          <p:nvPr/>
        </p:nvGrpSpPr>
        <p:grpSpPr>
          <a:xfrm>
            <a:off x="4825607" y="907732"/>
            <a:ext cx="433992" cy="422729"/>
            <a:chOff x="5916675" y="927975"/>
            <a:chExt cx="516350" cy="502950"/>
          </a:xfrm>
        </p:grpSpPr>
        <p:sp>
          <p:nvSpPr>
            <p:cNvPr id="389" name="Google Shape;389;p58"/>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8"/>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58"/>
          <p:cNvGrpSpPr/>
          <p:nvPr/>
        </p:nvGrpSpPr>
        <p:grpSpPr>
          <a:xfrm>
            <a:off x="327251" y="1557145"/>
            <a:ext cx="391001" cy="264085"/>
            <a:chOff x="564675" y="1700625"/>
            <a:chExt cx="465200" cy="314200"/>
          </a:xfrm>
        </p:grpSpPr>
        <p:sp>
          <p:nvSpPr>
            <p:cNvPr id="392" name="Google Shape;392;p58"/>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8"/>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8"/>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58"/>
          <p:cNvGrpSpPr/>
          <p:nvPr/>
        </p:nvGrpSpPr>
        <p:grpSpPr>
          <a:xfrm>
            <a:off x="892235" y="1492657"/>
            <a:ext cx="391001" cy="382827"/>
            <a:chOff x="1236875" y="1623900"/>
            <a:chExt cx="465200" cy="455475"/>
          </a:xfrm>
        </p:grpSpPr>
        <p:sp>
          <p:nvSpPr>
            <p:cNvPr id="396" name="Google Shape;396;p58"/>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8"/>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8"/>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8"/>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8"/>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8"/>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8"/>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58"/>
          <p:cNvGrpSpPr/>
          <p:nvPr/>
        </p:nvGrpSpPr>
        <p:grpSpPr>
          <a:xfrm>
            <a:off x="1469490" y="1500852"/>
            <a:ext cx="366458" cy="366437"/>
            <a:chOff x="1923675" y="1633650"/>
            <a:chExt cx="436000" cy="435975"/>
          </a:xfrm>
        </p:grpSpPr>
        <p:sp>
          <p:nvSpPr>
            <p:cNvPr id="404" name="Google Shape;404;p5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58"/>
          <p:cNvGrpSpPr/>
          <p:nvPr/>
        </p:nvGrpSpPr>
        <p:grpSpPr>
          <a:xfrm>
            <a:off x="2032941" y="1499318"/>
            <a:ext cx="369505" cy="369505"/>
            <a:chOff x="2594050" y="1631825"/>
            <a:chExt cx="439625" cy="439625"/>
          </a:xfrm>
        </p:grpSpPr>
        <p:sp>
          <p:nvSpPr>
            <p:cNvPr id="411" name="Google Shape;411;p5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8"/>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58"/>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58"/>
          <p:cNvGrpSpPr/>
          <p:nvPr/>
        </p:nvGrpSpPr>
        <p:grpSpPr>
          <a:xfrm>
            <a:off x="3197706" y="1471687"/>
            <a:ext cx="299911" cy="424768"/>
            <a:chOff x="3979850" y="1598950"/>
            <a:chExt cx="356825" cy="505375"/>
          </a:xfrm>
        </p:grpSpPr>
        <p:sp>
          <p:nvSpPr>
            <p:cNvPr id="417" name="Google Shape;417;p58"/>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8"/>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58"/>
          <p:cNvGrpSpPr/>
          <p:nvPr/>
        </p:nvGrpSpPr>
        <p:grpSpPr>
          <a:xfrm>
            <a:off x="3715096" y="1562776"/>
            <a:ext cx="395098" cy="242589"/>
            <a:chOff x="4595425" y="1707325"/>
            <a:chExt cx="470075" cy="288625"/>
          </a:xfrm>
        </p:grpSpPr>
        <p:sp>
          <p:nvSpPr>
            <p:cNvPr id="420" name="Google Shape;420;p58"/>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8"/>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8"/>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8"/>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8"/>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58"/>
          <p:cNvGrpSpPr/>
          <p:nvPr/>
        </p:nvGrpSpPr>
        <p:grpSpPr>
          <a:xfrm>
            <a:off x="4299013" y="1503416"/>
            <a:ext cx="357234" cy="361310"/>
            <a:chOff x="5290150" y="1636700"/>
            <a:chExt cx="425025" cy="429875"/>
          </a:xfrm>
        </p:grpSpPr>
        <p:sp>
          <p:nvSpPr>
            <p:cNvPr id="426" name="Google Shape;426;p58"/>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8"/>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58"/>
          <p:cNvGrpSpPr/>
          <p:nvPr/>
        </p:nvGrpSpPr>
        <p:grpSpPr>
          <a:xfrm>
            <a:off x="4862967" y="1492657"/>
            <a:ext cx="359272" cy="376691"/>
            <a:chOff x="5961125" y="1623900"/>
            <a:chExt cx="427450" cy="448175"/>
          </a:xfrm>
        </p:grpSpPr>
        <p:sp>
          <p:nvSpPr>
            <p:cNvPr id="429" name="Google Shape;429;p58"/>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8"/>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8"/>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8"/>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8"/>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8"/>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8"/>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58"/>
          <p:cNvGrpSpPr/>
          <p:nvPr/>
        </p:nvGrpSpPr>
        <p:grpSpPr>
          <a:xfrm>
            <a:off x="5415659" y="1502386"/>
            <a:ext cx="383835" cy="363369"/>
            <a:chOff x="6618700" y="1635475"/>
            <a:chExt cx="456675" cy="432325"/>
          </a:xfrm>
        </p:grpSpPr>
        <p:sp>
          <p:nvSpPr>
            <p:cNvPr id="437" name="Google Shape;437;p58"/>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8"/>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8"/>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8"/>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8"/>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58"/>
          <p:cNvGrpSpPr/>
          <p:nvPr/>
        </p:nvGrpSpPr>
        <p:grpSpPr>
          <a:xfrm>
            <a:off x="370747" y="2085798"/>
            <a:ext cx="304009" cy="326513"/>
            <a:chOff x="616425" y="2329600"/>
            <a:chExt cx="361700" cy="388475"/>
          </a:xfrm>
        </p:grpSpPr>
        <p:sp>
          <p:nvSpPr>
            <p:cNvPr id="443" name="Google Shape;443;p58"/>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8"/>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8"/>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8"/>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8"/>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8"/>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8"/>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8"/>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58"/>
          <p:cNvGrpSpPr/>
          <p:nvPr/>
        </p:nvGrpSpPr>
        <p:grpSpPr>
          <a:xfrm>
            <a:off x="927557" y="2088866"/>
            <a:ext cx="320378" cy="320378"/>
            <a:chOff x="1278900" y="2333250"/>
            <a:chExt cx="381175" cy="381175"/>
          </a:xfrm>
        </p:grpSpPr>
        <p:sp>
          <p:nvSpPr>
            <p:cNvPr id="452" name="Google Shape;452;p58"/>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8"/>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8"/>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8"/>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58"/>
          <p:cNvGrpSpPr/>
          <p:nvPr/>
        </p:nvGrpSpPr>
        <p:grpSpPr>
          <a:xfrm>
            <a:off x="1492520" y="2088866"/>
            <a:ext cx="320399" cy="320378"/>
            <a:chOff x="1951075" y="2333250"/>
            <a:chExt cx="381200" cy="381175"/>
          </a:xfrm>
        </p:grpSpPr>
        <p:sp>
          <p:nvSpPr>
            <p:cNvPr id="457" name="Google Shape;457;p58"/>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8"/>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8"/>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8"/>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58"/>
          <p:cNvGrpSpPr/>
          <p:nvPr/>
        </p:nvGrpSpPr>
        <p:grpSpPr>
          <a:xfrm>
            <a:off x="2057504" y="2088866"/>
            <a:ext cx="320378" cy="320378"/>
            <a:chOff x="2623275" y="2333250"/>
            <a:chExt cx="381175" cy="381175"/>
          </a:xfrm>
        </p:grpSpPr>
        <p:sp>
          <p:nvSpPr>
            <p:cNvPr id="462" name="Google Shape;462;p58"/>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8"/>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8"/>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8"/>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58"/>
          <p:cNvGrpSpPr/>
          <p:nvPr/>
        </p:nvGrpSpPr>
        <p:grpSpPr>
          <a:xfrm>
            <a:off x="2697209" y="2033603"/>
            <a:ext cx="170937" cy="426827"/>
            <a:chOff x="3384375" y="2267500"/>
            <a:chExt cx="203375" cy="507825"/>
          </a:xfrm>
        </p:grpSpPr>
        <p:sp>
          <p:nvSpPr>
            <p:cNvPr id="467" name="Google Shape;467;p58"/>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8"/>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58"/>
          <p:cNvGrpSpPr/>
          <p:nvPr/>
        </p:nvGrpSpPr>
        <p:grpSpPr>
          <a:xfrm>
            <a:off x="3842516" y="2087836"/>
            <a:ext cx="140237" cy="318339"/>
            <a:chOff x="4747025" y="2332025"/>
            <a:chExt cx="166850" cy="378750"/>
          </a:xfrm>
        </p:grpSpPr>
        <p:sp>
          <p:nvSpPr>
            <p:cNvPr id="470" name="Google Shape;470;p58"/>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8"/>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58"/>
          <p:cNvGrpSpPr/>
          <p:nvPr/>
        </p:nvGrpSpPr>
        <p:grpSpPr>
          <a:xfrm>
            <a:off x="3274990" y="2035641"/>
            <a:ext cx="145343" cy="422729"/>
            <a:chOff x="4071800" y="2269925"/>
            <a:chExt cx="172925" cy="502950"/>
          </a:xfrm>
        </p:grpSpPr>
        <p:sp>
          <p:nvSpPr>
            <p:cNvPr id="473" name="Google Shape;473;p58"/>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8"/>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58"/>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58"/>
          <p:cNvGrpSpPr/>
          <p:nvPr/>
        </p:nvGrpSpPr>
        <p:grpSpPr>
          <a:xfrm>
            <a:off x="4872696" y="2086302"/>
            <a:ext cx="345971" cy="325505"/>
            <a:chOff x="5972700" y="2330200"/>
            <a:chExt cx="411625" cy="387275"/>
          </a:xfrm>
        </p:grpSpPr>
        <p:sp>
          <p:nvSpPr>
            <p:cNvPr id="477" name="Google Shape;477;p5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58"/>
          <p:cNvGrpSpPr/>
          <p:nvPr/>
        </p:nvGrpSpPr>
        <p:grpSpPr>
          <a:xfrm>
            <a:off x="467993" y="2614431"/>
            <a:ext cx="109538" cy="399195"/>
            <a:chOff x="732125" y="2958550"/>
            <a:chExt cx="130325" cy="474950"/>
          </a:xfrm>
        </p:grpSpPr>
        <p:sp>
          <p:nvSpPr>
            <p:cNvPr id="480" name="Google Shape;480;p58"/>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8"/>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8"/>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8"/>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8"/>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8"/>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8"/>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8"/>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8" name="Google Shape;488;p58"/>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8"/>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58"/>
          <p:cNvGrpSpPr/>
          <p:nvPr/>
        </p:nvGrpSpPr>
        <p:grpSpPr>
          <a:xfrm>
            <a:off x="2023737" y="2627227"/>
            <a:ext cx="387933" cy="367467"/>
            <a:chOff x="2583100" y="2973775"/>
            <a:chExt cx="461550" cy="437200"/>
          </a:xfrm>
        </p:grpSpPr>
        <p:sp>
          <p:nvSpPr>
            <p:cNvPr id="491" name="Google Shape;491;p58"/>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8"/>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58"/>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58"/>
          <p:cNvGrpSpPr/>
          <p:nvPr/>
        </p:nvGrpSpPr>
        <p:grpSpPr>
          <a:xfrm>
            <a:off x="4263186" y="2655384"/>
            <a:ext cx="435022" cy="323445"/>
            <a:chOff x="5247525" y="3007275"/>
            <a:chExt cx="517575" cy="384825"/>
          </a:xfrm>
        </p:grpSpPr>
        <p:sp>
          <p:nvSpPr>
            <p:cNvPr id="495" name="Google Shape;495;p5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58"/>
          <p:cNvGrpSpPr/>
          <p:nvPr/>
        </p:nvGrpSpPr>
        <p:grpSpPr>
          <a:xfrm>
            <a:off x="3174172" y="2636956"/>
            <a:ext cx="342882" cy="350068"/>
            <a:chOff x="3951850" y="2985350"/>
            <a:chExt cx="407950" cy="416500"/>
          </a:xfrm>
        </p:grpSpPr>
        <p:sp>
          <p:nvSpPr>
            <p:cNvPr id="498" name="Google Shape;498;p5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58"/>
          <p:cNvGrpSpPr/>
          <p:nvPr/>
        </p:nvGrpSpPr>
        <p:grpSpPr>
          <a:xfrm>
            <a:off x="330844" y="3226504"/>
            <a:ext cx="397136" cy="305017"/>
            <a:chOff x="568950" y="3686775"/>
            <a:chExt cx="472500" cy="362900"/>
          </a:xfrm>
        </p:grpSpPr>
        <p:sp>
          <p:nvSpPr>
            <p:cNvPr id="503" name="Google Shape;503;p58"/>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8"/>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8"/>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58"/>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58"/>
          <p:cNvGrpSpPr/>
          <p:nvPr/>
        </p:nvGrpSpPr>
        <p:grpSpPr>
          <a:xfrm>
            <a:off x="898896" y="3252097"/>
            <a:ext cx="377700" cy="253852"/>
            <a:chOff x="1244800" y="3717225"/>
            <a:chExt cx="449375" cy="302025"/>
          </a:xfrm>
        </p:grpSpPr>
        <p:sp>
          <p:nvSpPr>
            <p:cNvPr id="508" name="Google Shape;508;p58"/>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8"/>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8"/>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8"/>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8"/>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8"/>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58"/>
          <p:cNvGrpSpPr/>
          <p:nvPr/>
        </p:nvGrpSpPr>
        <p:grpSpPr>
          <a:xfrm>
            <a:off x="1468986" y="3232639"/>
            <a:ext cx="367467" cy="287115"/>
            <a:chOff x="1923075" y="3694075"/>
            <a:chExt cx="437200" cy="341600"/>
          </a:xfrm>
        </p:grpSpPr>
        <p:sp>
          <p:nvSpPr>
            <p:cNvPr id="515" name="Google Shape;515;p58"/>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8"/>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8"/>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8"/>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8"/>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8"/>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8"/>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8"/>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8"/>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58"/>
          <p:cNvGrpSpPr/>
          <p:nvPr/>
        </p:nvGrpSpPr>
        <p:grpSpPr>
          <a:xfrm>
            <a:off x="2037542" y="3228038"/>
            <a:ext cx="360301" cy="295814"/>
            <a:chOff x="2599525" y="3688600"/>
            <a:chExt cx="428675" cy="351950"/>
          </a:xfrm>
        </p:grpSpPr>
        <p:sp>
          <p:nvSpPr>
            <p:cNvPr id="525" name="Google Shape;525;p58"/>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8"/>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8"/>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58"/>
          <p:cNvGrpSpPr/>
          <p:nvPr/>
        </p:nvGrpSpPr>
        <p:grpSpPr>
          <a:xfrm>
            <a:off x="2619925" y="3207571"/>
            <a:ext cx="333700" cy="329077"/>
            <a:chOff x="3292425" y="3664250"/>
            <a:chExt cx="397025" cy="391525"/>
          </a:xfrm>
        </p:grpSpPr>
        <p:sp>
          <p:nvSpPr>
            <p:cNvPr id="529" name="Google Shape;529;p58"/>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8"/>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8"/>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58"/>
          <p:cNvGrpSpPr/>
          <p:nvPr/>
        </p:nvGrpSpPr>
        <p:grpSpPr>
          <a:xfrm>
            <a:off x="3157782" y="3250038"/>
            <a:ext cx="369526" cy="268183"/>
            <a:chOff x="3932350" y="3714775"/>
            <a:chExt cx="439650" cy="319075"/>
          </a:xfrm>
        </p:grpSpPr>
        <p:sp>
          <p:nvSpPr>
            <p:cNvPr id="533" name="Google Shape;533;p58"/>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8"/>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8"/>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8"/>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8"/>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58"/>
          <p:cNvGrpSpPr/>
          <p:nvPr/>
        </p:nvGrpSpPr>
        <p:grpSpPr>
          <a:xfrm>
            <a:off x="3722766" y="3250038"/>
            <a:ext cx="369505" cy="268183"/>
            <a:chOff x="4604550" y="3714775"/>
            <a:chExt cx="439625" cy="319075"/>
          </a:xfrm>
        </p:grpSpPr>
        <p:sp>
          <p:nvSpPr>
            <p:cNvPr id="539" name="Google Shape;539;p58"/>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8"/>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58"/>
          <p:cNvGrpSpPr/>
          <p:nvPr/>
        </p:nvGrpSpPr>
        <p:grpSpPr>
          <a:xfrm>
            <a:off x="4301051" y="3222406"/>
            <a:ext cx="353136" cy="313738"/>
            <a:chOff x="5292575" y="3681900"/>
            <a:chExt cx="420150" cy="373275"/>
          </a:xfrm>
        </p:grpSpPr>
        <p:sp>
          <p:nvSpPr>
            <p:cNvPr id="542" name="Google Shape;542;p58"/>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8"/>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8"/>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8"/>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8"/>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8"/>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8"/>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58"/>
          <p:cNvGrpSpPr/>
          <p:nvPr/>
        </p:nvGrpSpPr>
        <p:grpSpPr>
          <a:xfrm>
            <a:off x="4846073" y="3182482"/>
            <a:ext cx="393060" cy="393060"/>
            <a:chOff x="5941025" y="3634400"/>
            <a:chExt cx="467650" cy="467650"/>
          </a:xfrm>
        </p:grpSpPr>
        <p:sp>
          <p:nvSpPr>
            <p:cNvPr id="550" name="Google Shape;550;p58"/>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8"/>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8"/>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8"/>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8"/>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8"/>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58"/>
          <p:cNvGrpSpPr/>
          <p:nvPr/>
        </p:nvGrpSpPr>
        <p:grpSpPr>
          <a:xfrm>
            <a:off x="5436146" y="3207571"/>
            <a:ext cx="342882" cy="342903"/>
            <a:chOff x="6643075" y="3664250"/>
            <a:chExt cx="407950" cy="407975"/>
          </a:xfrm>
        </p:grpSpPr>
        <p:sp>
          <p:nvSpPr>
            <p:cNvPr id="557" name="Google Shape;557;p58"/>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8"/>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58"/>
          <p:cNvGrpSpPr/>
          <p:nvPr/>
        </p:nvGrpSpPr>
        <p:grpSpPr>
          <a:xfrm>
            <a:off x="336980" y="3758225"/>
            <a:ext cx="371564" cy="371543"/>
            <a:chOff x="576250" y="4319400"/>
            <a:chExt cx="442075" cy="442050"/>
          </a:xfrm>
        </p:grpSpPr>
        <p:sp>
          <p:nvSpPr>
            <p:cNvPr id="560" name="Google Shape;560;p58"/>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8"/>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8"/>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8"/>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58"/>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8"/>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8"/>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8"/>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58"/>
          <p:cNvGrpSpPr/>
          <p:nvPr/>
        </p:nvGrpSpPr>
        <p:grpSpPr>
          <a:xfrm>
            <a:off x="4280585" y="3777157"/>
            <a:ext cx="394068" cy="325505"/>
            <a:chOff x="5268225" y="4341925"/>
            <a:chExt cx="468850" cy="387275"/>
          </a:xfrm>
        </p:grpSpPr>
        <p:sp>
          <p:nvSpPr>
            <p:cNvPr id="569" name="Google Shape;569;p58"/>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8"/>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8"/>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8"/>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8"/>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8"/>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8"/>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8"/>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58"/>
          <p:cNvGrpSpPr/>
          <p:nvPr/>
        </p:nvGrpSpPr>
        <p:grpSpPr>
          <a:xfrm>
            <a:off x="4865531" y="3766924"/>
            <a:ext cx="354145" cy="354145"/>
            <a:chOff x="5964175" y="4329750"/>
            <a:chExt cx="421350" cy="421350"/>
          </a:xfrm>
        </p:grpSpPr>
        <p:sp>
          <p:nvSpPr>
            <p:cNvPr id="578" name="Google Shape;578;p58"/>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8"/>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58"/>
          <p:cNvGrpSpPr/>
          <p:nvPr/>
        </p:nvGrpSpPr>
        <p:grpSpPr>
          <a:xfrm>
            <a:off x="901439" y="4331908"/>
            <a:ext cx="372594" cy="360301"/>
            <a:chOff x="1247825" y="5001950"/>
            <a:chExt cx="443300" cy="428675"/>
          </a:xfrm>
        </p:grpSpPr>
        <p:sp>
          <p:nvSpPr>
            <p:cNvPr id="581" name="Google Shape;581;p58"/>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8"/>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8"/>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8"/>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8"/>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8"/>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58"/>
          <p:cNvGrpSpPr/>
          <p:nvPr/>
        </p:nvGrpSpPr>
        <p:grpSpPr>
          <a:xfrm>
            <a:off x="1499685" y="4313985"/>
            <a:ext cx="306068" cy="389992"/>
            <a:chOff x="1959600" y="4980625"/>
            <a:chExt cx="364150" cy="464000"/>
          </a:xfrm>
        </p:grpSpPr>
        <p:sp>
          <p:nvSpPr>
            <p:cNvPr id="588" name="Google Shape;588;p58"/>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8"/>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8"/>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8"/>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8"/>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8"/>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8"/>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58"/>
          <p:cNvGrpSpPr/>
          <p:nvPr/>
        </p:nvGrpSpPr>
        <p:grpSpPr>
          <a:xfrm>
            <a:off x="2042165" y="4328840"/>
            <a:ext cx="351077" cy="360806"/>
            <a:chOff x="2605025" y="4998300"/>
            <a:chExt cx="417700" cy="429275"/>
          </a:xfrm>
        </p:grpSpPr>
        <p:sp>
          <p:nvSpPr>
            <p:cNvPr id="596" name="Google Shape;596;p58"/>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8"/>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8"/>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58"/>
          <p:cNvGrpSpPr/>
          <p:nvPr/>
        </p:nvGrpSpPr>
        <p:grpSpPr>
          <a:xfrm>
            <a:off x="2572857" y="4331908"/>
            <a:ext cx="419662" cy="349543"/>
            <a:chOff x="3236425" y="5001950"/>
            <a:chExt cx="499300" cy="415875"/>
          </a:xfrm>
        </p:grpSpPr>
        <p:sp>
          <p:nvSpPr>
            <p:cNvPr id="600" name="Google Shape;600;p58"/>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8"/>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8"/>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8"/>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8"/>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8"/>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58"/>
          <p:cNvGrpSpPr/>
          <p:nvPr/>
        </p:nvGrpSpPr>
        <p:grpSpPr>
          <a:xfrm>
            <a:off x="3187977" y="4313985"/>
            <a:ext cx="319369" cy="380263"/>
            <a:chOff x="3968275" y="4980625"/>
            <a:chExt cx="379975" cy="452425"/>
          </a:xfrm>
        </p:grpSpPr>
        <p:sp>
          <p:nvSpPr>
            <p:cNvPr id="607" name="Google Shape;607;p58"/>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8"/>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8"/>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58"/>
          <p:cNvGrpSpPr/>
          <p:nvPr/>
        </p:nvGrpSpPr>
        <p:grpSpPr>
          <a:xfrm>
            <a:off x="4843510" y="4398938"/>
            <a:ext cx="404323" cy="220085"/>
            <a:chOff x="5937975" y="5081700"/>
            <a:chExt cx="481050" cy="261850"/>
          </a:xfrm>
        </p:grpSpPr>
        <p:sp>
          <p:nvSpPr>
            <p:cNvPr id="611" name="Google Shape;611;p58"/>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8"/>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8"/>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58"/>
          <p:cNvGrpSpPr/>
          <p:nvPr/>
        </p:nvGrpSpPr>
        <p:grpSpPr>
          <a:xfrm>
            <a:off x="5461718" y="4356472"/>
            <a:ext cx="290183" cy="333678"/>
            <a:chOff x="6673500" y="5031175"/>
            <a:chExt cx="345250" cy="397000"/>
          </a:xfrm>
        </p:grpSpPr>
        <p:sp>
          <p:nvSpPr>
            <p:cNvPr id="615" name="Google Shape;615;p58"/>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8"/>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8"/>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8"/>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8"/>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58"/>
          <p:cNvGrpSpPr/>
          <p:nvPr/>
        </p:nvGrpSpPr>
        <p:grpSpPr>
          <a:xfrm>
            <a:off x="3153705" y="381117"/>
            <a:ext cx="387933" cy="345971"/>
            <a:chOff x="3927500" y="301425"/>
            <a:chExt cx="461550" cy="411625"/>
          </a:xfrm>
        </p:grpSpPr>
        <p:sp>
          <p:nvSpPr>
            <p:cNvPr id="621" name="Google Shape;621;p58"/>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8"/>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8"/>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8"/>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8"/>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8"/>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8"/>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8"/>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8"/>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8"/>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8"/>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8"/>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8"/>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8"/>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8"/>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8"/>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8"/>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8"/>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8"/>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8"/>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8"/>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8"/>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8"/>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8"/>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8"/>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8"/>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8"/>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58"/>
          <p:cNvGrpSpPr/>
          <p:nvPr/>
        </p:nvGrpSpPr>
        <p:grpSpPr>
          <a:xfrm>
            <a:off x="5441252" y="387778"/>
            <a:ext cx="332670" cy="332670"/>
            <a:chOff x="6649150" y="309350"/>
            <a:chExt cx="395800" cy="395800"/>
          </a:xfrm>
        </p:grpSpPr>
        <p:sp>
          <p:nvSpPr>
            <p:cNvPr id="649" name="Google Shape;649;p58"/>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8"/>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8"/>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8"/>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8"/>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8"/>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8"/>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8"/>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8"/>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8"/>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8"/>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8"/>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8"/>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8"/>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8"/>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8"/>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8"/>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8"/>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8"/>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8"/>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8"/>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8"/>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8"/>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58"/>
          <p:cNvGrpSpPr/>
          <p:nvPr/>
        </p:nvGrpSpPr>
        <p:grpSpPr>
          <a:xfrm>
            <a:off x="4873705" y="395448"/>
            <a:ext cx="337797" cy="319873"/>
            <a:chOff x="5973900" y="318475"/>
            <a:chExt cx="401900" cy="380575"/>
          </a:xfrm>
        </p:grpSpPr>
        <p:sp>
          <p:nvSpPr>
            <p:cNvPr id="673" name="Google Shape;673;p58"/>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8"/>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8"/>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8"/>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8"/>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8"/>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8"/>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8"/>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8"/>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8"/>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8"/>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8"/>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8"/>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8"/>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58"/>
          <p:cNvGrpSpPr/>
          <p:nvPr/>
        </p:nvGrpSpPr>
        <p:grpSpPr>
          <a:xfrm>
            <a:off x="918858" y="908741"/>
            <a:ext cx="342882" cy="418128"/>
            <a:chOff x="1268550" y="929175"/>
            <a:chExt cx="407950" cy="497475"/>
          </a:xfrm>
        </p:grpSpPr>
        <p:sp>
          <p:nvSpPr>
            <p:cNvPr id="688" name="Google Shape;688;p58"/>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8"/>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8"/>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58"/>
          <p:cNvGrpSpPr/>
          <p:nvPr/>
        </p:nvGrpSpPr>
        <p:grpSpPr>
          <a:xfrm>
            <a:off x="5404922" y="924605"/>
            <a:ext cx="405331" cy="388962"/>
            <a:chOff x="6605925" y="948050"/>
            <a:chExt cx="482250" cy="462775"/>
          </a:xfrm>
        </p:grpSpPr>
        <p:sp>
          <p:nvSpPr>
            <p:cNvPr id="692" name="Google Shape;692;p58"/>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8"/>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8"/>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8"/>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8"/>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8"/>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58"/>
          <p:cNvGrpSpPr/>
          <p:nvPr/>
        </p:nvGrpSpPr>
        <p:grpSpPr>
          <a:xfrm>
            <a:off x="5499604" y="2076574"/>
            <a:ext cx="215966" cy="342399"/>
            <a:chOff x="6718575" y="2318625"/>
            <a:chExt cx="256950" cy="407375"/>
          </a:xfrm>
        </p:grpSpPr>
        <p:sp>
          <p:nvSpPr>
            <p:cNvPr id="699" name="Google Shape;699;p5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58"/>
          <p:cNvGrpSpPr/>
          <p:nvPr/>
        </p:nvGrpSpPr>
        <p:grpSpPr>
          <a:xfrm>
            <a:off x="2600993" y="2703482"/>
            <a:ext cx="363369" cy="221115"/>
            <a:chOff x="3269900" y="3064500"/>
            <a:chExt cx="432325" cy="263075"/>
          </a:xfrm>
        </p:grpSpPr>
        <p:sp>
          <p:nvSpPr>
            <p:cNvPr id="708" name="Google Shape;708;p58"/>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8"/>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8"/>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58"/>
          <p:cNvGrpSpPr/>
          <p:nvPr/>
        </p:nvGrpSpPr>
        <p:grpSpPr>
          <a:xfrm>
            <a:off x="5475019" y="2635926"/>
            <a:ext cx="265115" cy="372594"/>
            <a:chOff x="6689325" y="2984125"/>
            <a:chExt cx="315425" cy="443300"/>
          </a:xfrm>
        </p:grpSpPr>
        <p:sp>
          <p:nvSpPr>
            <p:cNvPr id="712" name="Google Shape;712;p58"/>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8"/>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8"/>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8"/>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8"/>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58"/>
          <p:cNvGrpSpPr/>
          <p:nvPr/>
        </p:nvGrpSpPr>
        <p:grpSpPr>
          <a:xfrm>
            <a:off x="1523745" y="3730594"/>
            <a:ext cx="256416" cy="414535"/>
            <a:chOff x="1988225" y="4286525"/>
            <a:chExt cx="305075" cy="493200"/>
          </a:xfrm>
        </p:grpSpPr>
        <p:sp>
          <p:nvSpPr>
            <p:cNvPr id="718" name="Google Shape;718;p58"/>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8"/>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8"/>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8"/>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8"/>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8"/>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8"/>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58"/>
          <p:cNvGrpSpPr/>
          <p:nvPr/>
        </p:nvGrpSpPr>
        <p:grpSpPr>
          <a:xfrm>
            <a:off x="2067737" y="3759759"/>
            <a:ext cx="309640" cy="392030"/>
            <a:chOff x="2635450" y="4321225"/>
            <a:chExt cx="368400" cy="466425"/>
          </a:xfrm>
        </p:grpSpPr>
        <p:sp>
          <p:nvSpPr>
            <p:cNvPr id="726" name="Google Shape;726;p58"/>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8"/>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8"/>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8"/>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8"/>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8"/>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58"/>
          <p:cNvGrpSpPr/>
          <p:nvPr/>
        </p:nvGrpSpPr>
        <p:grpSpPr>
          <a:xfrm>
            <a:off x="5436146" y="3750030"/>
            <a:ext cx="342882" cy="383835"/>
            <a:chOff x="6643075" y="4309650"/>
            <a:chExt cx="407950" cy="456675"/>
          </a:xfrm>
        </p:grpSpPr>
        <p:sp>
          <p:nvSpPr>
            <p:cNvPr id="733" name="Google Shape;733;p58"/>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8"/>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8"/>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8"/>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8"/>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8"/>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8"/>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8"/>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8"/>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58"/>
          <p:cNvGrpSpPr/>
          <p:nvPr/>
        </p:nvGrpSpPr>
        <p:grpSpPr>
          <a:xfrm>
            <a:off x="4251419" y="4291984"/>
            <a:ext cx="452420" cy="433992"/>
            <a:chOff x="5233525" y="4954450"/>
            <a:chExt cx="538275" cy="516350"/>
          </a:xfrm>
        </p:grpSpPr>
        <p:sp>
          <p:nvSpPr>
            <p:cNvPr id="743" name="Google Shape;743;p5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8"/>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8"/>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8"/>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8"/>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8"/>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58"/>
          <p:cNvGrpSpPr/>
          <p:nvPr/>
        </p:nvGrpSpPr>
        <p:grpSpPr>
          <a:xfrm>
            <a:off x="3682338" y="4299654"/>
            <a:ext cx="460615" cy="418653"/>
            <a:chOff x="4556450" y="4963575"/>
            <a:chExt cx="548025" cy="498100"/>
          </a:xfrm>
        </p:grpSpPr>
        <p:sp>
          <p:nvSpPr>
            <p:cNvPr id="755" name="Google Shape;755;p58"/>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8"/>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8"/>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8"/>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58"/>
          <p:cNvGrpSpPr/>
          <p:nvPr/>
        </p:nvGrpSpPr>
        <p:grpSpPr>
          <a:xfrm>
            <a:off x="299620" y="4390239"/>
            <a:ext cx="445255" cy="246182"/>
            <a:chOff x="531800" y="5071350"/>
            <a:chExt cx="529750" cy="292900"/>
          </a:xfrm>
        </p:grpSpPr>
        <p:sp>
          <p:nvSpPr>
            <p:cNvPr id="761" name="Google Shape;761;p58"/>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8"/>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8"/>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68" name="Google Shape;768;p58"/>
          <p:cNvPicPr preferRelativeResize="0"/>
          <p:nvPr/>
        </p:nvPicPr>
        <p:blipFill>
          <a:blip r:embed="rId3">
            <a:alphaModFix/>
          </a:blip>
          <a:stretch>
            <a:fillRect/>
          </a:stretch>
        </p:blipFill>
        <p:spPr>
          <a:xfrm>
            <a:off x="5976050" y="1418751"/>
            <a:ext cx="3074677" cy="230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s" sz="2000">
                <a:solidFill>
                  <a:srgbClr val="121867"/>
                </a:solidFill>
              </a:rPr>
              <a:t>@EActivity</a:t>
            </a:r>
            <a:r>
              <a:rPr lang="es" sz="2000">
                <a:solidFill>
                  <a:srgbClr val="121867"/>
                </a:solidFill>
              </a:rPr>
              <a:t> -&gt; Permite mejorar una actividad con AndroidAnnotations y permite especificar su layout.</a:t>
            </a:r>
            <a:endParaRPr sz="2000">
              <a:solidFill>
                <a:srgbClr val="121867"/>
              </a:solidFill>
            </a:endParaRPr>
          </a:p>
          <a:p>
            <a:pPr indent="0" lvl="0" marL="0" rtl="0" algn="l">
              <a:lnSpc>
                <a:spcPct val="115000"/>
              </a:lnSpc>
              <a:spcBef>
                <a:spcPts val="900"/>
              </a:spcBef>
              <a:spcAft>
                <a:spcPts val="0"/>
              </a:spcAft>
              <a:buNone/>
            </a:pPr>
            <a:r>
              <a:rPr b="1" lang="es" sz="2000">
                <a:solidFill>
                  <a:srgbClr val="121867"/>
                </a:solidFill>
              </a:rPr>
              <a:t>@EApplication</a:t>
            </a:r>
            <a:r>
              <a:rPr lang="es" sz="2000">
                <a:solidFill>
                  <a:srgbClr val="121867"/>
                </a:solidFill>
              </a:rPr>
              <a:t> -&gt; Permite definir una nueva aplicación dentro del proyecto. Recordar que la clase se debe registrar en el manifest("android:name").</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@EBean</a:t>
            </a:r>
            <a:r>
              <a:rPr lang="es" sz="2000">
                <a:solidFill>
                  <a:srgbClr val="121867"/>
                </a:solidFill>
              </a:rPr>
              <a:t> -&gt; Permite definir un bean empleando AndroidAnnotations.</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@EView </a:t>
            </a:r>
            <a:r>
              <a:rPr lang="es" sz="2000">
                <a:solidFill>
                  <a:srgbClr val="121867"/>
                </a:solidFill>
              </a:rPr>
              <a:t>-&gt; Permite crear un objeto personalizado de UI.</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@EViewGroup</a:t>
            </a:r>
            <a:r>
              <a:rPr lang="es" sz="2000">
                <a:solidFill>
                  <a:srgbClr val="121867"/>
                </a:solidFill>
              </a:rPr>
              <a:t> -&gt; Permite crear un objeto personalizado de UI.</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@Fullscreen</a:t>
            </a:r>
            <a:r>
              <a:rPr lang="es" sz="2000">
                <a:solidFill>
                  <a:srgbClr val="121867"/>
                </a:solidFill>
              </a:rPr>
              <a:t> -&gt; Nos permite poner una actividad a pantalla completa.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900"/>
              </a:spcBef>
              <a:spcAft>
                <a:spcPts val="0"/>
              </a:spcAft>
              <a:buNone/>
            </a:pPr>
            <a:r>
              <a:rPr b="1" lang="es" sz="2000">
                <a:solidFill>
                  <a:srgbClr val="121867"/>
                </a:solidFill>
              </a:rPr>
              <a:t>@WindowFeature</a:t>
            </a:r>
            <a:r>
              <a:rPr lang="es" sz="2000">
                <a:solidFill>
                  <a:srgbClr val="121867"/>
                </a:solidFill>
              </a:rPr>
              <a:t> -&gt; Permite configurar elementos de la vista de una actividad.</a:t>
            </a:r>
            <a:endParaRPr sz="2000">
              <a:solidFill>
                <a:srgbClr val="121867"/>
              </a:solidFill>
            </a:endParaRPr>
          </a:p>
          <a:p>
            <a:pPr indent="0" lvl="0" marL="0" rtl="0" algn="l">
              <a:lnSpc>
                <a:spcPct val="115000"/>
              </a:lnSpc>
              <a:spcBef>
                <a:spcPts val="900"/>
              </a:spcBef>
              <a:spcAft>
                <a:spcPts val="0"/>
              </a:spcAft>
              <a:buNone/>
            </a:pPr>
            <a:r>
              <a:t/>
            </a:r>
            <a:endParaRPr b="1" sz="2000">
              <a:solidFill>
                <a:srgbClr val="12186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@Bean</a:t>
            </a:r>
            <a:r>
              <a:rPr lang="es" sz="2000">
                <a:solidFill>
                  <a:srgbClr val="121867"/>
                </a:solidFill>
              </a:rPr>
              <a:t> -&gt; Permite instanciar la anotación @EBea.</a:t>
            </a:r>
            <a:endParaRPr sz="20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@Extra</a:t>
            </a:r>
            <a:r>
              <a:rPr lang="es" sz="2000">
                <a:solidFill>
                  <a:srgbClr val="121867"/>
                </a:solidFill>
              </a:rPr>
              <a:t> -&gt; Permite recibir una información enviada por un intenet, para lo cual empleamos</a:t>
            </a:r>
            <a:br>
              <a:rPr lang="es" sz="2000">
                <a:solidFill>
                  <a:srgbClr val="121867"/>
                </a:solidFill>
              </a:rPr>
            </a:br>
            <a:r>
              <a:rPr lang="es" sz="2000">
                <a:solidFill>
                  <a:srgbClr val="121867"/>
                </a:solidFill>
              </a:rPr>
              <a:t>        </a:t>
            </a:r>
            <a:r>
              <a:rPr lang="es" sz="1500">
                <a:solidFill>
                  <a:srgbClr val="121867"/>
                </a:solidFill>
              </a:rPr>
              <a:t>&lt;CLASS&gt;_.intent(&lt;CONTEXT&gt;).&lt;VAR_WITH_EXTRA&gt;(&lt;MESSAGE&gt;).start() ;</a:t>
            </a:r>
            <a:endParaRPr sz="15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@App</a:t>
            </a:r>
            <a:r>
              <a:rPr lang="es" sz="2000">
                <a:solidFill>
                  <a:srgbClr val="121867"/>
                </a:solidFill>
              </a:rPr>
              <a:t> -&gt; Permite instanciar la anotación @EApplication. Permite ser configurado tanto a nivel de objeto como de método.</a:t>
            </a:r>
            <a:endParaRPr sz="2000">
              <a:solidFill>
                <a:srgbClr val="121867"/>
              </a:solidFill>
            </a:endParaRPr>
          </a:p>
          <a:p>
            <a:pPr indent="0" lvl="0" marL="0" rtl="0" algn="l">
              <a:lnSpc>
                <a:spcPct val="115000"/>
              </a:lnSpc>
              <a:spcBef>
                <a:spcPts val="900"/>
              </a:spcBef>
              <a:spcAft>
                <a:spcPts val="900"/>
              </a:spcAft>
              <a:buNone/>
            </a:pPr>
            <a:br>
              <a:rPr lang="es" sz="2000">
                <a:solidFill>
                  <a:srgbClr val="121867"/>
                </a:solidFill>
              </a:rPr>
            </a:br>
            <a:r>
              <a:rPr b="1" lang="es" sz="2000">
                <a:solidFill>
                  <a:srgbClr val="121867"/>
                </a:solidFill>
              </a:rPr>
              <a:t>@RootContext</a:t>
            </a:r>
            <a:r>
              <a:rPr lang="es" sz="2000">
                <a:solidFill>
                  <a:srgbClr val="121867"/>
                </a:solidFill>
              </a:rPr>
              <a:t> -&gt; Permite obtener el contexto de la aplicación. Permite ser configurado tanto a nivel de objeto como de método.</a:t>
            </a:r>
            <a:endParaRPr sz="2000">
              <a:solidFill>
                <a:srgbClr val="12186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@AfterExtras</a:t>
            </a:r>
            <a:r>
              <a:rPr lang="es" sz="2000">
                <a:solidFill>
                  <a:srgbClr val="121867"/>
                </a:solidFill>
              </a:rPr>
              <a:t> -&gt; Permite hacer operaciones tras realizar las inyección de los extra.</a:t>
            </a:r>
            <a:endParaRPr sz="20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@AfterInject</a:t>
            </a:r>
            <a:r>
              <a:rPr lang="es" sz="2000">
                <a:solidFill>
                  <a:srgbClr val="121867"/>
                </a:solidFill>
              </a:rPr>
              <a:t> -&gt; Permite hacer operaciones tras realizar las inyección de las inejcciones.</a:t>
            </a:r>
            <a:endParaRPr sz="2000">
              <a:solidFill>
                <a:srgbClr val="121867"/>
              </a:solidFill>
            </a:endParaRPr>
          </a:p>
          <a:p>
            <a:pPr indent="0" lvl="0" marL="0" rtl="0" algn="l">
              <a:lnSpc>
                <a:spcPct val="115000"/>
              </a:lnSpc>
              <a:spcBef>
                <a:spcPts val="900"/>
              </a:spcBef>
              <a:spcAft>
                <a:spcPts val="900"/>
              </a:spcAft>
              <a:buNone/>
            </a:pPr>
            <a:br>
              <a:rPr lang="es" sz="2000">
                <a:solidFill>
                  <a:srgbClr val="121867"/>
                </a:solidFill>
              </a:rPr>
            </a:br>
            <a:r>
              <a:rPr b="1" lang="es" sz="2000">
                <a:solidFill>
                  <a:srgbClr val="121867"/>
                </a:solidFill>
              </a:rPr>
              <a:t>@AfterViews</a:t>
            </a:r>
            <a:r>
              <a:rPr lang="es" sz="2000">
                <a:solidFill>
                  <a:srgbClr val="121867"/>
                </a:solidFill>
              </a:rPr>
              <a:t> -&gt; Permite hacer operaciones tras realizar las inyección de las vistas.</a:t>
            </a:r>
            <a:endParaRPr sz="2000">
              <a:solidFill>
                <a:srgbClr val="12186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nvSpPr>
        <p:spPr>
          <a:xfrm>
            <a:off x="0" y="208650"/>
            <a:ext cx="9144000" cy="47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@StringRes</a:t>
            </a:r>
            <a:r>
              <a:rPr lang="es" sz="2000">
                <a:solidFill>
                  <a:srgbClr val="121867"/>
                </a:solidFill>
              </a:rPr>
              <a:t> -&gt; Permite obtener los recursos de strings.xml.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@ColorRes</a:t>
            </a:r>
            <a:r>
              <a:rPr lang="es" sz="2000">
                <a:solidFill>
                  <a:srgbClr val="121867"/>
                </a:solidFill>
              </a:rPr>
              <a:t> -&gt; Permite obtener los recursos de colors.xml.</a:t>
            </a:r>
            <a:br>
              <a:rPr lang="es" sz="2000">
                <a:solidFill>
                  <a:srgbClr val="121867"/>
                </a:solidFill>
              </a:rPr>
            </a:br>
            <a:endParaRPr sz="500">
              <a:solidFill>
                <a:srgbClr val="121867"/>
              </a:solidFill>
            </a:endParaRPr>
          </a:p>
          <a:p>
            <a:pPr indent="0" lvl="0" marL="0" rtl="0" algn="l">
              <a:lnSpc>
                <a:spcPct val="115000"/>
              </a:lnSpc>
              <a:spcBef>
                <a:spcPts val="900"/>
              </a:spcBef>
              <a:spcAft>
                <a:spcPts val="0"/>
              </a:spcAft>
              <a:buNone/>
            </a:pPr>
            <a:r>
              <a:rPr b="1" lang="es" sz="2000">
                <a:solidFill>
                  <a:srgbClr val="121867"/>
                </a:solidFill>
              </a:rPr>
              <a:t>@BooleanRes</a:t>
            </a:r>
            <a:r>
              <a:rPr lang="es" sz="2000">
                <a:solidFill>
                  <a:srgbClr val="121867"/>
                </a:solidFill>
              </a:rPr>
              <a:t> -&gt; Permite obtener los recursos de booleans.xml.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@AnimationRes</a:t>
            </a:r>
            <a:r>
              <a:rPr lang="es" sz="2000">
                <a:solidFill>
                  <a:srgbClr val="121867"/>
                </a:solidFill>
              </a:rPr>
              <a:t> -&gt; Permite obtener los recursos de anim.[animation].xml.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@IntArrayRes</a:t>
            </a:r>
            <a:r>
              <a:rPr lang="es" sz="2000">
                <a:solidFill>
                  <a:srgbClr val="121867"/>
                </a:solidFill>
              </a:rPr>
              <a:t> -&gt; </a:t>
            </a:r>
            <a:r>
              <a:rPr i="1" lang="es" sz="2000">
                <a:solidFill>
                  <a:srgbClr val="121867"/>
                </a:solidFill>
              </a:rPr>
              <a:t>Práctica final</a:t>
            </a:r>
            <a:r>
              <a:rPr lang="es" sz="2000">
                <a:solidFill>
                  <a:srgbClr val="121867"/>
                </a:solidFill>
              </a:rPr>
              <a:t> -&gt; Permite obtener los recursos en array.</a:t>
            </a:r>
            <a:endParaRPr sz="2000">
              <a:solidFill>
                <a:srgbClr val="121867"/>
              </a:solidFill>
            </a:endParaRPr>
          </a:p>
          <a:p>
            <a:pPr indent="0" lvl="0" marL="0" rtl="0" algn="l">
              <a:lnSpc>
                <a:spcPct val="115000"/>
              </a:lnSpc>
              <a:spcBef>
                <a:spcPts val="900"/>
              </a:spcBef>
              <a:spcAft>
                <a:spcPts val="900"/>
              </a:spcAft>
              <a:buNone/>
            </a:pPr>
            <a:br>
              <a:rPr lang="es" sz="500">
                <a:solidFill>
                  <a:srgbClr val="121867"/>
                </a:solidFill>
              </a:rPr>
            </a:br>
            <a:r>
              <a:rPr lang="es" sz="1500">
                <a:solidFill>
                  <a:srgbClr val="121867"/>
                </a:solidFill>
              </a:rPr>
              <a:t>        &lt;array name="hulk_colors"&gt;</a:t>
            </a:r>
            <a:br>
              <a:rPr lang="es" sz="1500">
                <a:solidFill>
                  <a:srgbClr val="121867"/>
                </a:solidFill>
              </a:rPr>
            </a:br>
            <a:r>
              <a:rPr lang="es" sz="1500">
                <a:solidFill>
                  <a:srgbClr val="121867"/>
                </a:solidFill>
              </a:rPr>
              <a:t>            &lt;item&gt;@color/hulk_1&lt;/item&gt;</a:t>
            </a:r>
            <a:br>
              <a:rPr lang="es" sz="1500">
                <a:solidFill>
                  <a:srgbClr val="121867"/>
                </a:solidFill>
              </a:rPr>
            </a:br>
            <a:r>
              <a:rPr lang="es" sz="1500">
                <a:solidFill>
                  <a:srgbClr val="121867"/>
                </a:solidFill>
              </a:rPr>
              <a:t>            &lt;item&gt;@color/hulk_2&lt;/item&gt;</a:t>
            </a:r>
            <a:br>
              <a:rPr lang="es" sz="1500">
                <a:solidFill>
                  <a:srgbClr val="121867"/>
                </a:solidFill>
              </a:rPr>
            </a:br>
            <a:r>
              <a:rPr lang="es" sz="1500">
                <a:solidFill>
                  <a:srgbClr val="121867"/>
                </a:solidFill>
              </a:rPr>
              <a:t>            &lt;item&gt;@color/hulk_3&lt;/item&gt;</a:t>
            </a:r>
            <a:br>
              <a:rPr lang="es" sz="1500">
                <a:solidFill>
                  <a:srgbClr val="121867"/>
                </a:solidFill>
              </a:rPr>
            </a:br>
            <a:r>
              <a:rPr lang="es" sz="1500">
                <a:solidFill>
                  <a:srgbClr val="121867"/>
                </a:solidFill>
              </a:rPr>
              <a:t>            &lt;item&gt;@color/hulk_4&lt;/item&gt;</a:t>
            </a:r>
            <a:br>
              <a:rPr lang="es" sz="1500">
                <a:solidFill>
                  <a:srgbClr val="121867"/>
                </a:solidFill>
              </a:rPr>
            </a:br>
            <a:r>
              <a:rPr lang="es" sz="1500">
                <a:solidFill>
                  <a:srgbClr val="121867"/>
                </a:solidFill>
              </a:rPr>
              <a:t>            &lt;item&gt;@color/hulk_5&lt;/item&gt;</a:t>
            </a:r>
            <a:br>
              <a:rPr lang="es" sz="1500">
                <a:solidFill>
                  <a:srgbClr val="121867"/>
                </a:solidFill>
              </a:rPr>
            </a:br>
            <a:r>
              <a:rPr lang="es" sz="1500">
                <a:solidFill>
                  <a:srgbClr val="121867"/>
                </a:solidFill>
              </a:rPr>
              <a:t>        &lt;/array&gt;</a:t>
            </a:r>
            <a:endParaRPr sz="1500">
              <a:solidFill>
                <a:srgbClr val="12186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407938" y="1640625"/>
            <a:ext cx="3148200" cy="80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VISTAS</a:t>
            </a:r>
            <a:endParaRPr>
              <a:solidFill>
                <a:srgbClr val="121867"/>
              </a:solidFill>
              <a:latin typeface="Lato"/>
              <a:ea typeface="Lato"/>
              <a:cs typeface="Lato"/>
              <a:sym typeface="Lato"/>
            </a:endParaRPr>
          </a:p>
        </p:txBody>
      </p:sp>
      <p:sp>
        <p:nvSpPr>
          <p:cNvPr id="110" name="Google Shape;110;p22"/>
          <p:cNvSpPr txBox="1"/>
          <p:nvPr>
            <p:ph idx="1" type="body"/>
          </p:nvPr>
        </p:nvSpPr>
        <p:spPr>
          <a:xfrm>
            <a:off x="407888" y="2571075"/>
            <a:ext cx="2334900" cy="93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a:solidFill>
                  <a:srgbClr val="121867"/>
                </a:solidFill>
                <a:latin typeface="Lato"/>
                <a:ea typeface="Lato"/>
                <a:cs typeface="Lato"/>
                <a:sym typeface="Lato"/>
              </a:rPr>
              <a:t>Recordando el tema anterior.</a:t>
            </a:r>
            <a:endParaRPr>
              <a:solidFill>
                <a:srgbClr val="121867"/>
              </a:solidFill>
              <a:latin typeface="Lato"/>
              <a:ea typeface="Lato"/>
              <a:cs typeface="Lato"/>
              <a:sym typeface="Lato"/>
            </a:endParaRPr>
          </a:p>
        </p:txBody>
      </p:sp>
      <p:sp>
        <p:nvSpPr>
          <p:cNvPr id="111" name="Google Shape;111;p22"/>
          <p:cNvSpPr txBox="1"/>
          <p:nvPr>
            <p:ph idx="1" type="body"/>
          </p:nvPr>
        </p:nvSpPr>
        <p:spPr>
          <a:xfrm>
            <a:off x="5048525" y="1570950"/>
            <a:ext cx="3652800" cy="2001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AutoNum type="arabicPeriod"/>
            </a:pPr>
            <a:r>
              <a:rPr lang="es">
                <a:solidFill>
                  <a:srgbClr val="121867"/>
                </a:solidFill>
                <a:latin typeface="Arial"/>
                <a:ea typeface="Arial"/>
                <a:cs typeface="Arial"/>
                <a:sym typeface="Arial"/>
              </a:rPr>
              <a:t>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Click</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Touch</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AfterTextChange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LongClick</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SeekBarProgressChange</a:t>
            </a:r>
            <a:endParaRPr>
              <a:solidFill>
                <a:srgbClr val="121867"/>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