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
      <p:font typeface="Lato"/>
      <p:regular r:id="rId62"/>
      <p:bold r:id="rId63"/>
      <p:italic r:id="rId64"/>
      <p:boldItalic r:id="rId65"/>
    </p:embeddedFont>
    <p:embeddedFont>
      <p:font typeface="Lato Black"/>
      <p:bold r:id="rId66"/>
      <p:boldItalic r:id="rId67"/>
    </p:embeddedFont>
    <p:embeddedFont>
      <p:font typeface="Karla"/>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Karla-boldItalic.fntdata"/><Relationship Id="rId70" Type="http://schemas.openxmlformats.org/officeDocument/2006/relationships/font" Target="fonts/Karla-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regular.fntdata"/><Relationship Id="rId61" Type="http://schemas.openxmlformats.org/officeDocument/2006/relationships/font" Target="fonts/Montserrat-boldItalic.fntdata"/><Relationship Id="rId20" Type="http://schemas.openxmlformats.org/officeDocument/2006/relationships/slide" Target="slides/slide16.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8.xml"/><Relationship Id="rId66" Type="http://schemas.openxmlformats.org/officeDocument/2006/relationships/font" Target="fonts/LatoBlack-bold.fntdata"/><Relationship Id="rId21" Type="http://schemas.openxmlformats.org/officeDocument/2006/relationships/slide" Target="slides/slide17.xml"/><Relationship Id="rId65" Type="http://schemas.openxmlformats.org/officeDocument/2006/relationships/font" Target="fonts/Lato-boldItalic.fntdata"/><Relationship Id="rId24" Type="http://schemas.openxmlformats.org/officeDocument/2006/relationships/slide" Target="slides/slide20.xml"/><Relationship Id="rId68" Type="http://schemas.openxmlformats.org/officeDocument/2006/relationships/font" Target="fonts/Karla-regular.fntdata"/><Relationship Id="rId23" Type="http://schemas.openxmlformats.org/officeDocument/2006/relationships/slide" Target="slides/slide19.xml"/><Relationship Id="rId67" Type="http://schemas.openxmlformats.org/officeDocument/2006/relationships/font" Target="fonts/LatoBlack-boldItalic.fntdata"/><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Karla-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d4c1c0c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d4c1c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e71f14b4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e71f14b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1f14b4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1f14b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71f14b4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71f14b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71f14b4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71f14b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71f14b49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71f14b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71f14b4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71f14b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71f14b4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71f14b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71f14b49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71f14b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71f14b4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71f14b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e71f14b49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e71f14b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71f14b4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71f14b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e71f14b49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e71f14b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e71f14b49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e71f14b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e71f14b49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e71f14b4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e71f14b49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e71f14b4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71f14b49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71f14b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e71f14b49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e71f14b4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rPr>
              <a:t>Motion Event: separar los estados del evento. Ejemplo:</a:t>
            </a:r>
            <a:endParaRPr b="1" sz="12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MotionEvent.ACTION_UP</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MotionEvent.ACTION_DOWN</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MotionEvent.ACTION_MOVE</a:t>
            </a:r>
            <a:endParaRPr b="1" sz="1200">
              <a:solidFill>
                <a:srgbClr val="121867"/>
              </a:solidFill>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rPr>
              <a:t>El evento </a:t>
            </a:r>
            <a:r>
              <a:rPr b="1" lang="es" sz="1200">
                <a:solidFill>
                  <a:srgbClr val="121867"/>
                </a:solidFill>
                <a:latin typeface="Courier New"/>
                <a:ea typeface="Courier New"/>
                <a:cs typeface="Courier New"/>
                <a:sym typeface="Courier New"/>
              </a:rPr>
              <a:t>onClick:</a:t>
            </a:r>
            <a:r>
              <a:rPr b="1" lang="es" sz="1200">
                <a:solidFill>
                  <a:srgbClr val="121867"/>
                </a:solidFill>
              </a:rPr>
              <a:t> simpleza → recoge eventos de </a:t>
            </a:r>
            <a:r>
              <a:rPr b="1" lang="es" sz="1200">
                <a:solidFill>
                  <a:srgbClr val="121867"/>
                </a:solidFill>
                <a:latin typeface="Courier New"/>
                <a:ea typeface="Courier New"/>
                <a:cs typeface="Courier New"/>
                <a:sym typeface="Courier New"/>
              </a:rPr>
              <a:t>focusing</a:t>
            </a:r>
            <a:r>
              <a:rPr b="1" lang="es" sz="1200">
                <a:solidFill>
                  <a:srgbClr val="121867"/>
                </a:solidFill>
              </a:rPr>
              <a:t>, </a:t>
            </a:r>
            <a:r>
              <a:rPr b="1" lang="es" sz="1200">
                <a:solidFill>
                  <a:srgbClr val="121867"/>
                </a:solidFill>
                <a:latin typeface="Courier New"/>
                <a:ea typeface="Courier New"/>
                <a:cs typeface="Courier New"/>
                <a:sym typeface="Courier New"/>
              </a:rPr>
              <a:t>pressing</a:t>
            </a:r>
            <a:r>
              <a:rPr b="1" lang="es" sz="1200">
                <a:solidFill>
                  <a:srgbClr val="121867"/>
                </a:solidFill>
              </a:rPr>
              <a:t> y </a:t>
            </a:r>
            <a:r>
              <a:rPr b="1" lang="es" sz="1200">
                <a:solidFill>
                  <a:srgbClr val="121867"/>
                </a:solidFill>
                <a:latin typeface="Courier New"/>
                <a:ea typeface="Courier New"/>
                <a:cs typeface="Courier New"/>
                <a:sym typeface="Courier New"/>
              </a:rPr>
              <a:t>releasing</a:t>
            </a:r>
            <a:r>
              <a:rPr b="1" lang="es" sz="1200">
                <a:solidFill>
                  <a:srgbClr val="121867"/>
                </a:solidFill>
              </a:rPr>
              <a:t> en un único evento</a:t>
            </a:r>
            <a:endParaRPr b="1" sz="1200">
              <a:solidFill>
                <a:srgbClr val="121867"/>
              </a:solidFill>
            </a:endParaRPr>
          </a:p>
          <a:p>
            <a:pPr indent="0" lvl="0" marL="0" rtl="0" algn="l">
              <a:spcBef>
                <a:spcPts val="90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e71f14b49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e71f14b4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e71f14b49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e71f14b4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e71f14b4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e71f14b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71f14b49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e71f14b4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e71f14b49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e71f14b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e71f14b49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e71f14b4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e71f14b49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e71f14b4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e71f14b49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e71f14b4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71f14b49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71f14b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e8a0724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e8a07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8a18b8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8a18b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dd4c1c0c8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dd4c1c0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e71f14b49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e71f14b4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e8a072490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e8a0724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e80fadb3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e80fad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e80fadb38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e80fad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e8a18b8d6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e8a18b8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e80fadb3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e80fad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e8a18b8d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e8a18b8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8a18b8d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8a18b8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8a18b8d6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8a18b8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8a18b8d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8a18b8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github.com/androidannotations/androidannotations/wiki/Injecting-Views#viewbyi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androidannotations/androidannotations/wiki/Injecting-Views#viewby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Injecting-Views#viewby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github.com/androidannotations/androidannotations/wiki/Injecting-Views#viewby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github.com/androidannotations/androidannotations/wiki/Injecting-Views#viewby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github.com/androidannotations/androidannotations/wiki/ClickEvents#cli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github.com/androidannotations/androidannotations/wiki/ClickEvents#clic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github.com/androidannotations/androidannotations/wiki/ClickEvents#clic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github.com/androidannotations/androidannotations/wiki/ClickEvents#clic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github.com/androidannotations/androidannotations/wiki/ClickEvents#clic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androidannotations/androidannotations/wiki/ClickEvents#other-ev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s://github.com/androidannotations/androidannotations/wiki/ClickEvents#other-even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github.com/androidannotations/androidannotations/wiki/ClickEvents#other-events" TargetMode="External"/><Relationship Id="rId4" Type="http://schemas.openxmlformats.org/officeDocument/2006/relationships/hyperlink" Target="https://developer.android.com/reference/android/view/View.OnLongClickListen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github.com/androidannotations/androidannotations/wiki/TextChangeEvents#aftertextchang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s://github.com/androidannotations/androidannotations/wiki/TextChangeEvents#aftertextchan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https://github.com/androidannotations/androidannotations/wiki/TextChangeEvents#aftertextchang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s://github.com/androidannotations/androidannotations/wiki/TextChangeEvents#aftertextchang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Diseño de una </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calculadora</a:t>
            </a:r>
            <a:endParaRPr>
              <a:solidFill>
                <a:srgbClr val="F33784"/>
              </a:solidFill>
              <a:latin typeface="Lato"/>
              <a:ea typeface="Lato"/>
              <a:cs typeface="Lato"/>
              <a:sym typeface="Lato"/>
            </a:endParaRPr>
          </a:p>
        </p:txBody>
      </p:sp>
      <p:pic>
        <p:nvPicPr>
          <p:cNvPr id="116" name="Google Shape;116;p23"/>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22" name="Google Shape;122;p24"/>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Diseño de una calculadora: UI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52400" y="389050"/>
            <a:ext cx="4410075" cy="4305300"/>
          </a:xfrm>
          <a:prstGeom prst="rect">
            <a:avLst/>
          </a:prstGeom>
          <a:noFill/>
          <a:ln>
            <a:noFill/>
          </a:ln>
        </p:spPr>
      </p:pic>
      <p:pic>
        <p:nvPicPr>
          <p:cNvPr id="128" name="Google Shape;128;p25"/>
          <p:cNvPicPr preferRelativeResize="0"/>
          <p:nvPr/>
        </p:nvPicPr>
        <p:blipFill>
          <a:blip r:embed="rId4">
            <a:alphaModFix/>
          </a:blip>
          <a:stretch>
            <a:fillRect/>
          </a:stretch>
        </p:blipFill>
        <p:spPr>
          <a:xfrm>
            <a:off x="4714875" y="1656863"/>
            <a:ext cx="4276725" cy="17696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34" name="Google Shape;134;p26"/>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ViewById</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40" name="Google Shape;140;p27"/>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s">
                <a:solidFill>
                  <a:srgbClr val="121867"/>
                </a:solidFill>
                <a:latin typeface="Lato"/>
                <a:ea typeface="Lato"/>
                <a:cs typeface="Lato"/>
                <a:sym typeface="Lato"/>
              </a:rPr>
              <a:t>                      @ViewById(R.id.tv_operations)</a:t>
            </a:r>
            <a:endParaRPr>
              <a:solidFill>
                <a:srgbClr val="121867"/>
              </a:solidFill>
              <a:latin typeface="Lato"/>
              <a:ea typeface="Lato"/>
              <a:cs typeface="Lato"/>
              <a:sym typeface="Lato"/>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TextView tvOperations;</a:t>
            </a:r>
            <a:endParaRPr>
              <a:solidFill>
                <a:srgbClr val="121867"/>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46" name="Google Shape;146;p2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 la variable Java será la referencia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TextView tv_results;</a:t>
            </a:r>
            <a:endParaRPr>
              <a:solidFill>
                <a:srgbClr val="12186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Anotando un método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setOneView(EditText myEditText){</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8" name="Google Shape;158;p3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Anotando el/los parámetro(s) de entrada de un método e indicando a la anotación el recurso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setMultipleInitViews(@ViewById(R.id.tv_operations)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64" name="Google Shape;164;p3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Anotando parámetros de entrada de un método pero sin indicar a la anotación el recurso ya que lo coge directamente del nombre de la variable Java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tv_results){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70" name="Google Shape;170;p32"/>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76" name="Google Shape;176;p33"/>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Eventos</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182" name="Google Shape;182;p34"/>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       @Click(R.id.b_dot)</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buttonDotClicked()</a:t>
            </a:r>
            <a:endParaRPr>
              <a:solidFill>
                <a:srgbClr val="121867"/>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188" name="Google Shape;188;p35"/>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del método Java será la referencia:</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b_equal()</a:t>
            </a:r>
            <a:endParaRPr>
              <a:solidFill>
                <a:srgbClr val="121867"/>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194" name="Google Shape;194;p36"/>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M</a:t>
            </a:r>
            <a:r>
              <a:rPr b="1" lang="es">
                <a:solidFill>
                  <a:srgbClr val="121867"/>
                </a:solidFill>
                <a:latin typeface="Arial"/>
                <a:ea typeface="Arial"/>
                <a:cs typeface="Arial"/>
                <a:sym typeface="Arial"/>
              </a:rPr>
              <a:t>étodo con una View como parámetro de entrada: View.OnClickListener permite View como parámetro de entrada para poder operar sobre el objeto del evento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yetAnotherButton(View clickedView)</a:t>
            </a:r>
            <a:endParaRPr>
              <a:solidFill>
                <a:srgbClr val="121867"/>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0" name="Google Shape;200;p37"/>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múltiples parámetros de entrada: Para cuando quieras ejecutar el mismo evento sobre múltiples objetos</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@Click({R.id.b_0, R.id.b_1, R.id.b_2, R.id.b_3, R.id.b_4, R.id.b_5, ...})</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bDigitalButtons()</a:t>
            </a:r>
            <a:endParaRPr>
              <a:solidFill>
                <a:srgbClr val="121867"/>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6" name="Google Shape;206;p3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Combinación de los anteriores</a:t>
            </a:r>
            <a:endParaRPr>
              <a:solidFill>
                <a:srgbClr val="121867"/>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12" name="Google Shape;212;p39"/>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18" name="Google Shape;218;p4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i="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Method inputs parameter (MotionEvent)</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@Touch</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bOperationsButtons(MotionEvent event)</a:t>
            </a:r>
            <a:endParaRPr>
              <a:solidFill>
                <a:srgbClr val="121867"/>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24" name="Google Shape;224;p4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múltiples parámetros de entrada: Para cuando quieras ejecutar el mismo evento sobre múltiples objetos:</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@Click({R.id.b_0, R.id.b_1, R.id.b_2, R.id.b_3, R.id.b_4, R.id.b_5, ...})</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bDigitalButtons()</a:t>
            </a:r>
            <a:endParaRPr>
              <a:solidFill>
                <a:srgbClr val="121867"/>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r>
              <a:rPr lang="es">
                <a:solidFill>
                  <a:srgbClr val="F33784"/>
                </a:solidFill>
                <a:latin typeface="Lato"/>
                <a:ea typeface="Lato"/>
                <a:cs typeface="Lato"/>
                <a:sym typeface="Lato"/>
              </a:rPr>
              <a:t> </a:t>
            </a:r>
            <a:r>
              <a:rPr lang="es">
                <a:solidFill>
                  <a:srgbClr val="121867"/>
                </a:solidFill>
                <a:latin typeface="Lato"/>
                <a:ea typeface="Lato"/>
                <a:cs typeface="Lato"/>
                <a:sym typeface="Lato"/>
              </a:rPr>
              <a:t>vs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30" name="Google Shape;230;p42"/>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Touch: </a:t>
            </a:r>
            <a:r>
              <a:rPr b="1" lang="es">
                <a:solidFill>
                  <a:srgbClr val="121867"/>
                </a:solidFill>
                <a:latin typeface="Arial"/>
                <a:ea typeface="Arial"/>
                <a:cs typeface="Arial"/>
                <a:sym typeface="Arial"/>
              </a:rPr>
              <a:t>MotionEvent</a:t>
            </a:r>
            <a:endParaRPr b="1">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b="1">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a:t>
            </a:r>
            <a:r>
              <a:rPr b="1" lang="es">
                <a:solidFill>
                  <a:srgbClr val="121867"/>
                </a:solidFill>
                <a:latin typeface="Arial"/>
                <a:ea typeface="Arial"/>
                <a:cs typeface="Arial"/>
                <a:sym typeface="Arial"/>
              </a:rPr>
              <a:t>Simpleza</a:t>
            </a:r>
            <a:endParaRPr b="1">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36" name="Google Shape;236;p43"/>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LongClick</a:t>
            </a:r>
            <a:endParaRPr>
              <a:solidFill>
                <a:srgbClr val="121867"/>
              </a:solidFill>
              <a:latin typeface="Lato"/>
              <a:ea typeface="Lato"/>
              <a:cs typeface="Lato"/>
              <a:sym typeface="Lato"/>
            </a:endParaRPr>
          </a:p>
        </p:txBody>
      </p:sp>
      <p:sp>
        <p:nvSpPr>
          <p:cNvPr id="242" name="Google Shape;242;p44"/>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br>
              <a:rPr lang="es">
                <a:solidFill>
                  <a:srgbClr val="121867"/>
                </a:solidFill>
                <a:latin typeface="Arial"/>
                <a:ea typeface="Arial"/>
                <a:cs typeface="Arial"/>
                <a:sym typeface="Arial"/>
              </a:rPr>
            </a:b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rPr lang="es" u="sng">
                <a:solidFill>
                  <a:schemeClr val="hlink"/>
                </a:solidFill>
                <a:latin typeface="Arial"/>
                <a:ea typeface="Arial"/>
                <a:cs typeface="Arial"/>
                <a:sym typeface="Arial"/>
                <a:hlinkClick r:id="rId4"/>
              </a:rPr>
              <a:t>https://developer.android.com/reference/android/view/View.OnLongClickListener</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a:t>
            </a:r>
            <a:endParaRPr>
              <a:solidFill>
                <a:srgbClr val="121867"/>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Notas</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Click</a:t>
            </a:r>
            <a:r>
              <a:rPr lang="es">
                <a:solidFill>
                  <a:srgbClr val="121867"/>
                </a:solidFill>
                <a:latin typeface="Lato"/>
                <a:ea typeface="Lato"/>
                <a:cs typeface="Lato"/>
                <a:sym typeface="Lato"/>
              </a:rPr>
              <a:t>,</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Touch </a:t>
            </a:r>
            <a:r>
              <a:rPr lang="es">
                <a:solidFill>
                  <a:srgbClr val="121867"/>
                </a:solidFill>
                <a:latin typeface="Lato"/>
                <a:ea typeface="Lato"/>
                <a:cs typeface="Lato"/>
                <a:sym typeface="Lato"/>
              </a:rPr>
              <a:t>y </a:t>
            </a:r>
            <a:r>
              <a:rPr lang="es">
                <a:solidFill>
                  <a:srgbClr val="F33784"/>
                </a:solidFill>
                <a:highlight>
                  <a:schemeClr val="lt1"/>
                </a:highlight>
                <a:latin typeface="Lato"/>
                <a:ea typeface="Lato"/>
                <a:cs typeface="Lato"/>
                <a:sym typeface="Lato"/>
              </a:rPr>
              <a:t>LongClick</a:t>
            </a:r>
            <a:endParaRPr>
              <a:solidFill>
                <a:srgbClr val="F33784"/>
              </a:solidFill>
              <a:highlight>
                <a:schemeClr val="lt1"/>
              </a:highlight>
              <a:latin typeface="Lato"/>
              <a:ea typeface="Lato"/>
              <a:cs typeface="Lato"/>
              <a:sym typeface="Lato"/>
            </a:endParaRPr>
          </a:p>
        </p:txBody>
      </p:sp>
      <p:sp>
        <p:nvSpPr>
          <p:cNvPr id="248" name="Google Shape;248;p45"/>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y LongClick </a:t>
            </a:r>
            <a:r>
              <a:rPr b="1" lang="es">
                <a:solidFill>
                  <a:srgbClr val="121867"/>
                </a:solidFill>
                <a:latin typeface="Arial"/>
                <a:ea typeface="Arial"/>
                <a:cs typeface="Arial"/>
                <a:sym typeface="Arial"/>
              </a:rPr>
              <a:t>no</a:t>
            </a:r>
            <a:r>
              <a:rPr lang="es">
                <a:solidFill>
                  <a:srgbClr val="121867"/>
                </a:solidFill>
                <a:latin typeface="Arial"/>
                <a:ea typeface="Arial"/>
                <a:cs typeface="Arial"/>
                <a:sym typeface="Arial"/>
              </a:rPr>
              <a:t> se pueden </a:t>
            </a:r>
            <a:r>
              <a:rPr b="1" lang="es">
                <a:solidFill>
                  <a:srgbClr val="F33784"/>
                </a:solidFill>
                <a:latin typeface="Arial"/>
                <a:ea typeface="Arial"/>
                <a:cs typeface="Arial"/>
                <a:sym typeface="Arial"/>
              </a:rPr>
              <a:t>combinar</a:t>
            </a:r>
            <a:r>
              <a:rPr lang="es">
                <a:solidFill>
                  <a:srgbClr val="121867"/>
                </a:solidFill>
                <a:latin typeface="Arial"/>
                <a:ea typeface="Arial"/>
                <a:cs typeface="Arial"/>
                <a:sym typeface="Arial"/>
              </a:rPr>
              <a:t> si está </a:t>
            </a: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N</a:t>
            </a:r>
            <a:r>
              <a:rPr lang="es">
                <a:solidFill>
                  <a:srgbClr val="121867"/>
                </a:solidFill>
                <a:latin typeface="Arial"/>
                <a:ea typeface="Arial"/>
                <a:cs typeface="Arial"/>
                <a:sym typeface="Arial"/>
              </a:rPr>
              <a:t>o tener dos métodos de igual nombre con diferentes anotaciones</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Fix: </a:t>
            </a:r>
            <a:r>
              <a:rPr lang="es" sz="1800">
                <a:solidFill>
                  <a:srgbClr val="121867"/>
                </a:solidFill>
                <a:latin typeface="Courier New"/>
                <a:ea typeface="Courier New"/>
                <a:cs typeface="Courier New"/>
                <a:sym typeface="Courier New"/>
              </a:rPr>
              <a:t>void b_del(</a:t>
            </a:r>
            <a:r>
              <a:rPr b="1" i="1" lang="es" sz="1800" u="sng">
                <a:solidFill>
                  <a:srgbClr val="121867"/>
                </a:solidFill>
                <a:latin typeface="Courier New"/>
                <a:ea typeface="Courier New"/>
                <a:cs typeface="Courier New"/>
                <a:sym typeface="Courier New"/>
              </a:rPr>
              <a:t>View</a:t>
            </a:r>
            <a:r>
              <a:rPr lang="es" sz="1800">
                <a:solidFill>
                  <a:srgbClr val="121867"/>
                </a:solidFill>
                <a:latin typeface="Courier New"/>
                <a:ea typeface="Courier New"/>
                <a:cs typeface="Courier New"/>
                <a:sym typeface="Courier New"/>
              </a:rPr>
              <a:t> v)</a:t>
            </a:r>
            <a:endParaRPr sz="1800">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pic>
        <p:nvPicPr>
          <p:cNvPr id="249" name="Google Shape;249;p45"/>
          <p:cNvPicPr preferRelativeResize="0"/>
          <p:nvPr/>
        </p:nvPicPr>
        <p:blipFill>
          <a:blip r:embed="rId3">
            <a:alphaModFix/>
          </a:blip>
          <a:stretch>
            <a:fillRect/>
          </a:stretch>
        </p:blipFill>
        <p:spPr>
          <a:xfrm>
            <a:off x="3595150" y="3293750"/>
            <a:ext cx="1953701" cy="1402075"/>
          </a:xfrm>
          <a:prstGeom prst="rect">
            <a:avLst/>
          </a:prstGeom>
          <a:noFill/>
          <a:ln>
            <a:noFill/>
          </a:ln>
          <a:effectLst>
            <a:outerShdw blurRad="542925" rotWithShape="0" algn="bl" dir="19680000" dist="285750">
              <a:srgbClr val="000000">
                <a:alpha val="50000"/>
              </a:srgbClr>
            </a:outerShdw>
            <a:reflection blurRad="0" dir="5400000" dist="133350" endA="0" endPos="14000" fadeDir="5400012" kx="0" rotWithShape="0" algn="bl" stA="74000" stPos="0" sy="-100000" ky="0"/>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55" name="Google Shape;255;p46"/>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61" name="Google Shape;261;p47"/>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un parámetro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afterTextChangedOnHelloTextView(Editable text, TextView hello)</a:t>
            </a:r>
            <a:endParaRPr>
              <a:solidFill>
                <a:srgbClr val="121867"/>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un parámetro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helloTextViewAfterTextChanged(TextView hello)</a:t>
            </a:r>
            <a:endParaRPr>
              <a:solidFill>
                <a:srgbClr val="121867"/>
              </a:solidFill>
              <a:latin typeface="Arial"/>
              <a:ea typeface="Arial"/>
              <a:cs typeface="Arial"/>
              <a:sym typeface="Arial"/>
            </a:endParaRPr>
          </a:p>
        </p:txBody>
      </p:sp>
      <p:sp>
        <p:nvSpPr>
          <p:cNvPr id="267" name="Google Shape;267;p4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73" name="Google Shape;273;p4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Anotación con múltiples parámetros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@AfterTextChange({R.id.editText, 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afterTextChangedOnSomeTextViews(TextView tv, Editable t)</a:t>
            </a:r>
            <a:endParaRPr>
              <a:solidFill>
                <a:srgbClr val="121867"/>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79" name="Google Shape;279;p5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un parámetro de entrada y sin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afterTextChangedOnHelloTextView()</a:t>
            </a:r>
            <a:endParaRPr>
              <a:solidFill>
                <a:srgbClr val="121867"/>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1"/>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85" name="Google Shape;285;p51"/>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291" name="Google Shape;291;p52"/>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ViewById</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292" name="Google Shape;292;p52"/>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click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293" name="Google Shape;293;p52"/>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Touch</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294" name="Google Shape;294;p52"/>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AfterTextChange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cuando un texto ha cambiado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295" name="Google Shape;295;p52"/>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@LongClick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de click largo y como se aplica.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296" name="Google Shape;296;p52"/>
          <p:cNvPicPr preferRelativeResize="0"/>
          <p:nvPr/>
        </p:nvPicPr>
        <p:blipFill>
          <a:blip r:embed="rId3">
            <a:alphaModFix/>
          </a:blip>
          <a:stretch>
            <a:fillRect/>
          </a:stretch>
        </p:blipFill>
        <p:spPr>
          <a:xfrm>
            <a:off x="5352488" y="3048000"/>
            <a:ext cx="1893426" cy="1074325"/>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A PRACTICAR!</a:t>
            </a:r>
            <a:endParaRPr>
              <a:solidFill>
                <a:srgbClr val="F33784"/>
              </a:solidFill>
              <a:latin typeface="Lato"/>
              <a:ea typeface="Lato"/>
              <a:cs typeface="Lato"/>
              <a:sym typeface="Lato"/>
            </a:endParaRPr>
          </a:p>
        </p:txBody>
      </p:sp>
      <p:pic>
        <p:nvPicPr>
          <p:cNvPr id="302" name="Google Shape;302;p53"/>
          <p:cNvPicPr preferRelativeResize="0"/>
          <p:nvPr/>
        </p:nvPicPr>
        <p:blipFill>
          <a:blip r:embed="rId3">
            <a:alphaModFix/>
          </a:blip>
          <a:stretch>
            <a:fillRect/>
          </a:stretch>
        </p:blipFill>
        <p:spPr>
          <a:xfrm>
            <a:off x="4981363" y="129110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08" name="Google Shape;308;p54"/>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#1</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#2</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#3</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#4</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314" name="Google Shape;314;p55"/>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Práctica #1</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Hicimos la funcionalidad de borrar toda la información de la pantalla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15" name="Google Shape;315;p55"/>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#2</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Esta práctica permitió mostrar la operación pulsada en la “pantalla” de la calculadora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16" name="Google Shape;316;p55"/>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#3</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esta sección hicimos la funcionalidad de las operaciones</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317" name="Google Shape;317;p55"/>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#4</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este caso añadimos el evento de </a:t>
            </a:r>
            <a:r>
              <a:rPr lang="es" sz="1000">
                <a:solidFill>
                  <a:srgbClr val="121867"/>
                </a:solidFill>
                <a:latin typeface="Arial"/>
                <a:ea typeface="Arial"/>
                <a:cs typeface="Arial"/>
                <a:sym typeface="Arial"/>
              </a:rPr>
              <a:t>SeekBarProgressChange</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318" name="Google Shape;318;p55"/>
          <p:cNvPicPr preferRelativeResize="0"/>
          <p:nvPr/>
        </p:nvPicPr>
        <p:blipFill>
          <a:blip r:embed="rId3">
            <a:alphaModFix/>
          </a:blip>
          <a:stretch>
            <a:fillRect/>
          </a:stretch>
        </p:blipFill>
        <p:spPr>
          <a:xfrm>
            <a:off x="5646712" y="2932662"/>
            <a:ext cx="1305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6"/>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324" name="Google Shape;324;p56"/>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30" name="Google Shape;330;p57"/>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8"/>
          <p:cNvSpPr txBox="1"/>
          <p:nvPr>
            <p:ph idx="4294967295" type="subTitle"/>
          </p:nvPr>
        </p:nvSpPr>
        <p:spPr>
          <a:xfrm>
            <a:off x="4857750" y="3581688"/>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36" name="Google Shape;336;p58"/>
          <p:cNvPicPr preferRelativeResize="0"/>
          <p:nvPr/>
        </p:nvPicPr>
        <p:blipFill>
          <a:blip r:embed="rId3">
            <a:alphaModFix/>
          </a:blip>
          <a:stretch>
            <a:fillRect/>
          </a:stretch>
        </p:blipFill>
        <p:spPr>
          <a:xfrm>
            <a:off x="4857751" y="1020388"/>
            <a:ext cx="4286252" cy="2561301"/>
          </a:xfrm>
          <a:prstGeom prst="rect">
            <a:avLst/>
          </a:prstGeom>
          <a:noFill/>
          <a:ln>
            <a:noFill/>
          </a:ln>
          <a:effectLst>
            <a:outerShdw blurRad="785813" rotWithShape="0" algn="bl" dir="19020000" dist="228600">
              <a:srgbClr val="000000">
                <a:alpha val="50000"/>
              </a:srgbClr>
            </a:outerShdw>
          </a:effectLst>
        </p:spPr>
      </p:pic>
      <p:sp>
        <p:nvSpPr>
          <p:cNvPr id="337" name="Google Shape;337;p58"/>
          <p:cNvSpPr txBox="1"/>
          <p:nvPr>
            <p:ph idx="4294967295" type="title"/>
          </p:nvPr>
        </p:nvSpPr>
        <p:spPr>
          <a:xfrm>
            <a:off x="200098" y="975613"/>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338" name="Google Shape;338;p58"/>
          <p:cNvSpPr txBox="1"/>
          <p:nvPr>
            <p:ph idx="4294967295" type="body"/>
          </p:nvPr>
        </p:nvSpPr>
        <p:spPr>
          <a:xfrm>
            <a:off x="200025" y="1587063"/>
            <a:ext cx="5191200" cy="20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Actualizar la práctica final del curso anterior con las anotaciones vistas en este tema.</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Los objetos de UI se deberán instanciar con ViewById. El evento de los botones que permiten cambiar de color al fondo de pantalla del objeto personalizado deberá poder reproducir una animación de parpadeo.</a:t>
            </a:r>
            <a:endParaRPr sz="1500">
              <a:solidFill>
                <a:srgbClr val="717173"/>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9"/>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344" name="Google Shape;344;p59"/>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50" name="Google Shape;350;p60"/>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1"/>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56" name="Google Shape;356;p61"/>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2"/>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362" name="Google Shape;362;p62"/>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68" name="Google Shape;368;p63"/>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4"/>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a:t>
            </a:r>
            <a:r>
              <a:rPr lang="es" sz="2000">
                <a:solidFill>
                  <a:srgbClr val="121867"/>
                </a:solidFill>
              </a:rPr>
              <a:t>Método que se ejecuta cuando se hace un touch sobre el objeto al que se ha referenciado</a:t>
            </a:r>
            <a:r>
              <a:rPr lang="es" sz="2000">
                <a:solidFill>
                  <a:srgbClr val="121867"/>
                </a:solidFill>
              </a:rPr>
              <a:t>.</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a:t>
            </a:r>
            <a:r>
              <a:rPr lang="es" sz="2000">
                <a:solidFill>
                  <a:srgbClr val="121867"/>
                </a:solidFill>
              </a:rPr>
              <a:t>Método que se ejecuta cuando el SeekBar referenciado cambia.</a:t>
            </a:r>
            <a:endParaRPr sz="2000">
              <a:solidFill>
                <a:srgbClr val="121867"/>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5"/>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379" name="Google Shape;379;p65"/>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grpSp>
        <p:nvGrpSpPr>
          <p:cNvPr id="384" name="Google Shape;384;p66"/>
          <p:cNvGrpSpPr/>
          <p:nvPr/>
        </p:nvGrpSpPr>
        <p:grpSpPr>
          <a:xfrm>
            <a:off x="348747" y="333019"/>
            <a:ext cx="342903" cy="447293"/>
            <a:chOff x="590250" y="244200"/>
            <a:chExt cx="407975" cy="532175"/>
          </a:xfrm>
        </p:grpSpPr>
        <p:sp>
          <p:nvSpPr>
            <p:cNvPr id="385" name="Google Shape;385;p6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66"/>
          <p:cNvGrpSpPr/>
          <p:nvPr/>
        </p:nvGrpSpPr>
        <p:grpSpPr>
          <a:xfrm>
            <a:off x="901439" y="399041"/>
            <a:ext cx="372594" cy="310144"/>
            <a:chOff x="1247825" y="322750"/>
            <a:chExt cx="443300" cy="369000"/>
          </a:xfrm>
        </p:grpSpPr>
        <p:sp>
          <p:nvSpPr>
            <p:cNvPr id="400" name="Google Shape;400;p66"/>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6"/>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6"/>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6"/>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6"/>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66"/>
          <p:cNvGrpSpPr/>
          <p:nvPr/>
        </p:nvGrpSpPr>
        <p:grpSpPr>
          <a:xfrm>
            <a:off x="1474618" y="397507"/>
            <a:ext cx="356204" cy="313212"/>
            <a:chOff x="1929775" y="320925"/>
            <a:chExt cx="423800" cy="372650"/>
          </a:xfrm>
        </p:grpSpPr>
        <p:sp>
          <p:nvSpPr>
            <p:cNvPr id="406" name="Google Shape;406;p66"/>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6"/>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6"/>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6"/>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6"/>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66"/>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6"/>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66"/>
          <p:cNvGrpSpPr/>
          <p:nvPr/>
        </p:nvGrpSpPr>
        <p:grpSpPr>
          <a:xfrm>
            <a:off x="3744262" y="362185"/>
            <a:ext cx="336767" cy="383835"/>
            <a:chOff x="4630125" y="278900"/>
            <a:chExt cx="400675" cy="456675"/>
          </a:xfrm>
        </p:grpSpPr>
        <p:sp>
          <p:nvSpPr>
            <p:cNvPr id="414" name="Google Shape;414;p6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66"/>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66"/>
          <p:cNvGrpSpPr/>
          <p:nvPr/>
        </p:nvGrpSpPr>
        <p:grpSpPr>
          <a:xfrm>
            <a:off x="353874" y="908741"/>
            <a:ext cx="342882" cy="418128"/>
            <a:chOff x="596350" y="929175"/>
            <a:chExt cx="407950" cy="497475"/>
          </a:xfrm>
        </p:grpSpPr>
        <p:sp>
          <p:nvSpPr>
            <p:cNvPr id="420" name="Google Shape;420;p6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66"/>
          <p:cNvGrpSpPr/>
          <p:nvPr/>
        </p:nvGrpSpPr>
        <p:grpSpPr>
          <a:xfrm>
            <a:off x="1478190" y="969656"/>
            <a:ext cx="349060" cy="298882"/>
            <a:chOff x="1934025" y="1001650"/>
            <a:chExt cx="415300" cy="355600"/>
          </a:xfrm>
        </p:grpSpPr>
        <p:sp>
          <p:nvSpPr>
            <p:cNvPr id="428" name="Google Shape;428;p66"/>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6"/>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6"/>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6"/>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66"/>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6"/>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6"/>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6"/>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66"/>
          <p:cNvGrpSpPr/>
          <p:nvPr/>
        </p:nvGrpSpPr>
        <p:grpSpPr>
          <a:xfrm>
            <a:off x="4302585" y="947131"/>
            <a:ext cx="350068" cy="350573"/>
            <a:chOff x="5294400" y="974850"/>
            <a:chExt cx="416500" cy="417100"/>
          </a:xfrm>
        </p:grpSpPr>
        <p:sp>
          <p:nvSpPr>
            <p:cNvPr id="437" name="Google Shape;437;p66"/>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6"/>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66"/>
          <p:cNvGrpSpPr/>
          <p:nvPr/>
        </p:nvGrpSpPr>
        <p:grpSpPr>
          <a:xfrm>
            <a:off x="4825607" y="907732"/>
            <a:ext cx="433992" cy="422729"/>
            <a:chOff x="5916675" y="927975"/>
            <a:chExt cx="516350" cy="502950"/>
          </a:xfrm>
        </p:grpSpPr>
        <p:sp>
          <p:nvSpPr>
            <p:cNvPr id="440" name="Google Shape;440;p66"/>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6"/>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66"/>
          <p:cNvGrpSpPr/>
          <p:nvPr/>
        </p:nvGrpSpPr>
        <p:grpSpPr>
          <a:xfrm>
            <a:off x="327251" y="1557145"/>
            <a:ext cx="391001" cy="264085"/>
            <a:chOff x="564675" y="1700625"/>
            <a:chExt cx="465200" cy="314200"/>
          </a:xfrm>
        </p:grpSpPr>
        <p:sp>
          <p:nvSpPr>
            <p:cNvPr id="443" name="Google Shape;443;p66"/>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6"/>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6"/>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66"/>
          <p:cNvGrpSpPr/>
          <p:nvPr/>
        </p:nvGrpSpPr>
        <p:grpSpPr>
          <a:xfrm>
            <a:off x="892235" y="1492657"/>
            <a:ext cx="391001" cy="382827"/>
            <a:chOff x="1236875" y="1623900"/>
            <a:chExt cx="465200" cy="455475"/>
          </a:xfrm>
        </p:grpSpPr>
        <p:sp>
          <p:nvSpPr>
            <p:cNvPr id="447" name="Google Shape;447;p66"/>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6"/>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6"/>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6"/>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66"/>
          <p:cNvGrpSpPr/>
          <p:nvPr/>
        </p:nvGrpSpPr>
        <p:grpSpPr>
          <a:xfrm>
            <a:off x="1469490" y="1500852"/>
            <a:ext cx="366458" cy="366437"/>
            <a:chOff x="1923675" y="1633650"/>
            <a:chExt cx="436000" cy="435975"/>
          </a:xfrm>
        </p:grpSpPr>
        <p:sp>
          <p:nvSpPr>
            <p:cNvPr id="455" name="Google Shape;455;p6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66"/>
          <p:cNvGrpSpPr/>
          <p:nvPr/>
        </p:nvGrpSpPr>
        <p:grpSpPr>
          <a:xfrm>
            <a:off x="2032941" y="1499318"/>
            <a:ext cx="369505" cy="369505"/>
            <a:chOff x="2594050" y="1631825"/>
            <a:chExt cx="439625" cy="439625"/>
          </a:xfrm>
        </p:grpSpPr>
        <p:sp>
          <p:nvSpPr>
            <p:cNvPr id="462" name="Google Shape;462;p6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66"/>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66"/>
          <p:cNvGrpSpPr/>
          <p:nvPr/>
        </p:nvGrpSpPr>
        <p:grpSpPr>
          <a:xfrm>
            <a:off x="3197706" y="1471687"/>
            <a:ext cx="299911" cy="424768"/>
            <a:chOff x="3979850" y="1598950"/>
            <a:chExt cx="356825" cy="505375"/>
          </a:xfrm>
        </p:grpSpPr>
        <p:sp>
          <p:nvSpPr>
            <p:cNvPr id="468" name="Google Shape;468;p66"/>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6"/>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66"/>
          <p:cNvGrpSpPr/>
          <p:nvPr/>
        </p:nvGrpSpPr>
        <p:grpSpPr>
          <a:xfrm>
            <a:off x="3715096" y="1562776"/>
            <a:ext cx="395098" cy="242589"/>
            <a:chOff x="4595425" y="1707325"/>
            <a:chExt cx="470075" cy="288625"/>
          </a:xfrm>
        </p:grpSpPr>
        <p:sp>
          <p:nvSpPr>
            <p:cNvPr id="471" name="Google Shape;471;p66"/>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6"/>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6"/>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6"/>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6"/>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66"/>
          <p:cNvGrpSpPr/>
          <p:nvPr/>
        </p:nvGrpSpPr>
        <p:grpSpPr>
          <a:xfrm>
            <a:off x="4299013" y="1503416"/>
            <a:ext cx="357234" cy="361310"/>
            <a:chOff x="5290150" y="1636700"/>
            <a:chExt cx="425025" cy="429875"/>
          </a:xfrm>
        </p:grpSpPr>
        <p:sp>
          <p:nvSpPr>
            <p:cNvPr id="477" name="Google Shape;477;p66"/>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6"/>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66"/>
          <p:cNvGrpSpPr/>
          <p:nvPr/>
        </p:nvGrpSpPr>
        <p:grpSpPr>
          <a:xfrm>
            <a:off x="4862967" y="1492657"/>
            <a:ext cx="359272" cy="376691"/>
            <a:chOff x="5961125" y="1623900"/>
            <a:chExt cx="427450" cy="448175"/>
          </a:xfrm>
        </p:grpSpPr>
        <p:sp>
          <p:nvSpPr>
            <p:cNvPr id="480" name="Google Shape;480;p6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66"/>
          <p:cNvGrpSpPr/>
          <p:nvPr/>
        </p:nvGrpSpPr>
        <p:grpSpPr>
          <a:xfrm>
            <a:off x="5415659" y="1502386"/>
            <a:ext cx="383835" cy="363369"/>
            <a:chOff x="6618700" y="1635475"/>
            <a:chExt cx="456675" cy="432325"/>
          </a:xfrm>
        </p:grpSpPr>
        <p:sp>
          <p:nvSpPr>
            <p:cNvPr id="488" name="Google Shape;488;p66"/>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6"/>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6"/>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6"/>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6"/>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66"/>
          <p:cNvGrpSpPr/>
          <p:nvPr/>
        </p:nvGrpSpPr>
        <p:grpSpPr>
          <a:xfrm>
            <a:off x="370747" y="2085798"/>
            <a:ext cx="304009" cy="326513"/>
            <a:chOff x="616425" y="2329600"/>
            <a:chExt cx="361700" cy="388475"/>
          </a:xfrm>
        </p:grpSpPr>
        <p:sp>
          <p:nvSpPr>
            <p:cNvPr id="494" name="Google Shape;494;p66"/>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6"/>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6"/>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6"/>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6"/>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6"/>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6"/>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6"/>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66"/>
          <p:cNvGrpSpPr/>
          <p:nvPr/>
        </p:nvGrpSpPr>
        <p:grpSpPr>
          <a:xfrm>
            <a:off x="927557" y="2088866"/>
            <a:ext cx="320378" cy="320378"/>
            <a:chOff x="1278900" y="2333250"/>
            <a:chExt cx="381175" cy="381175"/>
          </a:xfrm>
        </p:grpSpPr>
        <p:sp>
          <p:nvSpPr>
            <p:cNvPr id="503" name="Google Shape;503;p66"/>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6"/>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6"/>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6"/>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66"/>
          <p:cNvGrpSpPr/>
          <p:nvPr/>
        </p:nvGrpSpPr>
        <p:grpSpPr>
          <a:xfrm>
            <a:off x="1492520" y="2088866"/>
            <a:ext cx="320399" cy="320378"/>
            <a:chOff x="1951075" y="2333250"/>
            <a:chExt cx="381200" cy="381175"/>
          </a:xfrm>
        </p:grpSpPr>
        <p:sp>
          <p:nvSpPr>
            <p:cNvPr id="508" name="Google Shape;508;p66"/>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6"/>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6"/>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6"/>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66"/>
          <p:cNvGrpSpPr/>
          <p:nvPr/>
        </p:nvGrpSpPr>
        <p:grpSpPr>
          <a:xfrm>
            <a:off x="2057504" y="2088866"/>
            <a:ext cx="320378" cy="320378"/>
            <a:chOff x="2623275" y="2333250"/>
            <a:chExt cx="381175" cy="381175"/>
          </a:xfrm>
        </p:grpSpPr>
        <p:sp>
          <p:nvSpPr>
            <p:cNvPr id="513" name="Google Shape;513;p66"/>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6"/>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6"/>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6"/>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66"/>
          <p:cNvGrpSpPr/>
          <p:nvPr/>
        </p:nvGrpSpPr>
        <p:grpSpPr>
          <a:xfrm>
            <a:off x="2697209" y="2033603"/>
            <a:ext cx="170937" cy="426827"/>
            <a:chOff x="3384375" y="2267500"/>
            <a:chExt cx="203375" cy="507825"/>
          </a:xfrm>
        </p:grpSpPr>
        <p:sp>
          <p:nvSpPr>
            <p:cNvPr id="518" name="Google Shape;518;p66"/>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6"/>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66"/>
          <p:cNvGrpSpPr/>
          <p:nvPr/>
        </p:nvGrpSpPr>
        <p:grpSpPr>
          <a:xfrm>
            <a:off x="3842516" y="2087836"/>
            <a:ext cx="140237" cy="318339"/>
            <a:chOff x="4747025" y="2332025"/>
            <a:chExt cx="166850" cy="378750"/>
          </a:xfrm>
        </p:grpSpPr>
        <p:sp>
          <p:nvSpPr>
            <p:cNvPr id="521" name="Google Shape;521;p66"/>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6"/>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66"/>
          <p:cNvGrpSpPr/>
          <p:nvPr/>
        </p:nvGrpSpPr>
        <p:grpSpPr>
          <a:xfrm>
            <a:off x="3274990" y="2035641"/>
            <a:ext cx="145343" cy="422729"/>
            <a:chOff x="4071800" y="2269925"/>
            <a:chExt cx="172925" cy="502950"/>
          </a:xfrm>
        </p:grpSpPr>
        <p:sp>
          <p:nvSpPr>
            <p:cNvPr id="524" name="Google Shape;524;p66"/>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6"/>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66"/>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66"/>
          <p:cNvGrpSpPr/>
          <p:nvPr/>
        </p:nvGrpSpPr>
        <p:grpSpPr>
          <a:xfrm>
            <a:off x="4872696" y="2086302"/>
            <a:ext cx="345971" cy="325505"/>
            <a:chOff x="5972700" y="2330200"/>
            <a:chExt cx="411625" cy="387275"/>
          </a:xfrm>
        </p:grpSpPr>
        <p:sp>
          <p:nvSpPr>
            <p:cNvPr id="528" name="Google Shape;528;p6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66"/>
          <p:cNvGrpSpPr/>
          <p:nvPr/>
        </p:nvGrpSpPr>
        <p:grpSpPr>
          <a:xfrm>
            <a:off x="467993" y="2614431"/>
            <a:ext cx="109538" cy="399195"/>
            <a:chOff x="732125" y="2958550"/>
            <a:chExt cx="130325" cy="474950"/>
          </a:xfrm>
        </p:grpSpPr>
        <p:sp>
          <p:nvSpPr>
            <p:cNvPr id="531" name="Google Shape;531;p66"/>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6"/>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6"/>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6"/>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6"/>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6"/>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6"/>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6"/>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66"/>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66"/>
          <p:cNvGrpSpPr/>
          <p:nvPr/>
        </p:nvGrpSpPr>
        <p:grpSpPr>
          <a:xfrm>
            <a:off x="2023737" y="2627227"/>
            <a:ext cx="387933" cy="367467"/>
            <a:chOff x="2583100" y="2973775"/>
            <a:chExt cx="461550" cy="437200"/>
          </a:xfrm>
        </p:grpSpPr>
        <p:sp>
          <p:nvSpPr>
            <p:cNvPr id="542" name="Google Shape;542;p66"/>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6"/>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66"/>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66"/>
          <p:cNvGrpSpPr/>
          <p:nvPr/>
        </p:nvGrpSpPr>
        <p:grpSpPr>
          <a:xfrm>
            <a:off x="4263186" y="2655384"/>
            <a:ext cx="435022" cy="323445"/>
            <a:chOff x="5247525" y="3007275"/>
            <a:chExt cx="517575" cy="384825"/>
          </a:xfrm>
        </p:grpSpPr>
        <p:sp>
          <p:nvSpPr>
            <p:cNvPr id="546" name="Google Shape;546;p6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66"/>
          <p:cNvGrpSpPr/>
          <p:nvPr/>
        </p:nvGrpSpPr>
        <p:grpSpPr>
          <a:xfrm>
            <a:off x="3174172" y="2636956"/>
            <a:ext cx="342882" cy="350068"/>
            <a:chOff x="3951850" y="2985350"/>
            <a:chExt cx="407950" cy="416500"/>
          </a:xfrm>
        </p:grpSpPr>
        <p:sp>
          <p:nvSpPr>
            <p:cNvPr id="549" name="Google Shape;549;p6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66"/>
          <p:cNvGrpSpPr/>
          <p:nvPr/>
        </p:nvGrpSpPr>
        <p:grpSpPr>
          <a:xfrm>
            <a:off x="330844" y="3226504"/>
            <a:ext cx="397136" cy="305017"/>
            <a:chOff x="568950" y="3686775"/>
            <a:chExt cx="472500" cy="362900"/>
          </a:xfrm>
        </p:grpSpPr>
        <p:sp>
          <p:nvSpPr>
            <p:cNvPr id="554" name="Google Shape;554;p66"/>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6"/>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6"/>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66"/>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66"/>
          <p:cNvGrpSpPr/>
          <p:nvPr/>
        </p:nvGrpSpPr>
        <p:grpSpPr>
          <a:xfrm>
            <a:off x="898896" y="3252097"/>
            <a:ext cx="377700" cy="253852"/>
            <a:chOff x="1244800" y="3717225"/>
            <a:chExt cx="449375" cy="302025"/>
          </a:xfrm>
        </p:grpSpPr>
        <p:sp>
          <p:nvSpPr>
            <p:cNvPr id="559" name="Google Shape;559;p66"/>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6"/>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6"/>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6"/>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6"/>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6"/>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66"/>
          <p:cNvGrpSpPr/>
          <p:nvPr/>
        </p:nvGrpSpPr>
        <p:grpSpPr>
          <a:xfrm>
            <a:off x="1468986" y="3232639"/>
            <a:ext cx="367467" cy="287115"/>
            <a:chOff x="1923075" y="3694075"/>
            <a:chExt cx="437200" cy="341600"/>
          </a:xfrm>
        </p:grpSpPr>
        <p:sp>
          <p:nvSpPr>
            <p:cNvPr id="566" name="Google Shape;566;p66"/>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6"/>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6"/>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6"/>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6"/>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6"/>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6"/>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6"/>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6"/>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66"/>
          <p:cNvGrpSpPr/>
          <p:nvPr/>
        </p:nvGrpSpPr>
        <p:grpSpPr>
          <a:xfrm>
            <a:off x="2037542" y="3228038"/>
            <a:ext cx="360301" cy="295814"/>
            <a:chOff x="2599525" y="3688600"/>
            <a:chExt cx="428675" cy="351950"/>
          </a:xfrm>
        </p:grpSpPr>
        <p:sp>
          <p:nvSpPr>
            <p:cNvPr id="576" name="Google Shape;576;p66"/>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6"/>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6"/>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66"/>
          <p:cNvGrpSpPr/>
          <p:nvPr/>
        </p:nvGrpSpPr>
        <p:grpSpPr>
          <a:xfrm>
            <a:off x="2619925" y="3207571"/>
            <a:ext cx="333700" cy="329077"/>
            <a:chOff x="3292425" y="3664250"/>
            <a:chExt cx="397025" cy="391525"/>
          </a:xfrm>
        </p:grpSpPr>
        <p:sp>
          <p:nvSpPr>
            <p:cNvPr id="580" name="Google Shape;580;p66"/>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6"/>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6"/>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66"/>
          <p:cNvGrpSpPr/>
          <p:nvPr/>
        </p:nvGrpSpPr>
        <p:grpSpPr>
          <a:xfrm>
            <a:off x="3157782" y="3250038"/>
            <a:ext cx="369526" cy="268183"/>
            <a:chOff x="3932350" y="3714775"/>
            <a:chExt cx="439650" cy="319075"/>
          </a:xfrm>
        </p:grpSpPr>
        <p:sp>
          <p:nvSpPr>
            <p:cNvPr id="584" name="Google Shape;584;p6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66"/>
          <p:cNvGrpSpPr/>
          <p:nvPr/>
        </p:nvGrpSpPr>
        <p:grpSpPr>
          <a:xfrm>
            <a:off x="3722766" y="3250038"/>
            <a:ext cx="369505" cy="268183"/>
            <a:chOff x="4604550" y="3714775"/>
            <a:chExt cx="439625" cy="319075"/>
          </a:xfrm>
        </p:grpSpPr>
        <p:sp>
          <p:nvSpPr>
            <p:cNvPr id="590" name="Google Shape;590;p66"/>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6"/>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66"/>
          <p:cNvGrpSpPr/>
          <p:nvPr/>
        </p:nvGrpSpPr>
        <p:grpSpPr>
          <a:xfrm>
            <a:off x="4301051" y="3222406"/>
            <a:ext cx="353136" cy="313738"/>
            <a:chOff x="5292575" y="3681900"/>
            <a:chExt cx="420150" cy="373275"/>
          </a:xfrm>
        </p:grpSpPr>
        <p:sp>
          <p:nvSpPr>
            <p:cNvPr id="593" name="Google Shape;593;p66"/>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6"/>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6"/>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6"/>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6"/>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6"/>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6"/>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66"/>
          <p:cNvGrpSpPr/>
          <p:nvPr/>
        </p:nvGrpSpPr>
        <p:grpSpPr>
          <a:xfrm>
            <a:off x="4846073" y="3182482"/>
            <a:ext cx="393060" cy="393060"/>
            <a:chOff x="5941025" y="3634400"/>
            <a:chExt cx="467650" cy="467650"/>
          </a:xfrm>
        </p:grpSpPr>
        <p:sp>
          <p:nvSpPr>
            <p:cNvPr id="601" name="Google Shape;601;p6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66"/>
          <p:cNvGrpSpPr/>
          <p:nvPr/>
        </p:nvGrpSpPr>
        <p:grpSpPr>
          <a:xfrm>
            <a:off x="5436146" y="3207571"/>
            <a:ext cx="342882" cy="342903"/>
            <a:chOff x="6643075" y="3664250"/>
            <a:chExt cx="407950" cy="407975"/>
          </a:xfrm>
        </p:grpSpPr>
        <p:sp>
          <p:nvSpPr>
            <p:cNvPr id="608" name="Google Shape;608;p6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66"/>
          <p:cNvGrpSpPr/>
          <p:nvPr/>
        </p:nvGrpSpPr>
        <p:grpSpPr>
          <a:xfrm>
            <a:off x="336980" y="3758225"/>
            <a:ext cx="371564" cy="371543"/>
            <a:chOff x="576250" y="4319400"/>
            <a:chExt cx="442075" cy="442050"/>
          </a:xfrm>
        </p:grpSpPr>
        <p:sp>
          <p:nvSpPr>
            <p:cNvPr id="611" name="Google Shape;611;p6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66"/>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6"/>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6"/>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6"/>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66"/>
          <p:cNvGrpSpPr/>
          <p:nvPr/>
        </p:nvGrpSpPr>
        <p:grpSpPr>
          <a:xfrm>
            <a:off x="4280585" y="3777157"/>
            <a:ext cx="394068" cy="325505"/>
            <a:chOff x="5268225" y="4341925"/>
            <a:chExt cx="468850" cy="387275"/>
          </a:xfrm>
        </p:grpSpPr>
        <p:sp>
          <p:nvSpPr>
            <p:cNvPr id="620" name="Google Shape;620;p66"/>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6"/>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6"/>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6"/>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6"/>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6"/>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6"/>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6"/>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66"/>
          <p:cNvGrpSpPr/>
          <p:nvPr/>
        </p:nvGrpSpPr>
        <p:grpSpPr>
          <a:xfrm>
            <a:off x="4865531" y="3766924"/>
            <a:ext cx="354145" cy="354145"/>
            <a:chOff x="5964175" y="4329750"/>
            <a:chExt cx="421350" cy="421350"/>
          </a:xfrm>
        </p:grpSpPr>
        <p:sp>
          <p:nvSpPr>
            <p:cNvPr id="629" name="Google Shape;629;p66"/>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6"/>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66"/>
          <p:cNvGrpSpPr/>
          <p:nvPr/>
        </p:nvGrpSpPr>
        <p:grpSpPr>
          <a:xfrm>
            <a:off x="901439" y="4331908"/>
            <a:ext cx="372594" cy="360301"/>
            <a:chOff x="1247825" y="5001950"/>
            <a:chExt cx="443300" cy="428675"/>
          </a:xfrm>
        </p:grpSpPr>
        <p:sp>
          <p:nvSpPr>
            <p:cNvPr id="632" name="Google Shape;632;p66"/>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66"/>
          <p:cNvGrpSpPr/>
          <p:nvPr/>
        </p:nvGrpSpPr>
        <p:grpSpPr>
          <a:xfrm>
            <a:off x="1499685" y="4313985"/>
            <a:ext cx="306068" cy="389992"/>
            <a:chOff x="1959600" y="4980625"/>
            <a:chExt cx="364150" cy="464000"/>
          </a:xfrm>
        </p:grpSpPr>
        <p:sp>
          <p:nvSpPr>
            <p:cNvPr id="639" name="Google Shape;639;p66"/>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66"/>
          <p:cNvGrpSpPr/>
          <p:nvPr/>
        </p:nvGrpSpPr>
        <p:grpSpPr>
          <a:xfrm>
            <a:off x="2042165" y="4328840"/>
            <a:ext cx="351077" cy="360806"/>
            <a:chOff x="2605025" y="4998300"/>
            <a:chExt cx="417700" cy="429275"/>
          </a:xfrm>
        </p:grpSpPr>
        <p:sp>
          <p:nvSpPr>
            <p:cNvPr id="647" name="Google Shape;647;p66"/>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6"/>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66"/>
          <p:cNvGrpSpPr/>
          <p:nvPr/>
        </p:nvGrpSpPr>
        <p:grpSpPr>
          <a:xfrm>
            <a:off x="2572857" y="4331908"/>
            <a:ext cx="419662" cy="349543"/>
            <a:chOff x="3236425" y="5001950"/>
            <a:chExt cx="499300" cy="415875"/>
          </a:xfrm>
        </p:grpSpPr>
        <p:sp>
          <p:nvSpPr>
            <p:cNvPr id="651" name="Google Shape;651;p66"/>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66"/>
          <p:cNvGrpSpPr/>
          <p:nvPr/>
        </p:nvGrpSpPr>
        <p:grpSpPr>
          <a:xfrm>
            <a:off x="3187977" y="4313985"/>
            <a:ext cx="319369" cy="380263"/>
            <a:chOff x="3968275" y="4980625"/>
            <a:chExt cx="379975" cy="452425"/>
          </a:xfrm>
        </p:grpSpPr>
        <p:sp>
          <p:nvSpPr>
            <p:cNvPr id="658" name="Google Shape;658;p66"/>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66"/>
          <p:cNvGrpSpPr/>
          <p:nvPr/>
        </p:nvGrpSpPr>
        <p:grpSpPr>
          <a:xfrm>
            <a:off x="4843510" y="4398938"/>
            <a:ext cx="404323" cy="220085"/>
            <a:chOff x="5937975" y="5081700"/>
            <a:chExt cx="481050" cy="261850"/>
          </a:xfrm>
        </p:grpSpPr>
        <p:sp>
          <p:nvSpPr>
            <p:cNvPr id="662" name="Google Shape;662;p66"/>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6"/>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6"/>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66"/>
          <p:cNvGrpSpPr/>
          <p:nvPr/>
        </p:nvGrpSpPr>
        <p:grpSpPr>
          <a:xfrm>
            <a:off x="5461718" y="4356472"/>
            <a:ext cx="290183" cy="333678"/>
            <a:chOff x="6673500" y="5031175"/>
            <a:chExt cx="345250" cy="397000"/>
          </a:xfrm>
        </p:grpSpPr>
        <p:sp>
          <p:nvSpPr>
            <p:cNvPr id="666" name="Google Shape;666;p66"/>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6"/>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6"/>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6"/>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6"/>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66"/>
          <p:cNvGrpSpPr/>
          <p:nvPr/>
        </p:nvGrpSpPr>
        <p:grpSpPr>
          <a:xfrm>
            <a:off x="3153705" y="381117"/>
            <a:ext cx="387933" cy="345971"/>
            <a:chOff x="3927500" y="301425"/>
            <a:chExt cx="461550" cy="411625"/>
          </a:xfrm>
        </p:grpSpPr>
        <p:sp>
          <p:nvSpPr>
            <p:cNvPr id="672" name="Google Shape;672;p66"/>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6"/>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6"/>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6"/>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6"/>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6"/>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6"/>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6"/>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6"/>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6"/>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6"/>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6"/>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6"/>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6"/>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6"/>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6"/>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6"/>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6"/>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6"/>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6"/>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6"/>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6"/>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6"/>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6"/>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6"/>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6"/>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6"/>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66"/>
          <p:cNvGrpSpPr/>
          <p:nvPr/>
        </p:nvGrpSpPr>
        <p:grpSpPr>
          <a:xfrm>
            <a:off x="5441252" y="387778"/>
            <a:ext cx="332670" cy="332670"/>
            <a:chOff x="6649150" y="309350"/>
            <a:chExt cx="395800" cy="395800"/>
          </a:xfrm>
        </p:grpSpPr>
        <p:sp>
          <p:nvSpPr>
            <p:cNvPr id="700" name="Google Shape;700;p66"/>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6"/>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6"/>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6"/>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6"/>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6"/>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6"/>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6"/>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6"/>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6"/>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6"/>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6"/>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6"/>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6"/>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6"/>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6"/>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6"/>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6"/>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6"/>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6"/>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6"/>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6"/>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6"/>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66"/>
          <p:cNvGrpSpPr/>
          <p:nvPr/>
        </p:nvGrpSpPr>
        <p:grpSpPr>
          <a:xfrm>
            <a:off x="4873705" y="395448"/>
            <a:ext cx="337797" cy="319873"/>
            <a:chOff x="5973900" y="318475"/>
            <a:chExt cx="401900" cy="380575"/>
          </a:xfrm>
        </p:grpSpPr>
        <p:sp>
          <p:nvSpPr>
            <p:cNvPr id="724" name="Google Shape;724;p66"/>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6"/>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6"/>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6"/>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6"/>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6"/>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6"/>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6"/>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6"/>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6"/>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6"/>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6"/>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6"/>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6"/>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66"/>
          <p:cNvGrpSpPr/>
          <p:nvPr/>
        </p:nvGrpSpPr>
        <p:grpSpPr>
          <a:xfrm>
            <a:off x="918858" y="908741"/>
            <a:ext cx="342882" cy="418128"/>
            <a:chOff x="1268550" y="929175"/>
            <a:chExt cx="407950" cy="497475"/>
          </a:xfrm>
        </p:grpSpPr>
        <p:sp>
          <p:nvSpPr>
            <p:cNvPr id="739" name="Google Shape;739;p66"/>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6"/>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6"/>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66"/>
          <p:cNvGrpSpPr/>
          <p:nvPr/>
        </p:nvGrpSpPr>
        <p:grpSpPr>
          <a:xfrm>
            <a:off x="5404922" y="924605"/>
            <a:ext cx="405331" cy="388962"/>
            <a:chOff x="6605925" y="948050"/>
            <a:chExt cx="482250" cy="462775"/>
          </a:xfrm>
        </p:grpSpPr>
        <p:sp>
          <p:nvSpPr>
            <p:cNvPr id="743" name="Google Shape;743;p66"/>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6"/>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6"/>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6"/>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6"/>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6"/>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66"/>
          <p:cNvGrpSpPr/>
          <p:nvPr/>
        </p:nvGrpSpPr>
        <p:grpSpPr>
          <a:xfrm>
            <a:off x="5499604" y="2076574"/>
            <a:ext cx="215966" cy="342399"/>
            <a:chOff x="6718575" y="2318625"/>
            <a:chExt cx="256950" cy="407375"/>
          </a:xfrm>
        </p:grpSpPr>
        <p:sp>
          <p:nvSpPr>
            <p:cNvPr id="750" name="Google Shape;750;p6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66"/>
          <p:cNvGrpSpPr/>
          <p:nvPr/>
        </p:nvGrpSpPr>
        <p:grpSpPr>
          <a:xfrm>
            <a:off x="2600993" y="2703482"/>
            <a:ext cx="363369" cy="221115"/>
            <a:chOff x="3269900" y="3064500"/>
            <a:chExt cx="432325" cy="263075"/>
          </a:xfrm>
        </p:grpSpPr>
        <p:sp>
          <p:nvSpPr>
            <p:cNvPr id="759" name="Google Shape;759;p66"/>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66"/>
          <p:cNvGrpSpPr/>
          <p:nvPr/>
        </p:nvGrpSpPr>
        <p:grpSpPr>
          <a:xfrm>
            <a:off x="5475019" y="2635926"/>
            <a:ext cx="265115" cy="372594"/>
            <a:chOff x="6689325" y="2984125"/>
            <a:chExt cx="315425" cy="443300"/>
          </a:xfrm>
        </p:grpSpPr>
        <p:sp>
          <p:nvSpPr>
            <p:cNvPr id="763" name="Google Shape;763;p66"/>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66"/>
          <p:cNvGrpSpPr/>
          <p:nvPr/>
        </p:nvGrpSpPr>
        <p:grpSpPr>
          <a:xfrm>
            <a:off x="1523745" y="3730594"/>
            <a:ext cx="256416" cy="414535"/>
            <a:chOff x="1988225" y="4286525"/>
            <a:chExt cx="305075" cy="493200"/>
          </a:xfrm>
        </p:grpSpPr>
        <p:sp>
          <p:nvSpPr>
            <p:cNvPr id="769" name="Google Shape;769;p66"/>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66"/>
          <p:cNvGrpSpPr/>
          <p:nvPr/>
        </p:nvGrpSpPr>
        <p:grpSpPr>
          <a:xfrm>
            <a:off x="2067737" y="3759759"/>
            <a:ext cx="309640" cy="392030"/>
            <a:chOff x="2635450" y="4321225"/>
            <a:chExt cx="368400" cy="466425"/>
          </a:xfrm>
        </p:grpSpPr>
        <p:sp>
          <p:nvSpPr>
            <p:cNvPr id="777" name="Google Shape;777;p66"/>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66"/>
          <p:cNvGrpSpPr/>
          <p:nvPr/>
        </p:nvGrpSpPr>
        <p:grpSpPr>
          <a:xfrm>
            <a:off x="5436146" y="3750030"/>
            <a:ext cx="342882" cy="383835"/>
            <a:chOff x="6643075" y="4309650"/>
            <a:chExt cx="407950" cy="456675"/>
          </a:xfrm>
        </p:grpSpPr>
        <p:sp>
          <p:nvSpPr>
            <p:cNvPr id="784" name="Google Shape;784;p66"/>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66"/>
          <p:cNvGrpSpPr/>
          <p:nvPr/>
        </p:nvGrpSpPr>
        <p:grpSpPr>
          <a:xfrm>
            <a:off x="4251419" y="4291984"/>
            <a:ext cx="452420" cy="433992"/>
            <a:chOff x="5233525" y="4954450"/>
            <a:chExt cx="538275" cy="516350"/>
          </a:xfrm>
        </p:grpSpPr>
        <p:sp>
          <p:nvSpPr>
            <p:cNvPr id="794" name="Google Shape;794;p6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66"/>
          <p:cNvGrpSpPr/>
          <p:nvPr/>
        </p:nvGrpSpPr>
        <p:grpSpPr>
          <a:xfrm>
            <a:off x="3682338" y="4299654"/>
            <a:ext cx="460615" cy="418653"/>
            <a:chOff x="4556450" y="4963575"/>
            <a:chExt cx="548025" cy="498100"/>
          </a:xfrm>
        </p:grpSpPr>
        <p:sp>
          <p:nvSpPr>
            <p:cNvPr id="806" name="Google Shape;806;p66"/>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66"/>
          <p:cNvGrpSpPr/>
          <p:nvPr/>
        </p:nvGrpSpPr>
        <p:grpSpPr>
          <a:xfrm>
            <a:off x="299620" y="4390239"/>
            <a:ext cx="445255" cy="246182"/>
            <a:chOff x="531800" y="5071350"/>
            <a:chExt cx="529750" cy="292900"/>
          </a:xfrm>
        </p:grpSpPr>
        <p:sp>
          <p:nvSpPr>
            <p:cNvPr id="812" name="Google Shape;812;p66"/>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9" name="Google Shape;819;p66"/>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10" name="Google Shape;110;p22"/>
          <p:cNvSpPr txBox="1"/>
          <p:nvPr>
            <p:ph idx="1" type="body"/>
          </p:nvPr>
        </p:nvSpPr>
        <p:spPr>
          <a:xfrm>
            <a:off x="575225" y="2300438"/>
            <a:ext cx="47424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ViewById</a:t>
            </a:r>
            <a:r>
              <a:rPr lang="es" sz="1500">
                <a:solidFill>
                  <a:srgbClr val="121867"/>
                </a:solidFill>
                <a:latin typeface="Arial"/>
                <a:ea typeface="Arial"/>
                <a:cs typeface="Arial"/>
                <a:sym typeface="Arial"/>
              </a:rPr>
              <a:t>: instancia objetos de UI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Click</a:t>
            </a:r>
            <a:r>
              <a:rPr lang="es" sz="1500">
                <a:solidFill>
                  <a:srgbClr val="121867"/>
                </a:solidFill>
                <a:latin typeface="Arial"/>
                <a:ea typeface="Arial"/>
                <a:cs typeface="Arial"/>
                <a:sym typeface="Arial"/>
              </a:rPr>
              <a:t>: evento de clic</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Touch</a:t>
            </a:r>
            <a:r>
              <a:rPr lang="es" sz="1500">
                <a:solidFill>
                  <a:srgbClr val="121867"/>
                </a:solidFill>
                <a:latin typeface="Arial"/>
                <a:ea typeface="Arial"/>
                <a:cs typeface="Arial"/>
                <a:sym typeface="Arial"/>
              </a:rPr>
              <a:t>: evento de touch. Clic pero "vitaminado"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AfterTextChange</a:t>
            </a:r>
            <a:r>
              <a:rPr lang="es" sz="1500">
                <a:solidFill>
                  <a:srgbClr val="121867"/>
                </a:solidFill>
                <a:latin typeface="Arial"/>
                <a:ea typeface="Arial"/>
                <a:cs typeface="Arial"/>
                <a:sym typeface="Arial"/>
              </a:rPr>
              <a:t>: evento texto ha cambiado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LongClick</a:t>
            </a:r>
            <a:r>
              <a:rPr lang="es" sz="1500">
                <a:solidFill>
                  <a:srgbClr val="121867"/>
                </a:solidFill>
                <a:latin typeface="Arial"/>
                <a:ea typeface="Arial"/>
                <a:cs typeface="Arial"/>
                <a:sym typeface="Arial"/>
              </a:rPr>
              <a:t>: clic largo</a:t>
            </a:r>
            <a:endParaRPr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