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Karla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Karla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Karla-italic.fntdata"/><Relationship Id="rId27" Type="http://schemas.openxmlformats.org/officeDocument/2006/relationships/font" Target="fonts/Karl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Karl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dd7d471ec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dd7d471e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t/>
            </a:r>
            <a:endParaRPr b="1" u="sn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dcf4e9d10_0_7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dcf4e9d10_0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dcf4e9d10_0_1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dcf4e9d10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dcf4e9d10_0_1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dcf4e9d10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dcf4e9d10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dcf4e9d1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dcf4e9d10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dcf4e9d1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Web: desarrollo de frontales en PHP para empresas locales Aragonesas.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Apps: proyecto de innovación con BLE con comunicación a una plaquita IOT (Android, iOS)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Arquitecto: diseño e implementación para banca, Comisión Europea, gestores inmobiliarios…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Mi desarrollo de apps móviles: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Duró más de 3 años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Desarrollando tanto para Android como 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Aplicando patrones de diseño, clean code…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Especialmente trabajé con AA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Framework poco conocido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Ahorra muchísimo </a:t>
            </a:r>
            <a:r>
              <a:rPr b="1" lang="en"/>
              <a:t>tiempo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Facilita el </a:t>
            </a:r>
            <a:r>
              <a:rPr b="1" lang="en"/>
              <a:t>clean code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Facilita la interactuación con la </a:t>
            </a:r>
            <a:r>
              <a:rPr b="1" lang="en"/>
              <a:t>UI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Facilita la gestión de </a:t>
            </a:r>
            <a:r>
              <a:rPr b="1" lang="en"/>
              <a:t>hilos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etc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Además permite la integración con Spring Android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dcf4e9d10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dcf4e9d1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Explicar situ situación de VM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dcf4e9d10_0_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dcf4e9d1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dcf4e9d10_0_1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dcf4e9d1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Más de tres años trabajando con AA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Viendo su evolución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facilitando el desarrollo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dcf4e9d10_0_69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dcf4e9d10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dcf4e9d10_0_1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dcf4e9d10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dcf4e9d10_0_7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dcf4e9d10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t/>
            </a:r>
            <a:endParaRPr b="1" u="sng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5" name="Google Shape;55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Google Shape;59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Google Shape;14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9" name="Google Shape;19;p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4" name="Google Shape;24;p5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8" name="Google Shape;28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Google Shape;29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Google Shape;33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8" name="Google Shape;38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4" name="Google Shape;44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8" name="Google Shape;48;p9"/>
          <p:cNvSpPr txBox="1"/>
          <p:nvPr>
            <p:ph idx="3" type="body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1" name="Google Shape;51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" name="Google Shape;52;p10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B3B7E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androidannotations.org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648300" y="3175950"/>
            <a:ext cx="43461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ANDROID ANNOTATIONS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VISTAS Y EVENTOS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INTRODUCCIÓN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797" y="2027896"/>
            <a:ext cx="2132651" cy="108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838350" y="1018313"/>
            <a:ext cx="6802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SOBRE ESTE </a:t>
            </a:r>
            <a:r>
              <a:rPr lang="en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CURSO</a:t>
            </a: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: Práctica final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268950" y="1863488"/>
            <a:ext cx="4652100" cy="22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Añadiremos nuevas anotaciones para mejorar la aplicación anterior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ViewById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Touch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Click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Con diferentes metodologías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2700" y="1958675"/>
            <a:ext cx="3682350" cy="207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6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838350" y="893500"/>
            <a:ext cx="6802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SOBRE ESTE </a:t>
            </a:r>
            <a:r>
              <a:rPr lang="en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CURSO</a:t>
            </a: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: Objetivo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838250" y="1428750"/>
            <a:ext cx="5972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Asentar los conocimientos ya adquiridos del curso anterior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Aprender a instanciar objetos de UI en el controlador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Manejar eventos con AA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1717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4000" y="3836850"/>
            <a:ext cx="1810901" cy="1212850"/>
          </a:xfrm>
          <a:prstGeom prst="rect">
            <a:avLst/>
          </a:prstGeom>
          <a:noFill/>
          <a:ln>
            <a:noFill/>
          </a:ln>
          <a:effectLst>
            <a:outerShdw blurRad="300038" rotWithShape="0" algn="bl" dir="20580000" dist="18097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idx="4294967295" type="ctrTitle"/>
          </p:nvPr>
        </p:nvSpPr>
        <p:spPr>
          <a:xfrm>
            <a:off x="685800" y="1964350"/>
            <a:ext cx="4531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MUCHAS GRACIAS!</a:t>
            </a:r>
            <a:endParaRPr sz="3600"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25"/>
          <p:cNvSpPr txBox="1"/>
          <p:nvPr>
            <p:ph idx="4294967295" type="subTitle"/>
          </p:nvPr>
        </p:nvSpPr>
        <p:spPr>
          <a:xfrm>
            <a:off x="685800" y="3163925"/>
            <a:ext cx="428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y comencemos</a:t>
            </a:r>
            <a:endParaRPr sz="36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26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144" name="Google Shape;144;p26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6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6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" name="Google Shape;158;p26"/>
          <p:cNvGrpSpPr/>
          <p:nvPr/>
        </p:nvGrpSpPr>
        <p:grpSpPr>
          <a:xfrm>
            <a:off x="901439" y="399041"/>
            <a:ext cx="372594" cy="310145"/>
            <a:chOff x="1247825" y="322750"/>
            <a:chExt cx="443300" cy="369000"/>
          </a:xfrm>
        </p:grpSpPr>
        <p:sp>
          <p:nvSpPr>
            <p:cNvPr id="159" name="Google Shape;159;p26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26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165" name="Google Shape;165;p26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6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6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6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26"/>
          <p:cNvSpPr/>
          <p:nvPr/>
        </p:nvSpPr>
        <p:spPr>
          <a:xfrm>
            <a:off x="2071920" y="386254"/>
            <a:ext cx="291717" cy="33573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2656888" y="387284"/>
            <a:ext cx="251793" cy="333679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2" name="Google Shape;172;p26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173" name="Google Shape;173;p26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Google Shape;177;p26"/>
          <p:cNvSpPr/>
          <p:nvPr/>
        </p:nvSpPr>
        <p:spPr>
          <a:xfrm>
            <a:off x="4284851" y="385750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8" name="Google Shape;178;p26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179" name="Google Shape;179;p26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6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6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" name="Google Shape;186;p26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187" name="Google Shape;187;p26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" name="Google Shape;191;p26"/>
          <p:cNvSpPr/>
          <p:nvPr/>
        </p:nvSpPr>
        <p:spPr>
          <a:xfrm>
            <a:off x="2042249" y="944598"/>
            <a:ext cx="351077" cy="34903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6"/>
          <p:cNvSpPr/>
          <p:nvPr/>
        </p:nvSpPr>
        <p:spPr>
          <a:xfrm>
            <a:off x="2607759" y="961997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6"/>
          <p:cNvSpPr/>
          <p:nvPr/>
        </p:nvSpPr>
        <p:spPr>
          <a:xfrm>
            <a:off x="3177871" y="964561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6"/>
          <p:cNvSpPr/>
          <p:nvPr/>
        </p:nvSpPr>
        <p:spPr>
          <a:xfrm>
            <a:off x="3754139" y="967629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5" name="Google Shape;195;p26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196" name="Google Shape;196;p26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" name="Google Shape;198;p26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199" name="Google Shape;199;p26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" name="Google Shape;201;p26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202" name="Google Shape;202;p26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" name="Google Shape;205;p26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206" name="Google Shape;206;p26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26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214" name="Google Shape;214;p26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" name="Google Shape;220;p26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221" name="Google Shape;221;p2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26"/>
          <p:cNvSpPr/>
          <p:nvPr/>
        </p:nvSpPr>
        <p:spPr>
          <a:xfrm>
            <a:off x="2614399" y="151574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" name="Google Shape;226;p26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227" name="Google Shape;227;p26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" name="Google Shape;229;p26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230" name="Google Shape;230;p26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6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" name="Google Shape;235;p26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236" name="Google Shape;236;p26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" name="Google Shape;238;p26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239" name="Google Shape;239;p26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" name="Google Shape;246;p26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247" name="Google Shape;247;p26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" name="Google Shape;252;p26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253" name="Google Shape;253;p26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1" name="Google Shape;261;p26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262" name="Google Shape;262;p26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" name="Google Shape;266;p26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267" name="Google Shape;267;p26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" name="Google Shape;271;p26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272" name="Google Shape;272;p26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" name="Google Shape;276;p26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277" name="Google Shape;277;p26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9" name="Google Shape;279;p26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280" name="Google Shape;280;p26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" name="Google Shape;282;p26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283" name="Google Shape;283;p26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5" name="Google Shape;285;p26"/>
          <p:cNvSpPr/>
          <p:nvPr/>
        </p:nvSpPr>
        <p:spPr>
          <a:xfrm>
            <a:off x="4317611" y="2080241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6" name="Google Shape;286;p26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287" name="Google Shape;287;p26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9" name="Google Shape;289;p26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290" name="Google Shape;290;p26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8" name="Google Shape;298;p26"/>
          <p:cNvSpPr/>
          <p:nvPr/>
        </p:nvSpPr>
        <p:spPr>
          <a:xfrm>
            <a:off x="1484913" y="2598660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6"/>
          <p:cNvSpPr/>
          <p:nvPr/>
        </p:nvSpPr>
        <p:spPr>
          <a:xfrm>
            <a:off x="963405" y="2598660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0" name="Google Shape;300;p26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301" name="Google Shape;301;p26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3" name="Google Shape;303;p26"/>
          <p:cNvSpPr/>
          <p:nvPr/>
        </p:nvSpPr>
        <p:spPr>
          <a:xfrm>
            <a:off x="3734681" y="2636022"/>
            <a:ext cx="356204" cy="3562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4" name="Google Shape;304;p26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305" name="Google Shape;305;p26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" name="Google Shape;307;p26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308" name="Google Shape;308;p2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2" name="Google Shape;312;p26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313" name="Google Shape;313;p26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6" name="Google Shape;316;p26"/>
          <p:cNvSpPr/>
          <p:nvPr/>
        </p:nvSpPr>
        <p:spPr>
          <a:xfrm>
            <a:off x="4907686" y="2619652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7" name="Google Shape;317;p26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318" name="Google Shape;318;p26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4" name="Google Shape;324;p26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325" name="Google Shape;325;p26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4" name="Google Shape;334;p26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335" name="Google Shape;335;p26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8" name="Google Shape;338;p26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339" name="Google Shape;339;p26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2" name="Google Shape;342;p26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343" name="Google Shape;343;p26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26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349" name="Google Shape;349;p26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1" name="Google Shape;351;p26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352" name="Google Shape;352;p26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9" name="Google Shape;359;p26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360" name="Google Shape;360;p26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" name="Google Shape;366;p26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367" name="Google Shape;367;p26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9" name="Google Shape;369;p26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370" name="Google Shape;370;p26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6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4" name="Google Shape;374;p26"/>
          <p:cNvSpPr/>
          <p:nvPr/>
        </p:nvSpPr>
        <p:spPr>
          <a:xfrm>
            <a:off x="886643" y="383052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6"/>
          <p:cNvSpPr/>
          <p:nvPr/>
        </p:nvSpPr>
        <p:spPr>
          <a:xfrm>
            <a:off x="3177366" y="3773703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6"/>
          <p:cNvSpPr/>
          <p:nvPr/>
        </p:nvSpPr>
        <p:spPr>
          <a:xfrm>
            <a:off x="2612361" y="3795199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6"/>
          <p:cNvSpPr/>
          <p:nvPr/>
        </p:nvSpPr>
        <p:spPr>
          <a:xfrm>
            <a:off x="3740838" y="3772169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8" name="Google Shape;378;p26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379" name="Google Shape;379;p26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6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6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6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7" name="Google Shape;387;p26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388" name="Google Shape;388;p26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6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0" name="Google Shape;390;p26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391" name="Google Shape;391;p26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6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6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6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6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" name="Google Shape;397;p26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398" name="Google Shape;398;p26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6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6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" name="Google Shape;405;p26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406" name="Google Shape;406;p26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9" name="Google Shape;409;p26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410" name="Google Shape;410;p26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6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6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6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6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6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6" name="Google Shape;416;p26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417" name="Google Shape;417;p26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6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6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" name="Google Shape;420;p26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421" name="Google Shape;421;p26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6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6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4" name="Google Shape;424;p26"/>
          <p:cNvGrpSpPr/>
          <p:nvPr/>
        </p:nvGrpSpPr>
        <p:grpSpPr>
          <a:xfrm>
            <a:off x="5461718" y="4356472"/>
            <a:ext cx="290183" cy="333679"/>
            <a:chOff x="6673500" y="5031175"/>
            <a:chExt cx="345250" cy="397000"/>
          </a:xfrm>
        </p:grpSpPr>
        <p:sp>
          <p:nvSpPr>
            <p:cNvPr id="425" name="Google Shape;425;p26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6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6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6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6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0" name="Google Shape;430;p26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431" name="Google Shape;431;p26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6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6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6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6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6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6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6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6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6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6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6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6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6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6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6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6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6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6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6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6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6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6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6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6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6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6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8" name="Google Shape;458;p26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459" name="Google Shape;459;p26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6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6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6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6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6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6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6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6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6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6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6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6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6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6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6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6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6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6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6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6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2" name="Google Shape;482;p26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483" name="Google Shape;483;p26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6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6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6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6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6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6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6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6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6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6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6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6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26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498" name="Google Shape;498;p26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6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1" name="Google Shape;501;p26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502" name="Google Shape;502;p26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6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6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6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6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6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8" name="Google Shape;508;p26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509" name="Google Shape;509;p2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7" name="Google Shape;517;p26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518" name="Google Shape;518;p26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6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6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1" name="Google Shape;521;p26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522" name="Google Shape;522;p26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6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6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6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6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26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528" name="Google Shape;528;p26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6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6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6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6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6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6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5" name="Google Shape;535;p26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536" name="Google Shape;536;p26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6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6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6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6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6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2" name="Google Shape;542;p26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543" name="Google Shape;543;p26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6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6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6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6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6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6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6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6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" name="Google Shape;552;p26"/>
          <p:cNvGrpSpPr/>
          <p:nvPr/>
        </p:nvGrpSpPr>
        <p:grpSpPr>
          <a:xfrm>
            <a:off x="4251419" y="4291985"/>
            <a:ext cx="452420" cy="433992"/>
            <a:chOff x="5233525" y="4954450"/>
            <a:chExt cx="538275" cy="516350"/>
          </a:xfrm>
        </p:grpSpPr>
        <p:sp>
          <p:nvSpPr>
            <p:cNvPr id="553" name="Google Shape;553;p26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6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6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6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6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6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6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6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6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6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6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4" name="Google Shape;564;p26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565" name="Google Shape;565;p26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6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6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6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6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0" name="Google Shape;570;p26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571" name="Google Shape;571;p26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6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6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6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6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6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6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78" name="Google Shape;5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2900" y="1711123"/>
            <a:ext cx="3060024" cy="1721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4294967295" type="ctrTitle"/>
          </p:nvPr>
        </p:nvSpPr>
        <p:spPr>
          <a:xfrm>
            <a:off x="685800" y="1811950"/>
            <a:ext cx="4531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BIENVENIDOS!</a:t>
            </a:r>
            <a:endParaRPr sz="3600"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" name="Google Shape;72;p15"/>
          <p:cNvSpPr txBox="1"/>
          <p:nvPr>
            <p:ph idx="4294967295" type="subTitle"/>
          </p:nvPr>
        </p:nvSpPr>
        <p:spPr>
          <a:xfrm>
            <a:off x="685800" y="3011525"/>
            <a:ext cx="58482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Soy David Sebastián Manjón</a:t>
            </a:r>
            <a:endParaRPr sz="36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p15"/>
          <p:cNvSpPr txBox="1"/>
          <p:nvPr>
            <p:ph idx="4294967295" type="body"/>
          </p:nvPr>
        </p:nvSpPr>
        <p:spPr>
          <a:xfrm>
            <a:off x="685800" y="3683600"/>
            <a:ext cx="5620200" cy="10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Ingeniero informático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Máster en aplicaciones móviles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8075" y="139086"/>
            <a:ext cx="700725" cy="10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MI </a:t>
            </a:r>
            <a:r>
              <a:rPr lang="en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EXPERIENCIA</a:t>
            </a: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PROFESIONAL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10 años en el sector de la Ing. Informática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Desarrollo web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Apps móviles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Arquitecto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Actualmente </a:t>
            </a:r>
            <a:r>
              <a:rPr lang="en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desarrollo soluciones</a:t>
            </a: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para una prestigiosa consultora tecnológica.</a:t>
            </a:r>
            <a:r>
              <a:rPr lang="en">
                <a:solidFill>
                  <a:srgbClr val="71717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rgbClr val="71717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847826" y="2550850"/>
            <a:ext cx="26439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REQUISITOS</a:t>
            </a: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PREVIOS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847775" y="3129700"/>
            <a:ext cx="3148200" cy="10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Esfuérzate en el inicio y tendrás un buen desarrollo</a:t>
            </a:r>
            <a:endParaRPr i="1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6732275" y="1685288"/>
            <a:ext cx="1772925" cy="1772925"/>
          </a:xfrm>
          <a:prstGeom prst="rect">
            <a:avLst/>
          </a:prstGeom>
          <a:noFill/>
          <a:ln>
            <a:noFill/>
          </a:ln>
          <a:effectLst>
            <a:outerShdw blurRad="585788" rotWithShape="0" algn="bl" dir="19320000" dist="3048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LOS </a:t>
            </a:r>
            <a:r>
              <a:rPr lang="en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REQUISITOS</a:t>
            </a: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PREVIOS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838250" y="1504950"/>
            <a:ext cx="77439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Conocimientos de Java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Conocimientos de Android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Recomendación de cursos Openwebinar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500"/>
              <a:buFont typeface="Arial"/>
              <a:buChar char="▹"/>
            </a:pPr>
            <a:r>
              <a:rPr lang="en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“CURSO DE JAVA 8 DESDE CERO” por LUIS MIGUEL LÓPEZ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500"/>
              <a:buFont typeface="Arial"/>
              <a:buChar char="▹"/>
            </a:pPr>
            <a:r>
              <a:rPr lang="en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“JAVA 8 PARA PROGRAMADORES JAVA” por LUIS MIGUEL LÓPEZ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500"/>
              <a:buFont typeface="Arial"/>
              <a:buChar char="▹"/>
            </a:pPr>
            <a:r>
              <a:rPr lang="en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“PROGRAMACIÓN EN ANDROID” por </a:t>
            </a:r>
            <a:r>
              <a:rPr lang="en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MIGUEL CAMPOS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5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1717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4294967295" type="ctrTitle"/>
          </p:nvPr>
        </p:nvSpPr>
        <p:spPr>
          <a:xfrm>
            <a:off x="669100" y="1659550"/>
            <a:ext cx="7684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POR QUÉ</a:t>
            </a:r>
            <a:endParaRPr sz="6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AndroidAnnotations</a:t>
            </a:r>
            <a:endParaRPr sz="6000"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9"/>
          <p:cNvSpPr txBox="1"/>
          <p:nvPr>
            <p:ph idx="4294967295" type="subTitle"/>
          </p:nvPr>
        </p:nvSpPr>
        <p:spPr>
          <a:xfrm>
            <a:off x="685800" y="2801950"/>
            <a:ext cx="6305700" cy="8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acilitándote</a:t>
            </a: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el desarrollo, facilitándote la vida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0558" y="3667150"/>
            <a:ext cx="1801267" cy="1350950"/>
          </a:xfrm>
          <a:prstGeom prst="rect">
            <a:avLst/>
          </a:prstGeom>
          <a:noFill/>
          <a:ln>
            <a:noFill/>
          </a:ln>
          <a:effectLst>
            <a:outerShdw blurRad="171450" rotWithShape="0" algn="bl" dist="133350">
              <a:srgbClr val="000000">
                <a:alpha val="68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838250" y="1025725"/>
            <a:ext cx="5972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Facilita el desarrollo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Disminuye notablemente el código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Facilita prácticas clean code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Fuerza a cumplir patrones de diseño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Facilita entender el código desarrollado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Facilita la interacturación con UI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Un ejemplo</a:t>
            </a: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http://androidannotations.org/</a:t>
            </a: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1717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847826" y="2474650"/>
            <a:ext cx="26439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SOBRE ESTE </a:t>
            </a:r>
            <a:r>
              <a:rPr lang="en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CURSO</a:t>
            </a:r>
            <a:endParaRPr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847775" y="2901100"/>
            <a:ext cx="3594000" cy="10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Revisando el conocimiento de</a:t>
            </a: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AndroidAnnotations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So if you want to go fast, if you want to get done quickly, if you want your code to be easy to write, make it easy to read</a:t>
            </a:r>
            <a:endParaRPr i="1" sz="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Robert C. Martin, Clean Code: A Handbook of Agile Software Craftsmanship</a:t>
            </a:r>
            <a:endParaRPr i="1" sz="10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6732275" y="1685288"/>
            <a:ext cx="1772925" cy="1772925"/>
          </a:xfrm>
          <a:prstGeom prst="rect">
            <a:avLst/>
          </a:prstGeom>
          <a:noFill/>
          <a:ln>
            <a:noFill/>
          </a:ln>
          <a:effectLst>
            <a:outerShdw blurRad="585788" rotWithShape="0" algn="bl" dir="19320000" dist="3048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838350" y="1018313"/>
            <a:ext cx="6802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SOBRE ESTE </a:t>
            </a:r>
            <a:r>
              <a:rPr lang="en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CURSO</a:t>
            </a: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268950" y="1863488"/>
            <a:ext cx="4652100" cy="22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Repasaremos anotaciones previas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Calculadora para introducir nuevas anotaciones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Mejoraremos app de Vengadores del curso anterior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1717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rvirar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