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Lst>
  <p:sldSz cy="5143500" cx="9144000"/>
  <p:notesSz cx="6858000" cy="9144000"/>
  <p:embeddedFontLst>
    <p:embeddedFont>
      <p:font typeface="Montserrat"/>
      <p:regular r:id="rId8"/>
      <p:bold r:id="rId9"/>
      <p:italic r:id="rId10"/>
      <p:boldItalic r:id="rId11"/>
    </p:embeddedFont>
    <p:embeddedFont>
      <p:font typeface="Lato"/>
      <p:regular r:id="rId12"/>
      <p:bold r:id="rId13"/>
      <p:italic r:id="rId14"/>
      <p:boldItalic r:id="rId15"/>
    </p:embeddedFont>
    <p:embeddedFont>
      <p:font typeface="Karl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Montserrat-bold.fntdata"/><Relationship Id="rId15" Type="http://schemas.openxmlformats.org/officeDocument/2006/relationships/font" Target="fonts/Lato-boldItalic.fntdata"/><Relationship Id="rId14" Type="http://schemas.openxmlformats.org/officeDocument/2006/relationships/font" Target="fonts/Lato-italic.fntdata"/><Relationship Id="rId17" Type="http://schemas.openxmlformats.org/officeDocument/2006/relationships/font" Target="fonts/Karla-bold.fntdata"/><Relationship Id="rId16" Type="http://schemas.openxmlformats.org/officeDocument/2006/relationships/font" Target="fonts/Karla-regular.fntdata"/><Relationship Id="rId5" Type="http://schemas.openxmlformats.org/officeDocument/2006/relationships/slide" Target="slides/slide1.xml"/><Relationship Id="rId19" Type="http://schemas.openxmlformats.org/officeDocument/2006/relationships/font" Target="fonts/Karla-boldItalic.fntdata"/><Relationship Id="rId6" Type="http://schemas.openxmlformats.org/officeDocument/2006/relationships/slide" Target="slides/slide2.xml"/><Relationship Id="rId18" Type="http://schemas.openxmlformats.org/officeDocument/2006/relationships/font" Target="fonts/Karla-italic.fntdata"/><Relationship Id="rId7" Type="http://schemas.openxmlformats.org/officeDocument/2006/relationships/slide" Target="slides/slide3.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dd4c1c0c8_1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dd4c1c0c8_1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e80fadb3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e80fad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dd4c1c0c8_1_5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dd4c1c0c8_1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Google Shape;11;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Google Shape;5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Google Shape;56;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Google Shape;15;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Google Shape;18;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Google Shape;19;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Google Shape;20;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Google Shape;23;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Google Shape;24;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Google Shape;25;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Google Shape;28;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Google Shape;30;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Google Shape;37;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Google Shape;38;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Google Shape;39;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0" name="Google Shape;40;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1" name="Google Shape;41;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Google Shape;44;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Google Shape;45;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Google Shape;51;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Google Shape;52;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B3B7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3:</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Práctica final</a:t>
            </a:r>
            <a:endParaRPr>
              <a:solidFill>
                <a:srgbClr val="F33784"/>
              </a:solidFill>
              <a:latin typeface="Lato"/>
              <a:ea typeface="Lato"/>
              <a:cs typeface="Lato"/>
              <a:sym typeface="Lato"/>
            </a:endParaRPr>
          </a:p>
        </p:txBody>
      </p:sp>
      <p:pic>
        <p:nvPicPr>
          <p:cNvPr id="66" name="Google Shape;66;p1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1038400" y="510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72" name="Google Shape;72;p15"/>
          <p:cNvSpPr txBox="1"/>
          <p:nvPr>
            <p:ph idx="1" type="body"/>
          </p:nvPr>
        </p:nvSpPr>
        <p:spPr>
          <a:xfrm>
            <a:off x="1038300" y="1122325"/>
            <a:ext cx="7067400" cy="3510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Diseño de una calculadora: UI</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ViewById</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Eventos</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#1</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#2</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#3</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Diseño de una calculadora: Práctica #4</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Practica final</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4294967295" type="subTitle"/>
          </p:nvPr>
        </p:nvSpPr>
        <p:spPr>
          <a:xfrm>
            <a:off x="4857750" y="3581688"/>
            <a:ext cx="42861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4857751" y="1020388"/>
            <a:ext cx="4286252" cy="2561301"/>
          </a:xfrm>
          <a:prstGeom prst="rect">
            <a:avLst/>
          </a:prstGeom>
          <a:noFill/>
          <a:ln>
            <a:noFill/>
          </a:ln>
          <a:effectLst>
            <a:outerShdw blurRad="785813" rotWithShape="0" algn="bl" dir="19020000" dist="228600">
              <a:srgbClr val="000000">
                <a:alpha val="50000"/>
              </a:srgbClr>
            </a:outerShdw>
          </a:effectLst>
        </p:spPr>
      </p:pic>
      <p:sp>
        <p:nvSpPr>
          <p:cNvPr id="79" name="Google Shape;79;p16"/>
          <p:cNvSpPr txBox="1"/>
          <p:nvPr>
            <p:ph idx="4294967295" type="title"/>
          </p:nvPr>
        </p:nvSpPr>
        <p:spPr>
          <a:xfrm>
            <a:off x="200098" y="975613"/>
            <a:ext cx="39108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Instrucciones de la </a:t>
            </a:r>
            <a:r>
              <a:rPr lang="es">
                <a:solidFill>
                  <a:srgbClr val="F33784"/>
                </a:solidFill>
                <a:latin typeface="Lato"/>
                <a:ea typeface="Lato"/>
                <a:cs typeface="Lato"/>
                <a:sym typeface="Lato"/>
              </a:rPr>
              <a:t>práctica</a:t>
            </a:r>
            <a:endParaRPr>
              <a:solidFill>
                <a:srgbClr val="F33784"/>
              </a:solidFill>
              <a:latin typeface="Lato"/>
              <a:ea typeface="Lato"/>
              <a:cs typeface="Lato"/>
              <a:sym typeface="Lato"/>
            </a:endParaRPr>
          </a:p>
        </p:txBody>
      </p:sp>
      <p:sp>
        <p:nvSpPr>
          <p:cNvPr id="80" name="Google Shape;80;p16"/>
          <p:cNvSpPr txBox="1"/>
          <p:nvPr>
            <p:ph idx="4294967295" type="body"/>
          </p:nvPr>
        </p:nvSpPr>
        <p:spPr>
          <a:xfrm>
            <a:off x="200025" y="1587063"/>
            <a:ext cx="5191200" cy="203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Actualizar la práctica final del curso anterior con las anotaciones vistas en este tema.</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Los objetos de UI se deberán instanciar con ViewById. El evento de los botones que permiten cambiar de color al fondo de pantalla del objeto personalizado deberá poder reproducir una animación de parpadeo.</a:t>
            </a:r>
            <a:endParaRPr sz="1500">
              <a:solidFill>
                <a:srgbClr val="717173"/>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