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Montserrat"/>
      <p:regular r:id="rId59"/>
      <p:bold r:id="rId60"/>
      <p:italic r:id="rId61"/>
      <p:boldItalic r:id="rId62"/>
    </p:embeddedFont>
    <p:embeddedFont>
      <p:font typeface="Lato"/>
      <p:regular r:id="rId63"/>
      <p:bold r:id="rId64"/>
      <p:italic r:id="rId65"/>
      <p:boldItalic r:id="rId66"/>
    </p:embeddedFont>
    <p:embeddedFont>
      <p:font typeface="Lato Black"/>
      <p:bold r:id="rId67"/>
      <p:boldItalic r:id="rId68"/>
    </p:embeddedFont>
    <p:embeddedFont>
      <p:font typeface="Karla"/>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Karla-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Karla-italic.fntdata"/><Relationship Id="rId70" Type="http://schemas.openxmlformats.org/officeDocument/2006/relationships/font" Target="fonts/Karl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boldItalic.fntdata"/><Relationship Id="rId61" Type="http://schemas.openxmlformats.org/officeDocument/2006/relationships/font" Target="fonts/Montserrat-italic.fntdata"/><Relationship Id="rId20" Type="http://schemas.openxmlformats.org/officeDocument/2006/relationships/slide" Target="slides/slide16.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8.xml"/><Relationship Id="rId66" Type="http://schemas.openxmlformats.org/officeDocument/2006/relationships/font" Target="fonts/Lato-boldItalic.fntdata"/><Relationship Id="rId21" Type="http://schemas.openxmlformats.org/officeDocument/2006/relationships/slide" Target="slides/slide17.xml"/><Relationship Id="rId65" Type="http://schemas.openxmlformats.org/officeDocument/2006/relationships/font" Target="fonts/Lato-italic.fntdata"/><Relationship Id="rId24" Type="http://schemas.openxmlformats.org/officeDocument/2006/relationships/slide" Target="slides/slide20.xml"/><Relationship Id="rId68" Type="http://schemas.openxmlformats.org/officeDocument/2006/relationships/font" Target="fonts/LatoBlack-boldItalic.fntdata"/><Relationship Id="rId23" Type="http://schemas.openxmlformats.org/officeDocument/2006/relationships/slide" Target="slides/slide19.xml"/><Relationship Id="rId67" Type="http://schemas.openxmlformats.org/officeDocument/2006/relationships/font" Target="fonts/LatoBlack-bold.fntdata"/><Relationship Id="rId60" Type="http://schemas.openxmlformats.org/officeDocument/2006/relationships/font" Target="fonts/Montserrat-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Karl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a839986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a83998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71f14b4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71f14b4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1f14b4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1f14b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d4c1c0c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d4c1c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71f14b4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71f14b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71f14b4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71f14b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71f14b4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71f14b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71f14b4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71f14b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71f14b4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71f14b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71f14b49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71f14b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3cb3bb1d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b3bb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SECCIÓN: Introducción a AndroidAnnotations - Tiempo Estimado (10 minutos)</a:t>
            </a:r>
            <a:endParaRPr/>
          </a:p>
          <a:p>
            <a:pPr indent="0" lvl="0" marL="0" rtl="0" algn="l">
              <a:spcBef>
                <a:spcPts val="0"/>
              </a:spcBef>
              <a:spcAft>
                <a:spcPts val="0"/>
              </a:spcAft>
              <a:buClr>
                <a:schemeClr val="dk1"/>
              </a:buClr>
              <a:buSzPts val="1100"/>
              <a:buFont typeface="Arial"/>
              <a:buNone/>
            </a:pPr>
            <a:r>
              <a:rPr lang="es"/>
              <a:t>	Recapitulación de las anotaciones explicadas en P1</a:t>
            </a:r>
            <a:endParaRPr/>
          </a:p>
          <a:p>
            <a:pPr indent="0" lvl="0" marL="0" rtl="0" algn="l">
              <a:spcBef>
                <a:spcPts val="0"/>
              </a:spcBef>
              <a:spcAft>
                <a:spcPts val="0"/>
              </a:spcAft>
              <a:buClr>
                <a:schemeClr val="dk1"/>
              </a:buClr>
              <a:buSzPts val="1100"/>
              <a:buFont typeface="Arial"/>
              <a:buNone/>
            </a:pPr>
            <a:r>
              <a:rPr lang="es"/>
              <a:t>	Explicación de las secciones a continuación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SECCIÓN: Diseño de una calculadora - Tiempo Estimado (120 minutos)</a:t>
            </a:r>
            <a:endParaRPr/>
          </a:p>
          <a:p>
            <a:pPr indent="0" lvl="0" marL="0" rtl="0" algn="l">
              <a:spcBef>
                <a:spcPts val="0"/>
              </a:spcBef>
              <a:spcAft>
                <a:spcPts val="0"/>
              </a:spcAft>
              <a:buClr>
                <a:schemeClr val="dk1"/>
              </a:buClr>
              <a:buSzPts val="1100"/>
              <a:buFont typeface="Arial"/>
              <a:buNone/>
            </a:pPr>
            <a:r>
              <a:rPr lang="es"/>
              <a:t>	Elaboración de UI</a:t>
            </a:r>
            <a:endParaRPr/>
          </a:p>
          <a:p>
            <a:pPr indent="0" lvl="0" marL="0" rtl="0" algn="l">
              <a:spcBef>
                <a:spcPts val="0"/>
              </a:spcBef>
              <a:spcAft>
                <a:spcPts val="0"/>
              </a:spcAft>
              <a:buClr>
                <a:schemeClr val="dk1"/>
              </a:buClr>
              <a:buSzPts val="1100"/>
              <a:buFont typeface="Arial"/>
              <a:buNone/>
            </a:pPr>
            <a:r>
              <a:rPr lang="es"/>
              <a:t>	Pantalla calculadora: Anotaciones ViewById</a:t>
            </a:r>
            <a:endParaRPr/>
          </a:p>
          <a:p>
            <a:pPr indent="0" lvl="0" marL="0" rtl="0" algn="l">
              <a:spcBef>
                <a:spcPts val="0"/>
              </a:spcBef>
              <a:spcAft>
                <a:spcPts val="0"/>
              </a:spcAft>
              <a:buClr>
                <a:schemeClr val="dk1"/>
              </a:buClr>
              <a:buSzPts val="1100"/>
              <a:buFont typeface="Arial"/>
              <a:buNone/>
            </a:pPr>
            <a:r>
              <a:rPr lang="es"/>
              <a:t>	Botones: Anotaciones Click, Touch, AfterTextChange, LongClick</a:t>
            </a:r>
            <a:endParaRPr/>
          </a:p>
          <a:p>
            <a:pPr indent="0" lvl="0" marL="0" rtl="0" algn="l">
              <a:spcBef>
                <a:spcPts val="0"/>
              </a:spcBef>
              <a:spcAft>
                <a:spcPts val="0"/>
              </a:spcAft>
              <a:buNone/>
            </a:pPr>
            <a:r>
              <a:rPr lang="es"/>
              <a:t>	</a:t>
            </a:r>
            <a:endParaRPr/>
          </a:p>
          <a:p>
            <a:pPr indent="0" lvl="0" marL="0" rtl="0" algn="l">
              <a:spcBef>
                <a:spcPts val="0"/>
              </a:spcBef>
              <a:spcAft>
                <a:spcPts val="0"/>
              </a:spcAft>
              <a:buClr>
                <a:schemeClr val="dk1"/>
              </a:buClr>
              <a:buSzPts val="1100"/>
              <a:buFont typeface="Arial"/>
              <a:buNone/>
            </a:pPr>
            <a:r>
              <a:rPr lang="es"/>
              <a:t>           Práctica I borrar toda la información de la pantalla (LongClick)</a:t>
            </a:r>
            <a:endParaRPr/>
          </a:p>
          <a:p>
            <a:pPr indent="0" lvl="0" marL="0" rtl="0" algn="l">
              <a:spcBef>
                <a:spcPts val="0"/>
              </a:spcBef>
              <a:spcAft>
                <a:spcPts val="0"/>
              </a:spcAft>
              <a:buClr>
                <a:schemeClr val="dk1"/>
              </a:buClr>
              <a:buSzPts val="1100"/>
              <a:buFont typeface="Arial"/>
              <a:buNone/>
            </a:pPr>
            <a:r>
              <a:rPr lang="es"/>
              <a:t>	Práctica II mostrar la operación al hacer click sobre su botón (+, -, *, /)</a:t>
            </a:r>
            <a:endParaRPr/>
          </a:p>
          <a:p>
            <a:pPr indent="0" lvl="0" marL="0" rtl="0" algn="l">
              <a:spcBef>
                <a:spcPts val="0"/>
              </a:spcBef>
              <a:spcAft>
                <a:spcPts val="0"/>
              </a:spcAft>
              <a:buClr>
                <a:schemeClr val="dk1"/>
              </a:buClr>
              <a:buSzPts val="1100"/>
              <a:buFont typeface="Arial"/>
              <a:buNone/>
            </a:pPr>
            <a:r>
              <a:rPr lang="es"/>
              <a:t>	Práctica III hacer la lógica de operaciones (=)</a:t>
            </a:r>
            <a:endParaRPr/>
          </a:p>
          <a:p>
            <a:pPr indent="0" lvl="0" marL="0" rtl="0" algn="l">
              <a:spcBef>
                <a:spcPts val="0"/>
              </a:spcBef>
              <a:spcAft>
                <a:spcPts val="0"/>
              </a:spcAft>
              <a:buClr>
                <a:schemeClr val="dk1"/>
              </a:buClr>
              <a:buSzPts val="1100"/>
              <a:buFont typeface="Arial"/>
              <a:buNone/>
            </a:pPr>
            <a:r>
              <a:rPr lang="es"/>
              <a:t>	Práctica IV añadir el evento SeekBarProgressChange para cambiar los estilos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PRACTICA FINAL - Tiempo Estimado (30 minutos)</a:t>
            </a:r>
            <a:endParaRPr/>
          </a:p>
          <a:p>
            <a:pPr indent="0" lvl="0" marL="0" rtl="0" algn="l">
              <a:spcBef>
                <a:spcPts val="0"/>
              </a:spcBef>
              <a:spcAft>
                <a:spcPts val="0"/>
              </a:spcAft>
              <a:buClr>
                <a:schemeClr val="dk1"/>
              </a:buClr>
              <a:buSzPts val="1100"/>
              <a:buFont typeface="Arial"/>
              <a:buNone/>
            </a:pPr>
            <a:r>
              <a:rPr lang="es"/>
              <a:t>	Actualizar la práctica final anterior con las anotaciones vistas en este tema.</a:t>
            </a:r>
            <a:endParaRPr/>
          </a:p>
          <a:p>
            <a:pPr indent="0" lvl="0" marL="0" rtl="0" algn="l">
              <a:spcBef>
                <a:spcPts val="0"/>
              </a:spcBef>
              <a:spcAft>
                <a:spcPts val="0"/>
              </a:spcAft>
              <a:buClr>
                <a:schemeClr val="dk1"/>
              </a:buClr>
              <a:buSzPts val="1100"/>
              <a:buFont typeface="Arial"/>
              <a:buNone/>
            </a:pPr>
            <a:r>
              <a:rPr lang="es"/>
              <a:t>Los objetos de UI se deberán instanciar con ViewById. El evento de los botones que permiten cambiar de color al fondo de pantalla del objeto personalizado deberá poder reproducir una animación de parpadeo.</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71f14b4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e71f14b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fa839986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fa83998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71f14b49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71f14b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e71f14b4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71f14b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71f14b49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71f14b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e71f14b4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e71f14b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71f14b49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71f14b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e71f14b49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e71f14b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e71f14b49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e71f14b4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Después de aquí</a:t>
            </a:r>
            <a:endParaRPr/>
          </a:p>
          <a:p>
            <a:pPr indent="0" lvl="0" marL="0" rtl="0" algn="l">
              <a:spcBef>
                <a:spcPts val="0"/>
              </a:spcBef>
              <a:spcAft>
                <a:spcPts val="0"/>
              </a:spcAft>
              <a:buNone/>
            </a:pPr>
            <a:r>
              <a:rPr b="1" lang="es"/>
              <a:t>N</a:t>
            </a:r>
            <a:r>
              <a:rPr lang="es"/>
              <a:t>o hacer ninguna </a:t>
            </a:r>
            <a:r>
              <a:rPr b="1" lang="es"/>
              <a:t>funcionalidad de la calculadora</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e71f14b49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e71f14b4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71f14b4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71f14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e71f14b49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e71f14b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e71f14b49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e71f14b4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rPr>
              <a:t>Motion Event: separar los estados del evento. Ejemplo:</a:t>
            </a:r>
            <a:endParaRPr b="1" sz="12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MotionEvent.ACTION_UP</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MotionEvent.ACTION_DOWN</a:t>
            </a:r>
            <a:endParaRPr b="1" sz="1200">
              <a:solidFill>
                <a:srgbClr val="121867"/>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1200">
                <a:solidFill>
                  <a:srgbClr val="121867"/>
                </a:solidFill>
                <a:latin typeface="Courier New"/>
                <a:ea typeface="Courier New"/>
                <a:cs typeface="Courier New"/>
                <a:sym typeface="Courier New"/>
              </a:rPr>
              <a:t>   MotionEvent.ACTION_MOVE</a:t>
            </a:r>
            <a:endParaRPr b="1" sz="1200">
              <a:solidFill>
                <a:srgbClr val="121867"/>
              </a:solidFill>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rPr b="1" lang="es" sz="1200">
                <a:solidFill>
                  <a:srgbClr val="121867"/>
                </a:solidFill>
              </a:rPr>
              <a:t>El evento </a:t>
            </a:r>
            <a:r>
              <a:rPr b="1" lang="es" sz="1200">
                <a:solidFill>
                  <a:srgbClr val="121867"/>
                </a:solidFill>
                <a:latin typeface="Courier New"/>
                <a:ea typeface="Courier New"/>
                <a:cs typeface="Courier New"/>
                <a:sym typeface="Courier New"/>
              </a:rPr>
              <a:t>onClick:</a:t>
            </a:r>
            <a:r>
              <a:rPr b="1" lang="es" sz="1200">
                <a:solidFill>
                  <a:srgbClr val="121867"/>
                </a:solidFill>
              </a:rPr>
              <a:t> simpleza → recoge eventos de </a:t>
            </a:r>
            <a:r>
              <a:rPr b="1" lang="es" sz="1200">
                <a:solidFill>
                  <a:srgbClr val="121867"/>
                </a:solidFill>
                <a:latin typeface="Courier New"/>
                <a:ea typeface="Courier New"/>
                <a:cs typeface="Courier New"/>
                <a:sym typeface="Courier New"/>
              </a:rPr>
              <a:t>focusing</a:t>
            </a:r>
            <a:r>
              <a:rPr b="1" lang="es" sz="1200">
                <a:solidFill>
                  <a:srgbClr val="121867"/>
                </a:solidFill>
              </a:rPr>
              <a:t>, </a:t>
            </a:r>
            <a:r>
              <a:rPr b="1" lang="es" sz="1200">
                <a:solidFill>
                  <a:srgbClr val="121867"/>
                </a:solidFill>
                <a:latin typeface="Courier New"/>
                <a:ea typeface="Courier New"/>
                <a:cs typeface="Courier New"/>
                <a:sym typeface="Courier New"/>
              </a:rPr>
              <a:t>pressing</a:t>
            </a:r>
            <a:r>
              <a:rPr b="1" lang="es" sz="1200">
                <a:solidFill>
                  <a:srgbClr val="121867"/>
                </a:solidFill>
              </a:rPr>
              <a:t> y </a:t>
            </a:r>
            <a:r>
              <a:rPr b="1" lang="es" sz="1200">
                <a:solidFill>
                  <a:srgbClr val="121867"/>
                </a:solidFill>
                <a:latin typeface="Courier New"/>
                <a:ea typeface="Courier New"/>
                <a:cs typeface="Courier New"/>
                <a:sym typeface="Courier New"/>
              </a:rPr>
              <a:t>releasing</a:t>
            </a:r>
            <a:r>
              <a:rPr b="1" lang="es" sz="1200">
                <a:solidFill>
                  <a:srgbClr val="121867"/>
                </a:solidFill>
              </a:rPr>
              <a:t> en un único evento</a:t>
            </a:r>
            <a:endParaRPr b="1" sz="1200">
              <a:solidFill>
                <a:srgbClr val="121867"/>
              </a:solidFill>
            </a:endParaRPr>
          </a:p>
          <a:p>
            <a:pPr indent="0" lvl="0" marL="0" rtl="0" algn="l">
              <a:spcBef>
                <a:spcPts val="900"/>
              </a:spcBef>
              <a:spcAft>
                <a:spcPts val="0"/>
              </a:spcAft>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71f14b49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71f14b4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HACER!!!</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 hacer en la calculadora</a:t>
            </a:r>
            <a:endParaRPr/>
          </a:p>
          <a:p>
            <a:pPr indent="0" lvl="0" marL="0" rtl="0" algn="l">
              <a:spcBef>
                <a:spcPts val="0"/>
              </a:spcBef>
              <a:spcAft>
                <a:spcPts val="0"/>
              </a:spcAft>
              <a:buNone/>
            </a:pPr>
            <a:r>
              <a:rPr lang="es"/>
              <a:t>El alumno lo hará en la práctica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71f14b4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71f14b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e71f14b49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71f14b4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OK:</a:t>
            </a:r>
            <a:r>
              <a:rPr lang="es"/>
              <a:t> Click vs LongClick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KO:</a:t>
            </a:r>
            <a:endParaRPr b="1"/>
          </a:p>
          <a:p>
            <a:pPr indent="0" lvl="0" marL="0" rtl="0" algn="l">
              <a:spcBef>
                <a:spcPts val="0"/>
              </a:spcBef>
              <a:spcAft>
                <a:spcPts val="0"/>
              </a:spcAft>
              <a:buNone/>
            </a:pPr>
            <a:r>
              <a:rPr lang="es"/>
              <a:t>   Click/LongClick vs Touch</a:t>
            </a:r>
            <a:endParaRPr/>
          </a:p>
          <a:p>
            <a:pPr indent="0" lvl="0" marL="0" rtl="0" algn="l">
              <a:spcBef>
                <a:spcPts val="0"/>
              </a:spcBef>
              <a:spcAft>
                <a:spcPts val="0"/>
              </a:spcAft>
              <a:buNone/>
            </a:pPr>
            <a:r>
              <a:rPr lang="es"/>
              <a:t>   Mismo nombre de método</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71f14b49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71f14b4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e71f14b49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e71f14b4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71f14b49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71f14b4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android.widget.TextView</a:t>
            </a:r>
            <a:r>
              <a:rPr lang="es" sz="2000">
                <a:solidFill>
                  <a:srgbClr val="121867"/>
                </a:solidFill>
              </a:rPr>
              <a:t>: parámetro para saber qué vista ha generado este evento.</a:t>
            </a:r>
            <a:endParaRPr sz="2000">
              <a:solidFill>
                <a:srgbClr val="121867"/>
              </a:solidFill>
            </a:endParaRPr>
          </a:p>
          <a:p>
            <a:pPr indent="0" lvl="0" marL="0" rtl="0" algn="l">
              <a:lnSpc>
                <a:spcPct val="115000"/>
              </a:lnSpc>
              <a:spcBef>
                <a:spcPts val="900"/>
              </a:spcBef>
              <a:spcAft>
                <a:spcPts val="0"/>
              </a:spcAft>
              <a:buClr>
                <a:schemeClr val="dk1"/>
              </a:buClr>
              <a:buSzPts val="1100"/>
              <a:buFont typeface="Arial"/>
              <a:buNone/>
            </a:pPr>
            <a:r>
              <a:rPr lang="es" sz="2000">
                <a:solidFill>
                  <a:srgbClr val="121867"/>
                </a:solidFill>
              </a:rPr>
              <a:t>      </a:t>
            </a:r>
            <a:r>
              <a:rPr i="1" lang="es" sz="2000">
                <a:solidFill>
                  <a:srgbClr val="121867"/>
                </a:solidFill>
              </a:rPr>
              <a:t>android.text.Editable</a:t>
            </a:r>
            <a:r>
              <a:rPr lang="es" sz="2000">
                <a:solidFill>
                  <a:srgbClr val="121867"/>
                </a:solidFill>
              </a:rPr>
              <a:t>: para hacer cambios en el texto modificado.</a:t>
            </a:r>
            <a:endParaRPr sz="2000">
              <a:solidFill>
                <a:srgbClr val="121867"/>
              </a:solidFill>
            </a:endParaRPr>
          </a:p>
          <a:p>
            <a:pPr indent="0" lvl="0" marL="0" rtl="0" algn="l">
              <a:spcBef>
                <a:spcPts val="9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71f14b49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71f14b4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e71f14b49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e71f14b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8a18b8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8a18b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8a0724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8a07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dd4c1c0c8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dd4c1c0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e71f14b49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e71f14b4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e8a072490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e8a0724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e80fadb3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e80fad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b0eaa2bf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b0eaa2b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e80fadb38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e80fad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b0eaa2bf2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b0eaa2b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e8a18b8d6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e8a18b8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dd4c1c0c8_1_6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dd4c1c0c8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e80fadb3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e80fad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e8a18b8d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e8a18b8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8a18b8d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8a18b8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8a18b8d6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8a18b8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8a18b8d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8a18b8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71f14b4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71f14b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androidannotations/androidannotations/wiki/Injecting-Views#viewby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github.com/androidannotations/androidannotations/wiki/Injecting-Views#viewby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github.com/androidannotations/androidannotations/wiki/Injecting-Views#viewby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github.com/androidannotations/androidannotations/wiki/Injecting-Views#viewby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github.com/androidannotations/androidannotations/wiki/Injecting-Views#viewby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github.com/androidannotations/androidannotations/wiki/ClickEvents#clic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github.com/androidannotations/androidannotations/wiki/ClickEvents#clic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github.com/androidannotations/androidannotations/wiki/ClickEvents#clic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github.com/androidannotations/androidannotations/wiki/ClickEvents#clic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androidannotations/androidannotations/wiki/ClickEvents#clic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github.com/androidannotations/androidannotations/wiki/ClickEvents#other-ev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github.com/androidannotations/androidannotations/wiki/ClickEvents#other-even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github.com/androidannotations/androidannotations/wiki/ClickEvents#other-events" TargetMode="External"/><Relationship Id="rId4" Type="http://schemas.openxmlformats.org/officeDocument/2006/relationships/hyperlink" Target="https://developer.android.com/reference/android/view/View.OnLongClickListen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s://github.com/androidannotations/androidannotations/wiki/TextChangeEvents#aftertextchan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https://github.com/androidannotations/androidannotations/wiki/TextChangeEvents#aftertextchang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s://github.com/androidannotations/androidannotations/wiki/TextChangeEvents#aftertextchang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github.com/androidannotations/androidannotations/wiki/TextChangeEvents#aftertextchang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1:</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Introducción a</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AndroidAnnotations</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75275" y="1357175"/>
            <a:ext cx="50169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PRÁCTICAS DE ESTE TEMA</a:t>
            </a:r>
            <a:endParaRPr>
              <a:solidFill>
                <a:srgbClr val="121867"/>
              </a:solidFill>
              <a:latin typeface="Lato"/>
              <a:ea typeface="Lato"/>
              <a:cs typeface="Lato"/>
              <a:sym typeface="Lato"/>
            </a:endParaRPr>
          </a:p>
        </p:txBody>
      </p:sp>
      <p:sp>
        <p:nvSpPr>
          <p:cNvPr id="116" name="Google Shape;116;p23"/>
          <p:cNvSpPr txBox="1"/>
          <p:nvPr>
            <p:ph idx="1" type="body"/>
          </p:nvPr>
        </p:nvSpPr>
        <p:spPr>
          <a:xfrm>
            <a:off x="575225" y="2300438"/>
            <a:ext cx="47424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#1</a:t>
            </a:r>
            <a:r>
              <a:rPr lang="es" sz="1500">
                <a:solidFill>
                  <a:srgbClr val="121867"/>
                </a:solidFill>
                <a:latin typeface="Arial"/>
                <a:ea typeface="Arial"/>
                <a:cs typeface="Arial"/>
                <a:sym typeface="Arial"/>
              </a:rPr>
              <a:t>: Borrar la info de TextView con LongClick</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#2</a:t>
            </a:r>
            <a:r>
              <a:rPr lang="es" sz="1500">
                <a:solidFill>
                  <a:srgbClr val="121867"/>
                </a:solidFill>
                <a:latin typeface="Arial"/>
                <a:ea typeface="Arial"/>
                <a:cs typeface="Arial"/>
                <a:sym typeface="Arial"/>
              </a:rPr>
              <a:t>: Hacer parpadear un botón con Touch</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#3</a:t>
            </a:r>
            <a:r>
              <a:rPr lang="es" sz="1500">
                <a:solidFill>
                  <a:srgbClr val="121867"/>
                </a:solidFill>
                <a:latin typeface="Arial"/>
                <a:ea typeface="Arial"/>
                <a:cs typeface="Arial"/>
                <a:sym typeface="Arial"/>
              </a:rPr>
              <a:t>: Hacer operaciones con Click</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Práctica #4</a:t>
            </a:r>
            <a:r>
              <a:rPr lang="es" sz="1500">
                <a:solidFill>
                  <a:srgbClr val="121867"/>
                </a:solidFill>
                <a:latin typeface="Arial"/>
                <a:ea typeface="Arial"/>
                <a:cs typeface="Arial"/>
                <a:sym typeface="Arial"/>
              </a:rPr>
              <a:t>: Cambiar color usando un SeekBar</a:t>
            </a:r>
            <a:endParaRPr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2:</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Diseño de una </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calculadora</a:t>
            </a:r>
            <a:endParaRPr>
              <a:solidFill>
                <a:srgbClr val="F33784"/>
              </a:solidFill>
              <a:latin typeface="Lato"/>
              <a:ea typeface="Lato"/>
              <a:cs typeface="Lato"/>
              <a:sym typeface="Lato"/>
            </a:endParaRPr>
          </a:p>
        </p:txBody>
      </p:sp>
      <p:pic>
        <p:nvPicPr>
          <p:cNvPr id="122" name="Google Shape;122;p2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28" name="Google Shape;128;p2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F33784"/>
              </a:buClr>
              <a:buSzPts val="2000"/>
              <a:buFont typeface="Lato"/>
              <a:buChar char="▸"/>
            </a:pPr>
            <a:r>
              <a:rPr lang="es">
                <a:solidFill>
                  <a:srgbClr val="F33784"/>
                </a:solidFill>
                <a:latin typeface="Arial"/>
                <a:ea typeface="Arial"/>
                <a:cs typeface="Arial"/>
                <a:sym typeface="Arial"/>
              </a:rPr>
              <a:t>Diseño de una calculadora: UI</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389050"/>
            <a:ext cx="4410075" cy="4305300"/>
          </a:xfrm>
          <a:prstGeom prst="rect">
            <a:avLst/>
          </a:prstGeom>
          <a:noFill/>
          <a:ln>
            <a:noFill/>
          </a:ln>
        </p:spPr>
      </p:pic>
      <p:pic>
        <p:nvPicPr>
          <p:cNvPr id="134" name="Google Shape;134;p26"/>
          <p:cNvPicPr preferRelativeResize="0"/>
          <p:nvPr/>
        </p:nvPicPr>
        <p:blipFill>
          <a:blip r:embed="rId4">
            <a:alphaModFix/>
          </a:blip>
          <a:stretch>
            <a:fillRect/>
          </a:stretch>
        </p:blipFill>
        <p:spPr>
          <a:xfrm>
            <a:off x="4714875" y="1656863"/>
            <a:ext cx="4276725" cy="1769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40" name="Google Shape;140;p27"/>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46" name="Google Shape;146;p28"/>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ViewById</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2" name="Google Shape;152;p2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s">
                <a:solidFill>
                  <a:srgbClr val="121867"/>
                </a:solidFill>
                <a:latin typeface="Lato"/>
                <a:ea typeface="Lato"/>
                <a:cs typeface="Lato"/>
                <a:sym typeface="Lato"/>
              </a:rPr>
              <a:t>                      @ViewById(R.id.tv_operations)</a:t>
            </a:r>
            <a:endParaRPr>
              <a:solidFill>
                <a:srgbClr val="121867"/>
              </a:solidFill>
              <a:latin typeface="Lato"/>
              <a:ea typeface="Lato"/>
              <a:cs typeface="Lato"/>
              <a:sym typeface="Lato"/>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TextView tvOperations;</a:t>
            </a:r>
            <a:endParaRPr>
              <a:solidFill>
                <a:srgbClr val="121867"/>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58" name="Google Shape;158;p3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 la variable Java será la referencia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TextView tv_results;</a:t>
            </a:r>
            <a:endParaRPr>
              <a:solidFill>
                <a:srgbClr val="12186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64" name="Google Shape;164;p3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Anotando un método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setOneView(EditText myEditText){</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
        <p:nvSpPr>
          <p:cNvPr id="165" name="Google Shape;165;p31"/>
          <p:cNvSpPr/>
          <p:nvPr/>
        </p:nvSpPr>
        <p:spPr>
          <a:xfrm rot="9980637">
            <a:off x="2471872" y="3045722"/>
            <a:ext cx="1568027" cy="429876"/>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p:nvPr/>
        </p:nvSpPr>
        <p:spPr>
          <a:xfrm flipH="1" rot="-7384683">
            <a:off x="4103178" y="3134323"/>
            <a:ext cx="1090547" cy="42619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1"/>
          <p:cNvSpPr txBox="1"/>
          <p:nvPr/>
        </p:nvSpPr>
        <p:spPr>
          <a:xfrm>
            <a:off x="3678600" y="2649175"/>
            <a:ext cx="16344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FF0000"/>
                </a:solidFill>
                <a:highlight>
                  <a:srgbClr val="FFFF00"/>
                </a:highlight>
                <a:latin typeface="Karla"/>
                <a:ea typeface="Karla"/>
                <a:cs typeface="Karla"/>
                <a:sym typeface="Karla"/>
              </a:rPr>
              <a:t>OJO!!!</a:t>
            </a:r>
            <a:endParaRPr b="1" sz="2400">
              <a:solidFill>
                <a:srgbClr val="FF0000"/>
              </a:solidFill>
              <a:highlight>
                <a:srgbClr val="FFFF00"/>
              </a:highlight>
              <a:latin typeface="Karla"/>
              <a:ea typeface="Karla"/>
              <a:cs typeface="Karla"/>
              <a:sym typeface="Kar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73" name="Google Shape;173;p32"/>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Anotando el/los parámetro(s) de entrada de un método e indicando a la anotación el recurso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setMultipleInitViews(@ViewById(R.id.tv_operations)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tvOperations){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33784"/>
              </a:buClr>
              <a:buSzPts val="2000"/>
              <a:buFont typeface="Lato"/>
              <a:buChar char="▸"/>
            </a:pPr>
            <a:r>
              <a:rPr lang="es">
                <a:solidFill>
                  <a:srgbClr val="F33784"/>
                </a:solidFill>
                <a:latin typeface="Arial"/>
                <a:ea typeface="Arial"/>
                <a:cs typeface="Arial"/>
                <a:sym typeface="Arial"/>
              </a:rPr>
              <a:t>Introduccion a AndroidAnnotations</a:t>
            </a:r>
            <a:endParaRPr>
              <a:solidFill>
                <a:srgbClr val="F33784"/>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ViewById</a:t>
            </a:r>
            <a:endParaRPr>
              <a:solidFill>
                <a:srgbClr val="121867"/>
              </a:solidFill>
              <a:latin typeface="Lato"/>
              <a:ea typeface="Lato"/>
              <a:cs typeface="Lato"/>
              <a:sym typeface="Lato"/>
            </a:endParaRPr>
          </a:p>
        </p:txBody>
      </p:sp>
      <p:sp>
        <p:nvSpPr>
          <p:cNvPr id="179" name="Google Shape;179;p33"/>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https://github.com/androidannotations/androidannotations/wiki/Injecting-Views#viewbyid</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Anotando parámetros de entrada de un método pero sin indicar a la anotación el recurso ya que lo coge directamente del nombre de la variable Java</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setMultipleInitViews(@ViewById</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Arial"/>
                <a:ea typeface="Arial"/>
                <a:cs typeface="Arial"/>
                <a:sym typeface="Arial"/>
              </a:rPr>
              <a:t>                                                        TextView tv_results){</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t>
            </a:r>
            <a:endParaRPr>
              <a:solidFill>
                <a:srgbClr val="12186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185" name="Google Shape;185;p34"/>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191" name="Google Shape;191;p3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Eventos</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197" name="Google Shape;197;p36"/>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parámetro de entrada, especificando recurso:</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       @Click(R.id.b_dot)</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buttonDotClicked()</a:t>
            </a:r>
            <a:endParaRPr>
              <a:solidFill>
                <a:srgbClr val="121867"/>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3" name="Google Shape;203;p37"/>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parámetro de entrada: El nombre del método Java será la referencia:</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b_equal()</a:t>
            </a:r>
            <a:endParaRPr>
              <a:solidFill>
                <a:srgbClr val="121867"/>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09" name="Google Shape;209;p3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M</a:t>
            </a:r>
            <a:r>
              <a:rPr b="1" lang="es">
                <a:solidFill>
                  <a:srgbClr val="121867"/>
                </a:solidFill>
                <a:latin typeface="Arial"/>
                <a:ea typeface="Arial"/>
                <a:cs typeface="Arial"/>
                <a:sym typeface="Arial"/>
              </a:rPr>
              <a:t>étodo con una View como parámetro de entrada: View.OnClickListener permite View como parámetro de entrada para poder operar sobre el objeto del evento</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yetAnotherButton(View clickedView)</a:t>
            </a:r>
            <a:endParaRPr>
              <a:solidFill>
                <a:srgbClr val="121867"/>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15" name="Google Shape;215;p3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múltiples parámetros de entrada: Para cuando quieras ejecutar el mismo evento sobre múltiples objetos</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@Click({R.id.b_0, R.id.b_1, R.id.b_2, R.id.b_3, R.id.b_4, R.id.b_5, ...})</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bDigitalButtons()</a:t>
            </a:r>
            <a:endParaRPr>
              <a:solidFill>
                <a:srgbClr val="121867"/>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endParaRPr>
              <a:solidFill>
                <a:srgbClr val="121867"/>
              </a:solidFill>
              <a:latin typeface="Lato"/>
              <a:ea typeface="Lato"/>
              <a:cs typeface="Lato"/>
              <a:sym typeface="Lato"/>
            </a:endParaRPr>
          </a:p>
        </p:txBody>
      </p:sp>
      <p:sp>
        <p:nvSpPr>
          <p:cNvPr id="221" name="Google Shape;221;p4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https://github.com/androidannotations/androidannotations/wiki/ClickEvents#click</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#5:  </a:t>
            </a:r>
            <a:r>
              <a:rPr b="1" lang="es">
                <a:solidFill>
                  <a:srgbClr val="121867"/>
                </a:solidFill>
                <a:latin typeface="Arial"/>
                <a:ea typeface="Arial"/>
                <a:cs typeface="Arial"/>
                <a:sym typeface="Arial"/>
              </a:rPr>
              <a:t>Combinación de los anteriores</a:t>
            </a:r>
            <a:endParaRPr>
              <a:solidFill>
                <a:srgbClr val="121867"/>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27" name="Google Shape;227;p41"/>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28" name="Google Shape;228;p41"/>
          <p:cNvSpPr/>
          <p:nvPr/>
        </p:nvSpPr>
        <p:spPr>
          <a:xfrm>
            <a:off x="200425" y="1061750"/>
            <a:ext cx="2859900" cy="10710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Click: </a:t>
            </a:r>
            <a:r>
              <a:rPr b="1" lang="es"/>
              <a:t>0 al 9</a:t>
            </a:r>
            <a:r>
              <a:rPr lang="es"/>
              <a:t> y la </a:t>
            </a:r>
            <a:r>
              <a:rPr b="1" lang="es"/>
              <a:t>coma</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34" name="Google Shape;234;p42"/>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i="1">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Method inputs parameter (MotionEvent)</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Lato"/>
                <a:ea typeface="Lato"/>
                <a:cs typeface="Lato"/>
                <a:sym typeface="Lato"/>
              </a:rPr>
              <a:t>@Touch</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bOperationsButtons(MotionEvent event)</a:t>
            </a:r>
            <a:endParaRPr>
              <a:solidFill>
                <a:srgbClr val="12186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75272" y="1727875"/>
            <a:ext cx="3148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VISTAS</a:t>
            </a:r>
            <a:endParaRPr>
              <a:solidFill>
                <a:srgbClr val="121867"/>
              </a:solidFill>
              <a:latin typeface="Lato"/>
              <a:ea typeface="Lato"/>
              <a:cs typeface="Lato"/>
              <a:sym typeface="Lato"/>
            </a:endParaRPr>
          </a:p>
        </p:txBody>
      </p:sp>
      <p:sp>
        <p:nvSpPr>
          <p:cNvPr id="78" name="Google Shape;78;p16"/>
          <p:cNvSpPr txBox="1"/>
          <p:nvPr>
            <p:ph idx="1" type="body"/>
          </p:nvPr>
        </p:nvSpPr>
        <p:spPr>
          <a:xfrm>
            <a:off x="575225" y="2339325"/>
            <a:ext cx="2334900" cy="9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a:solidFill>
                  <a:srgbClr val="121867"/>
                </a:solidFill>
                <a:latin typeface="Lato"/>
                <a:ea typeface="Lato"/>
                <a:cs typeface="Lato"/>
                <a:sym typeface="Lato"/>
              </a:rPr>
              <a:t>Recordando el tema anterior</a:t>
            </a:r>
            <a:r>
              <a:rPr lang="es">
                <a:solidFill>
                  <a:srgbClr val="121867"/>
                </a:solidFill>
                <a:latin typeface="Lato"/>
                <a:ea typeface="Lato"/>
                <a:cs typeface="Lato"/>
                <a:sym typeface="Lato"/>
              </a:rPr>
              <a:t>.</a:t>
            </a:r>
            <a:endParaRPr>
              <a:solidFill>
                <a:srgbClr val="121867"/>
              </a:solidFill>
              <a:latin typeface="Lato"/>
              <a:ea typeface="Lato"/>
              <a:cs typeface="Lato"/>
              <a:sym typeface="Lato"/>
            </a:endParaRPr>
          </a:p>
        </p:txBody>
      </p:sp>
      <p:sp>
        <p:nvSpPr>
          <p:cNvPr id="79" name="Google Shape;79;p16"/>
          <p:cNvSpPr txBox="1"/>
          <p:nvPr>
            <p:ph idx="1" type="body"/>
          </p:nvPr>
        </p:nvSpPr>
        <p:spPr>
          <a:xfrm>
            <a:off x="5220788" y="548475"/>
            <a:ext cx="3652800" cy="388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121867"/>
              </a:buClr>
              <a:buSzPts val="1500"/>
              <a:buFont typeface="Lato"/>
              <a:buAutoNum type="arabicPeriod"/>
            </a:pPr>
            <a:r>
              <a:rPr lang="es" sz="1500">
                <a:solidFill>
                  <a:srgbClr val="121867"/>
                </a:solidFill>
                <a:latin typeface="Arial"/>
                <a:ea typeface="Arial"/>
                <a:cs typeface="Arial"/>
                <a:sym typeface="Arial"/>
              </a:rPr>
              <a:t>Instalación: Android Studio</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Instalación: </a:t>
            </a:r>
            <a:r>
              <a:rPr lang="es" sz="1500">
                <a:solidFill>
                  <a:srgbClr val="121867"/>
                </a:solidFill>
                <a:latin typeface="Arial"/>
                <a:ea typeface="Arial"/>
                <a:cs typeface="Arial"/>
                <a:sym typeface="Arial"/>
              </a:rPr>
              <a:t>AndroidAnnotations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EActivity</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EApplication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EView</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Bean</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Extra</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App</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AfterExtras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AfterInject</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AfterViews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StringRes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ColorRes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BooleanRes</a:t>
            </a:r>
            <a:endParaRPr sz="1500">
              <a:solidFill>
                <a:srgbClr val="121867"/>
              </a:solidFill>
              <a:latin typeface="Arial"/>
              <a:ea typeface="Arial"/>
              <a:cs typeface="Arial"/>
              <a:sym typeface="Arial"/>
            </a:endParaRPr>
          </a:p>
          <a:p>
            <a:pPr indent="-323850" lvl="0" marL="457200" rtl="0" algn="l">
              <a:spcBef>
                <a:spcPts val="0"/>
              </a:spcBef>
              <a:spcAft>
                <a:spcPts val="0"/>
              </a:spcAft>
              <a:buClr>
                <a:srgbClr val="121867"/>
              </a:buClr>
              <a:buSzPts val="1500"/>
              <a:buFont typeface="Arial"/>
              <a:buAutoNum type="arabicPeriod"/>
            </a:pPr>
            <a:r>
              <a:rPr lang="es" sz="1500">
                <a:solidFill>
                  <a:srgbClr val="121867"/>
                </a:solidFill>
                <a:latin typeface="Arial"/>
                <a:ea typeface="Arial"/>
                <a:cs typeface="Arial"/>
                <a:sym typeface="Arial"/>
              </a:rPr>
              <a:t>AnimationRes</a:t>
            </a:r>
            <a:endParaRPr sz="1500">
              <a:solidFill>
                <a:srgbClr val="121867"/>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40" name="Google Shape;240;p43"/>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 </a:t>
            </a:r>
            <a:r>
              <a:rPr i="1" lang="es">
                <a:solidFill>
                  <a:srgbClr val="121867"/>
                </a:solidFill>
                <a:latin typeface="Arial"/>
                <a:ea typeface="Arial"/>
                <a:cs typeface="Arial"/>
                <a:sym typeface="Arial"/>
              </a:rPr>
              <a:t>+ 2 a añadir:</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lang="es">
                <a:solidFill>
                  <a:srgbClr val="121867"/>
                </a:solidFill>
                <a:latin typeface="Arial"/>
                <a:ea typeface="Arial"/>
                <a:cs typeface="Arial"/>
                <a:sym typeface="Arial"/>
              </a:rPr>
              <a:t> </a:t>
            </a:r>
            <a:r>
              <a:rPr b="1" lang="es">
                <a:solidFill>
                  <a:srgbClr val="121867"/>
                </a:solidFill>
                <a:latin typeface="Arial"/>
                <a:ea typeface="Arial"/>
                <a:cs typeface="Arial"/>
                <a:sym typeface="Arial"/>
              </a:rPr>
              <a:t>Method inputs parameter (MotionEvent, View):</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Clr>
                <a:srgbClr val="000000"/>
              </a:buClr>
              <a:buSzPts val="1100"/>
              <a:buFont typeface="Arial"/>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s">
                <a:solidFill>
                  <a:srgbClr val="121867"/>
                </a:solidFill>
                <a:latin typeface="Lato"/>
                <a:ea typeface="Lato"/>
                <a:cs typeface="Lato"/>
                <a:sym typeface="Lato"/>
              </a:rPr>
              <a:t>                      @Touch</a:t>
            </a:r>
            <a:br>
              <a:rPr lang="es">
                <a:solidFill>
                  <a:srgbClr val="121867"/>
                </a:solidFill>
                <a:latin typeface="Lato"/>
                <a:ea typeface="Lato"/>
                <a:cs typeface="Lato"/>
                <a:sym typeface="Lato"/>
              </a:rPr>
            </a:br>
            <a:r>
              <a:rPr lang="es">
                <a:solidFill>
                  <a:srgbClr val="121867"/>
                </a:solidFill>
                <a:latin typeface="Lato"/>
                <a:ea typeface="Lato"/>
                <a:cs typeface="Lato"/>
                <a:sym typeface="Lato"/>
              </a:rPr>
              <a:t>                      void bOperationsButtons(MotionEvent event, View v)</a:t>
            </a:r>
            <a:endParaRPr b="1">
              <a:solidFill>
                <a:srgbClr val="121867"/>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Click</a:t>
            </a:r>
            <a:r>
              <a:rPr lang="es">
                <a:solidFill>
                  <a:srgbClr val="F33784"/>
                </a:solidFill>
                <a:latin typeface="Lato"/>
                <a:ea typeface="Lato"/>
                <a:cs typeface="Lato"/>
                <a:sym typeface="Lato"/>
              </a:rPr>
              <a:t> </a:t>
            </a:r>
            <a:r>
              <a:rPr lang="es">
                <a:solidFill>
                  <a:srgbClr val="121867"/>
                </a:solidFill>
                <a:latin typeface="Lato"/>
                <a:ea typeface="Lato"/>
                <a:cs typeface="Lato"/>
                <a:sym typeface="Lato"/>
              </a:rPr>
              <a:t>vs </a:t>
            </a:r>
            <a:r>
              <a:rPr lang="es">
                <a:solidFill>
                  <a:srgbClr val="F33784"/>
                </a:solidFill>
                <a:latin typeface="Lato"/>
                <a:ea typeface="Lato"/>
                <a:cs typeface="Lato"/>
                <a:sym typeface="Lato"/>
              </a:rPr>
              <a:t>Touch</a:t>
            </a:r>
            <a:endParaRPr>
              <a:solidFill>
                <a:srgbClr val="121867"/>
              </a:solidFill>
              <a:latin typeface="Lato"/>
              <a:ea typeface="Lato"/>
              <a:cs typeface="Lato"/>
              <a:sym typeface="Lato"/>
            </a:endParaRPr>
          </a:p>
        </p:txBody>
      </p:sp>
      <p:sp>
        <p:nvSpPr>
          <p:cNvPr id="246" name="Google Shape;246;p44"/>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Touch: </a:t>
            </a:r>
            <a:r>
              <a:rPr b="1" lang="es">
                <a:solidFill>
                  <a:srgbClr val="121867"/>
                </a:solidFill>
                <a:latin typeface="Arial"/>
                <a:ea typeface="Arial"/>
                <a:cs typeface="Arial"/>
                <a:sym typeface="Arial"/>
              </a:rPr>
              <a:t>MotionEvent</a:t>
            </a:r>
            <a:endParaRPr b="1">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b="1">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a:t>
            </a:r>
            <a:r>
              <a:rPr b="1" lang="es">
                <a:solidFill>
                  <a:srgbClr val="121867"/>
                </a:solidFill>
                <a:latin typeface="Arial"/>
                <a:ea typeface="Arial"/>
                <a:cs typeface="Arial"/>
                <a:sym typeface="Arial"/>
              </a:rPr>
              <a:t>Simpleza</a:t>
            </a:r>
            <a:endParaRPr b="1">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LongClick</a:t>
            </a:r>
            <a:endParaRPr>
              <a:solidFill>
                <a:srgbClr val="121867"/>
              </a:solidFill>
              <a:latin typeface="Lato"/>
              <a:ea typeface="Lato"/>
              <a:cs typeface="Lato"/>
              <a:sym typeface="Lato"/>
            </a:endParaRPr>
          </a:p>
        </p:txBody>
      </p:sp>
      <p:sp>
        <p:nvSpPr>
          <p:cNvPr id="252" name="Google Shape;252;p45"/>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chemeClr val="hlink"/>
                </a:solidFill>
                <a:latin typeface="Arial"/>
                <a:ea typeface="Arial"/>
                <a:cs typeface="Arial"/>
                <a:sym typeface="Arial"/>
                <a:hlinkClick r:id="rId3"/>
              </a:rPr>
              <a:t>https://github.com/androidannotations/androidannotations/wiki/ClickEvents#other-events</a:t>
            </a:r>
            <a:r>
              <a:rPr lang="es">
                <a:solidFill>
                  <a:srgbClr val="121867"/>
                </a:solidFill>
                <a:latin typeface="Arial"/>
                <a:ea typeface="Arial"/>
                <a:cs typeface="Arial"/>
                <a:sym typeface="Arial"/>
              </a:rPr>
              <a:t> </a:t>
            </a:r>
            <a:br>
              <a:rPr lang="es">
                <a:solidFill>
                  <a:srgbClr val="121867"/>
                </a:solidFill>
                <a:latin typeface="Arial"/>
                <a:ea typeface="Arial"/>
                <a:cs typeface="Arial"/>
                <a:sym typeface="Arial"/>
              </a:rPr>
            </a:b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rPr lang="es" u="sng">
                <a:solidFill>
                  <a:schemeClr val="hlink"/>
                </a:solidFill>
                <a:latin typeface="Arial"/>
                <a:ea typeface="Arial"/>
                <a:cs typeface="Arial"/>
                <a:sym typeface="Arial"/>
                <a:hlinkClick r:id="rId4"/>
              </a:rPr>
              <a:t>https://developer.android.com/reference/android/view/View.OnLongClickListener</a:t>
            </a:r>
            <a:r>
              <a:rPr lang="es">
                <a:solidFill>
                  <a:srgbClr val="121867"/>
                </a:solidFill>
                <a:latin typeface="Arial"/>
                <a:ea typeface="Arial"/>
                <a:cs typeface="Arial"/>
                <a:sym typeface="Arial"/>
              </a:rPr>
              <a:t>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Igual que Click</a:t>
            </a:r>
            <a:endParaRPr b="1">
              <a:solidFill>
                <a:srgbClr val="121867"/>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Notas</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Click</a:t>
            </a:r>
            <a:r>
              <a:rPr lang="es">
                <a:solidFill>
                  <a:srgbClr val="121867"/>
                </a:solidFill>
                <a:latin typeface="Lato"/>
                <a:ea typeface="Lato"/>
                <a:cs typeface="Lato"/>
                <a:sym typeface="Lato"/>
              </a:rPr>
              <a:t>,</a:t>
            </a:r>
            <a:r>
              <a:rPr lang="es">
                <a:solidFill>
                  <a:srgbClr val="121867"/>
                </a:solidFill>
                <a:latin typeface="Lato"/>
                <a:ea typeface="Lato"/>
                <a:cs typeface="Lato"/>
                <a:sym typeface="Lato"/>
              </a:rPr>
              <a:t> </a:t>
            </a:r>
            <a:r>
              <a:rPr lang="es">
                <a:solidFill>
                  <a:srgbClr val="F33784"/>
                </a:solidFill>
                <a:latin typeface="Lato"/>
                <a:ea typeface="Lato"/>
                <a:cs typeface="Lato"/>
                <a:sym typeface="Lato"/>
              </a:rPr>
              <a:t>Touch </a:t>
            </a:r>
            <a:r>
              <a:rPr lang="es">
                <a:solidFill>
                  <a:srgbClr val="121867"/>
                </a:solidFill>
                <a:latin typeface="Lato"/>
                <a:ea typeface="Lato"/>
                <a:cs typeface="Lato"/>
                <a:sym typeface="Lato"/>
              </a:rPr>
              <a:t>y </a:t>
            </a:r>
            <a:r>
              <a:rPr lang="es">
                <a:solidFill>
                  <a:srgbClr val="F33784"/>
                </a:solidFill>
                <a:highlight>
                  <a:schemeClr val="lt1"/>
                </a:highlight>
                <a:latin typeface="Lato"/>
                <a:ea typeface="Lato"/>
                <a:cs typeface="Lato"/>
                <a:sym typeface="Lato"/>
              </a:rPr>
              <a:t>LongClick</a:t>
            </a:r>
            <a:endParaRPr>
              <a:solidFill>
                <a:srgbClr val="F33784"/>
              </a:solidFill>
              <a:highlight>
                <a:schemeClr val="lt1"/>
              </a:highlight>
              <a:latin typeface="Lato"/>
              <a:ea typeface="Lato"/>
              <a:cs typeface="Lato"/>
              <a:sym typeface="Lato"/>
            </a:endParaRPr>
          </a:p>
        </p:txBody>
      </p:sp>
      <p:sp>
        <p:nvSpPr>
          <p:cNvPr id="258" name="Google Shape;258;p46"/>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Click y LongClick </a:t>
            </a:r>
            <a:r>
              <a:rPr b="1" lang="es">
                <a:solidFill>
                  <a:srgbClr val="121867"/>
                </a:solidFill>
                <a:latin typeface="Arial"/>
                <a:ea typeface="Arial"/>
                <a:cs typeface="Arial"/>
                <a:sym typeface="Arial"/>
              </a:rPr>
              <a:t>no</a:t>
            </a:r>
            <a:r>
              <a:rPr lang="es">
                <a:solidFill>
                  <a:srgbClr val="121867"/>
                </a:solidFill>
                <a:latin typeface="Arial"/>
                <a:ea typeface="Arial"/>
                <a:cs typeface="Arial"/>
                <a:sym typeface="Arial"/>
              </a:rPr>
              <a:t> se pueden </a:t>
            </a:r>
            <a:r>
              <a:rPr b="1" lang="es">
                <a:solidFill>
                  <a:srgbClr val="F33784"/>
                </a:solidFill>
                <a:latin typeface="Arial"/>
                <a:ea typeface="Arial"/>
                <a:cs typeface="Arial"/>
                <a:sym typeface="Arial"/>
              </a:rPr>
              <a:t>combinar</a:t>
            </a:r>
            <a:r>
              <a:rPr lang="es">
                <a:solidFill>
                  <a:srgbClr val="121867"/>
                </a:solidFill>
                <a:latin typeface="Arial"/>
                <a:ea typeface="Arial"/>
                <a:cs typeface="Arial"/>
                <a:sym typeface="Arial"/>
              </a:rPr>
              <a:t> si está </a:t>
            </a:r>
            <a:r>
              <a:rPr lang="es">
                <a:solidFill>
                  <a:srgbClr val="121867"/>
                </a:solidFill>
                <a:latin typeface="Arial"/>
                <a:ea typeface="Arial"/>
                <a:cs typeface="Arial"/>
                <a:sym typeface="Arial"/>
              </a:rPr>
              <a:t>Touch</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N</a:t>
            </a:r>
            <a:r>
              <a:rPr lang="es">
                <a:solidFill>
                  <a:srgbClr val="121867"/>
                </a:solidFill>
                <a:latin typeface="Arial"/>
                <a:ea typeface="Arial"/>
                <a:cs typeface="Arial"/>
                <a:sym typeface="Arial"/>
              </a:rPr>
              <a:t>o tener dos métodos de igual nombre con diferentes anotaciones</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Fix: </a:t>
            </a:r>
            <a:r>
              <a:rPr lang="es" sz="1800">
                <a:solidFill>
                  <a:srgbClr val="121867"/>
                </a:solidFill>
                <a:latin typeface="Courier New"/>
                <a:ea typeface="Courier New"/>
                <a:cs typeface="Courier New"/>
                <a:sym typeface="Courier New"/>
              </a:rPr>
              <a:t>void b_del(</a:t>
            </a:r>
            <a:r>
              <a:rPr b="1" i="1" lang="es" sz="1800" u="sng">
                <a:solidFill>
                  <a:srgbClr val="121867"/>
                </a:solidFill>
                <a:latin typeface="Courier New"/>
                <a:ea typeface="Courier New"/>
                <a:cs typeface="Courier New"/>
                <a:sym typeface="Courier New"/>
              </a:rPr>
              <a:t>View</a:t>
            </a:r>
            <a:r>
              <a:rPr lang="es" sz="1800">
                <a:solidFill>
                  <a:srgbClr val="121867"/>
                </a:solidFill>
                <a:latin typeface="Courier New"/>
                <a:ea typeface="Courier New"/>
                <a:cs typeface="Courier New"/>
                <a:sym typeface="Courier New"/>
              </a:rPr>
              <a:t> v)</a:t>
            </a:r>
            <a:endParaRPr sz="1800">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p:txBody>
      </p:sp>
      <p:pic>
        <p:nvPicPr>
          <p:cNvPr id="259" name="Google Shape;259;p46"/>
          <p:cNvPicPr preferRelativeResize="0"/>
          <p:nvPr/>
        </p:nvPicPr>
        <p:blipFill>
          <a:blip r:embed="rId3">
            <a:alphaModFix/>
          </a:blip>
          <a:stretch>
            <a:fillRect/>
          </a:stretch>
        </p:blipFill>
        <p:spPr>
          <a:xfrm>
            <a:off x="3595150" y="3293750"/>
            <a:ext cx="1953701" cy="1402075"/>
          </a:xfrm>
          <a:prstGeom prst="rect">
            <a:avLst/>
          </a:prstGeom>
          <a:noFill/>
          <a:ln>
            <a:noFill/>
          </a:ln>
          <a:effectLst>
            <a:outerShdw blurRad="542925" rotWithShape="0" algn="bl" dir="19680000" dist="285750">
              <a:srgbClr val="000000">
                <a:alpha val="50000"/>
              </a:srgbClr>
            </a:outerShdw>
            <a:reflection blurRad="0" dir="5400000" dist="133350" endA="0" endPos="14000" fadeDir="5400012" kx="0" rotWithShape="0" algn="bl" stA="74000" stPos="0" sy="-100000" ky="0"/>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7"/>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65" name="Google Shape;265;p47"/>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66" name="Google Shape;266;p47"/>
          <p:cNvSpPr/>
          <p:nvPr/>
        </p:nvSpPr>
        <p:spPr>
          <a:xfrm>
            <a:off x="192275" y="909350"/>
            <a:ext cx="2868000" cy="14781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1. </a:t>
            </a:r>
            <a:r>
              <a:rPr lang="es" sz="1200"/>
              <a:t>Combina </a:t>
            </a:r>
            <a:r>
              <a:rPr b="1" lang="es" sz="1200"/>
              <a:t>Click</a:t>
            </a:r>
            <a:r>
              <a:rPr lang="es" sz="1200"/>
              <a:t> con </a:t>
            </a:r>
            <a:r>
              <a:rPr b="1" lang="es" sz="1200"/>
              <a:t>LongClick</a:t>
            </a:r>
            <a:endParaRPr b="1" sz="1200"/>
          </a:p>
          <a:p>
            <a:pPr indent="0" lvl="0" marL="0" rtl="0" algn="l">
              <a:spcBef>
                <a:spcPts val="0"/>
              </a:spcBef>
              <a:spcAft>
                <a:spcPts val="0"/>
              </a:spcAft>
              <a:buNone/>
            </a:pPr>
            <a:r>
              <a:rPr lang="es" sz="1200">
                <a:solidFill>
                  <a:schemeClr val="dk1"/>
                </a:solidFill>
              </a:rPr>
              <a:t>2. </a:t>
            </a:r>
            <a:r>
              <a:rPr lang="es" sz="1200">
                <a:solidFill>
                  <a:schemeClr val="dk1"/>
                </a:solidFill>
              </a:rPr>
              <a:t>Combina Click/LongClick con </a:t>
            </a:r>
            <a:r>
              <a:rPr b="1" lang="es" sz="1200">
                <a:solidFill>
                  <a:schemeClr val="dk1"/>
                </a:solidFill>
              </a:rPr>
              <a:t>Touch</a:t>
            </a:r>
            <a:endParaRPr b="1" sz="1200">
              <a:solidFill>
                <a:schemeClr val="dk1"/>
              </a:solidFill>
            </a:endParaRPr>
          </a:p>
          <a:p>
            <a:pPr indent="0" lvl="0" marL="0" rtl="0" algn="l">
              <a:spcBef>
                <a:spcPts val="0"/>
              </a:spcBef>
              <a:spcAft>
                <a:spcPts val="0"/>
              </a:spcAft>
              <a:buNone/>
            </a:pPr>
            <a:r>
              <a:rPr lang="es" sz="1200">
                <a:solidFill>
                  <a:schemeClr val="dk1"/>
                </a:solidFill>
              </a:rPr>
              <a:t>3. </a:t>
            </a:r>
            <a:r>
              <a:rPr b="1" lang="es" sz="1200">
                <a:solidFill>
                  <a:schemeClr val="dk1"/>
                </a:solidFill>
              </a:rPr>
              <a:t>Igual nombre</a:t>
            </a:r>
            <a:r>
              <a:rPr lang="es" sz="1200">
                <a:solidFill>
                  <a:schemeClr val="dk1"/>
                </a:solidFill>
              </a:rPr>
              <a:t> de </a:t>
            </a:r>
            <a:r>
              <a:rPr b="1" lang="es" sz="1200">
                <a:solidFill>
                  <a:schemeClr val="dk1"/>
                </a:solidFill>
              </a:rPr>
              <a:t>método</a:t>
            </a:r>
            <a:r>
              <a:rPr lang="es" sz="1200">
                <a:solidFill>
                  <a:schemeClr val="dk1"/>
                </a:solidFill>
              </a:rPr>
              <a:t> con diferentes AA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72" name="Google Shape;272;p48"/>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#1: </a:t>
            </a:r>
            <a:r>
              <a:rPr b="1" lang="es">
                <a:solidFill>
                  <a:srgbClr val="121867"/>
                </a:solidFill>
                <a:latin typeface="Arial"/>
                <a:ea typeface="Arial"/>
                <a:cs typeface="Arial"/>
                <a:sym typeface="Arial"/>
              </a:rPr>
              <a:t>Anotación con un parámetro de entrada y dos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afterTextChangedOnHelloTextView(</a:t>
            </a:r>
            <a:r>
              <a:rPr lang="es">
                <a:solidFill>
                  <a:srgbClr val="121867"/>
                </a:solidFill>
                <a:latin typeface="Arial"/>
                <a:ea typeface="Arial"/>
                <a:cs typeface="Arial"/>
                <a:sym typeface="Arial"/>
              </a:rPr>
              <a:t>Editable text, T</a:t>
            </a:r>
            <a:r>
              <a:rPr lang="es">
                <a:solidFill>
                  <a:srgbClr val="121867"/>
                </a:solidFill>
                <a:latin typeface="Arial"/>
                <a:ea typeface="Arial"/>
                <a:cs typeface="Arial"/>
                <a:sym typeface="Arial"/>
              </a:rPr>
              <a:t>extView hello)</a:t>
            </a:r>
            <a:endParaRPr>
              <a:solidFill>
                <a:srgbClr val="121867"/>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9"/>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#2: </a:t>
            </a:r>
            <a:r>
              <a:rPr b="1" lang="es">
                <a:solidFill>
                  <a:srgbClr val="121867"/>
                </a:solidFill>
                <a:latin typeface="Arial"/>
                <a:ea typeface="Arial"/>
                <a:cs typeface="Arial"/>
                <a:sym typeface="Arial"/>
              </a:rPr>
              <a:t>Anotación sin un parámetro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a:t>
            </a:r>
            <a:br>
              <a:rPr lang="es">
                <a:solidFill>
                  <a:srgbClr val="121867"/>
                </a:solidFill>
                <a:latin typeface="Arial"/>
                <a:ea typeface="Arial"/>
                <a:cs typeface="Arial"/>
                <a:sym typeface="Arial"/>
              </a:rPr>
            </a:b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void helloTextViewAfterTextChanged(TextView hello)</a:t>
            </a:r>
            <a:endParaRPr>
              <a:solidFill>
                <a:srgbClr val="121867"/>
              </a:solidFill>
              <a:latin typeface="Arial"/>
              <a:ea typeface="Arial"/>
              <a:cs typeface="Arial"/>
              <a:sym typeface="Arial"/>
            </a:endParaRPr>
          </a:p>
        </p:txBody>
      </p:sp>
      <p:sp>
        <p:nvSpPr>
          <p:cNvPr id="278" name="Google Shape;278;p49"/>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84" name="Google Shape;284;p50"/>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#3: </a:t>
            </a:r>
            <a:r>
              <a:rPr b="1" lang="es">
                <a:solidFill>
                  <a:srgbClr val="121867"/>
                </a:solidFill>
                <a:latin typeface="Arial"/>
                <a:ea typeface="Arial"/>
                <a:cs typeface="Arial"/>
                <a:sym typeface="Arial"/>
              </a:rPr>
              <a:t>Anotación con múltiples parámetros de entrada y un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@AfterTextChange({R.id.editText, 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afterTextChangedOnSomeTextViews(TextView tv, Editable t)</a:t>
            </a:r>
            <a:endParaRPr>
              <a:solidFill>
                <a:srgbClr val="121867"/>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Anotación  </a:t>
            </a:r>
            <a:r>
              <a:rPr lang="es">
                <a:solidFill>
                  <a:srgbClr val="F33784"/>
                </a:solidFill>
                <a:latin typeface="Lato"/>
                <a:ea typeface="Lato"/>
                <a:cs typeface="Lato"/>
                <a:sym typeface="Lato"/>
              </a:rPr>
              <a:t>AfterTextChange</a:t>
            </a:r>
            <a:endParaRPr>
              <a:solidFill>
                <a:srgbClr val="121867"/>
              </a:solidFill>
              <a:latin typeface="Lato"/>
              <a:ea typeface="Lato"/>
              <a:cs typeface="Lato"/>
              <a:sym typeface="Lato"/>
            </a:endParaRPr>
          </a:p>
        </p:txBody>
      </p:sp>
      <p:sp>
        <p:nvSpPr>
          <p:cNvPr id="290" name="Google Shape;290;p51"/>
          <p:cNvSpPr txBox="1"/>
          <p:nvPr>
            <p:ph idx="1" type="body"/>
          </p:nvPr>
        </p:nvSpPr>
        <p:spPr>
          <a:xfrm>
            <a:off x="0" y="1122325"/>
            <a:ext cx="9144000" cy="351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21867"/>
              </a:buClr>
              <a:buSzPts val="2000"/>
              <a:buFont typeface="Arial"/>
              <a:buChar char="▸"/>
            </a:pPr>
            <a:r>
              <a:rPr lang="es" u="sng">
                <a:solidFill>
                  <a:srgbClr val="0000FF"/>
                </a:solidFill>
                <a:latin typeface="Arial"/>
                <a:ea typeface="Arial"/>
                <a:cs typeface="Arial"/>
                <a:sym typeface="Arial"/>
                <a:hlinkClick r:id="rId3"/>
              </a:rPr>
              <a:t>https://github.com/androidannotations/androidannotations/wiki/TextChangeEvents#aftertextchange</a:t>
            </a:r>
            <a:endParaRPr>
              <a:solidFill>
                <a:srgbClr val="121867"/>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355600" lvl="0" marL="4572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diferentes maneras de usar a ésta.</a:t>
            </a:r>
            <a:endParaRPr>
              <a:solidFill>
                <a:srgbClr val="121867"/>
              </a:solidFill>
              <a:latin typeface="Arial"/>
              <a:ea typeface="Arial"/>
              <a:cs typeface="Arial"/>
              <a:sym typeface="Arial"/>
            </a:endParaRPr>
          </a:p>
          <a:p>
            <a:pPr indent="-355600" lvl="1" marL="914400" rtl="0" algn="l">
              <a:lnSpc>
                <a:spcPct val="115000"/>
              </a:lnSpc>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#4: </a:t>
            </a:r>
            <a:r>
              <a:rPr b="1" lang="es">
                <a:solidFill>
                  <a:srgbClr val="121867"/>
                </a:solidFill>
                <a:latin typeface="Arial"/>
                <a:ea typeface="Arial"/>
                <a:cs typeface="Arial"/>
                <a:sym typeface="Arial"/>
              </a:rPr>
              <a:t>Anotación con un parámetro de entrada y sin parámetro de entrada al método que tiene la anotación</a:t>
            </a:r>
            <a:r>
              <a:rPr b="1" lang="es">
                <a:solidFill>
                  <a:srgbClr val="121867"/>
                </a:solidFill>
                <a:latin typeface="Arial"/>
                <a:ea typeface="Arial"/>
                <a:cs typeface="Arial"/>
                <a:sym typeface="Arial"/>
              </a:rPr>
              <a:t>:</a:t>
            </a:r>
            <a:endParaRPr b="1">
              <a:solidFill>
                <a:srgbClr val="121867"/>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a:solidFill>
                  <a:srgbClr val="121867"/>
                </a:solidFill>
                <a:latin typeface="Lato"/>
                <a:ea typeface="Lato"/>
                <a:cs typeface="Lato"/>
                <a:sym typeface="Lato"/>
              </a:rPr>
              <a:t>                      </a:t>
            </a:r>
            <a:r>
              <a:rPr lang="es">
                <a:solidFill>
                  <a:srgbClr val="121867"/>
                </a:solidFill>
                <a:latin typeface="Arial"/>
                <a:ea typeface="Arial"/>
                <a:cs typeface="Arial"/>
                <a:sym typeface="Arial"/>
              </a:rPr>
              <a:t>@AfterTextChange(R.id.helloTextView)</a:t>
            </a:r>
            <a:br>
              <a:rPr lang="es">
                <a:solidFill>
                  <a:srgbClr val="121867"/>
                </a:solidFill>
                <a:latin typeface="Arial"/>
                <a:ea typeface="Arial"/>
                <a:cs typeface="Arial"/>
                <a:sym typeface="Arial"/>
              </a:rPr>
            </a:br>
            <a:r>
              <a:rPr lang="es">
                <a:solidFill>
                  <a:srgbClr val="121867"/>
                </a:solidFill>
                <a:latin typeface="Arial"/>
                <a:ea typeface="Arial"/>
                <a:cs typeface="Arial"/>
                <a:sym typeface="Arial"/>
              </a:rPr>
              <a:t>               void afterTextChangedOnHelloTextView()</a:t>
            </a:r>
            <a:endParaRPr>
              <a:solidFill>
                <a:srgbClr val="121867"/>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2"/>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296" name="Google Shape;296;p52"/>
          <p:cNvPicPr preferRelativeResize="0"/>
          <p:nvPr/>
        </p:nvPicPr>
        <p:blipFill>
          <a:blip r:embed="rId3">
            <a:alphaModFix/>
          </a:blip>
          <a:stretch>
            <a:fillRect/>
          </a:stretch>
        </p:blipFill>
        <p:spPr>
          <a:xfrm>
            <a:off x="2295313" y="1061750"/>
            <a:ext cx="4553424" cy="2561301"/>
          </a:xfrm>
          <a:prstGeom prst="rect">
            <a:avLst/>
          </a:prstGeom>
          <a:noFill/>
          <a:ln>
            <a:noFill/>
          </a:ln>
          <a:effectLst>
            <a:outerShdw blurRad="785813" rotWithShape="0" algn="bl" dir="19020000" dist="228600">
              <a:srgbClr val="000000">
                <a:alpha val="50000"/>
              </a:srgbClr>
            </a:outerShdw>
          </a:effectLst>
        </p:spPr>
      </p:pic>
      <p:sp>
        <p:nvSpPr>
          <p:cNvPr id="297" name="Google Shape;297;p52"/>
          <p:cNvSpPr/>
          <p:nvPr/>
        </p:nvSpPr>
        <p:spPr>
          <a:xfrm>
            <a:off x="192275" y="909350"/>
            <a:ext cx="2868000" cy="1478100"/>
          </a:xfrm>
          <a:prstGeom prst="wedgeEllipseCallout">
            <a:avLst>
              <a:gd fmla="val 68803" name="adj1"/>
              <a:gd fmla="val 126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Cuando </a:t>
            </a:r>
            <a:r>
              <a:rPr b="1" lang="es" sz="1200"/>
              <a:t>cambie</a:t>
            </a:r>
            <a:r>
              <a:rPr lang="es" sz="1200"/>
              <a:t> el TextView de </a:t>
            </a:r>
            <a:r>
              <a:rPr b="1" lang="es" sz="1200"/>
              <a:t>resultado</a:t>
            </a:r>
            <a:r>
              <a:rPr lang="es" sz="1200"/>
              <a:t> automáticamente se debe </a:t>
            </a:r>
            <a:r>
              <a:rPr b="1" lang="es" sz="1200"/>
              <a:t>actualizar</a:t>
            </a:r>
            <a:r>
              <a:rPr lang="es" sz="1200"/>
              <a:t> el TextView de </a:t>
            </a:r>
            <a:r>
              <a:rPr b="1" lang="es" sz="1200"/>
              <a:t>operaciones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0" y="1637100"/>
            <a:ext cx="9144000" cy="18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Instalar AndroidAnnotations</a:t>
            </a:r>
            <a:r>
              <a:rPr lang="es" sz="2000">
                <a:solidFill>
                  <a:srgbClr val="121867"/>
                </a:solidFill>
              </a:rPr>
              <a:t>:</a:t>
            </a:r>
            <a:endParaRPr sz="2000">
              <a:solidFill>
                <a:srgbClr val="121867"/>
              </a:solidFill>
            </a:endParaRPr>
          </a:p>
          <a:p>
            <a:pPr indent="457200" lvl="0" marL="0" rtl="0" algn="l">
              <a:lnSpc>
                <a:spcPct val="115000"/>
              </a:lnSpc>
              <a:spcBef>
                <a:spcPts val="0"/>
              </a:spcBef>
              <a:spcAft>
                <a:spcPts val="0"/>
              </a:spcAft>
              <a:buNone/>
            </a:pPr>
            <a:r>
              <a:rPr lang="es" sz="2000">
                <a:solidFill>
                  <a:srgbClr val="121867"/>
                </a:solidFill>
              </a:rPr>
              <a:t>app/build.gradle</a:t>
            </a:r>
            <a:br>
              <a:rPr lang="es" sz="2000">
                <a:solidFill>
                  <a:srgbClr val="121867"/>
                </a:solidFill>
              </a:rPr>
            </a:br>
            <a:r>
              <a:rPr lang="es" sz="1500">
                <a:solidFill>
                  <a:srgbClr val="121867"/>
                </a:solidFill>
              </a:rPr>
              <a:t>		annotationProcessor "org.androidannotations:androidannotations:$AAVersion"</a:t>
            </a:r>
            <a:br>
              <a:rPr lang="es" sz="1500">
                <a:solidFill>
                  <a:srgbClr val="121867"/>
                </a:solidFill>
              </a:rPr>
            </a:br>
            <a:r>
              <a:rPr lang="es" sz="1500">
                <a:solidFill>
                  <a:srgbClr val="121867"/>
                </a:solidFill>
              </a:rPr>
              <a:t>		implementation "org.androidannotations:androidannotations-api:$AAVersion"</a:t>
            </a:r>
            <a:endParaRPr sz="1500">
              <a:solidFill>
                <a:srgbClr val="121867"/>
              </a:solidFill>
            </a:endParaRPr>
          </a:p>
          <a:p>
            <a:pPr indent="0" lvl="0" marL="0" rtl="0" algn="l">
              <a:lnSpc>
                <a:spcPct val="115000"/>
              </a:lnSpc>
              <a:spcBef>
                <a:spcPts val="0"/>
              </a:spcBef>
              <a:spcAft>
                <a:spcPts val="0"/>
              </a:spcAft>
              <a:buNone/>
            </a:pPr>
            <a:r>
              <a:t/>
            </a:r>
            <a:endParaRPr sz="1000">
              <a:solidFill>
                <a:srgbClr val="121867"/>
              </a:solidFill>
            </a:endParaRPr>
          </a:p>
          <a:p>
            <a:pPr indent="0" lvl="0" marL="0" rtl="0" algn="l">
              <a:lnSpc>
                <a:spcPct val="115000"/>
              </a:lnSpc>
              <a:spcBef>
                <a:spcPts val="0"/>
              </a:spcBef>
              <a:spcAft>
                <a:spcPts val="0"/>
              </a:spcAft>
              <a:buNone/>
            </a:pPr>
            <a:r>
              <a:rPr b="1" lang="es" sz="2000">
                <a:solidFill>
                  <a:srgbClr val="121867"/>
                </a:solidFill>
              </a:rPr>
              <a:t>“hello world”</a:t>
            </a:r>
            <a:r>
              <a:rPr lang="es" sz="2000">
                <a:solidFill>
                  <a:srgbClr val="121867"/>
                </a:solidFill>
              </a:rPr>
              <a:t> </a:t>
            </a:r>
            <a:r>
              <a:rPr i="1" lang="es" sz="2000">
                <a:solidFill>
                  <a:srgbClr val="121867"/>
                </a:solidFill>
              </a:rPr>
              <a:t>sin</a:t>
            </a:r>
            <a:r>
              <a:rPr lang="es" sz="2000">
                <a:solidFill>
                  <a:srgbClr val="121867"/>
                </a:solidFill>
              </a:rPr>
              <a:t> y </a:t>
            </a:r>
            <a:r>
              <a:rPr i="1" lang="es" sz="2000">
                <a:solidFill>
                  <a:srgbClr val="121867"/>
                </a:solidFill>
              </a:rPr>
              <a:t>con</a:t>
            </a:r>
            <a:r>
              <a:rPr lang="es" sz="2000">
                <a:solidFill>
                  <a:srgbClr val="121867"/>
                </a:solidFill>
              </a:rPr>
              <a:t> AndroidAnnotations</a:t>
            </a:r>
            <a:endParaRPr sz="2000">
              <a:solidFill>
                <a:srgbClr val="121867"/>
              </a:solidFill>
            </a:endParaRPr>
          </a:p>
          <a:p>
            <a:pPr indent="0" lvl="0" marL="0" rtl="0" algn="l">
              <a:lnSpc>
                <a:spcPct val="115000"/>
              </a:lnSpc>
              <a:spcBef>
                <a:spcPts val="0"/>
              </a:spcBef>
              <a:spcAft>
                <a:spcPts val="0"/>
              </a:spcAft>
              <a:buNone/>
            </a:pPr>
            <a:r>
              <a:t/>
            </a:r>
            <a:endParaRPr sz="2000">
              <a:solidFill>
                <a:srgbClr val="121867"/>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303" name="Google Shape;303;p53"/>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Arial"/>
                <a:ea typeface="Arial"/>
                <a:cs typeface="Arial"/>
                <a:sym typeface="Arial"/>
              </a:rPr>
              <a:t>ViewById</a:t>
            </a:r>
            <a:endParaRPr b="1" sz="1200">
              <a:solidFill>
                <a:srgbClr val="121867"/>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lang="es" sz="1000">
                <a:solidFill>
                  <a:srgbClr val="121867"/>
                </a:solidFill>
                <a:latin typeface="Lato"/>
                <a:ea typeface="Lato"/>
                <a:cs typeface="Lato"/>
                <a:sym typeface="Lato"/>
              </a:rPr>
              <a:t>Vimos que esta anotación permite instanciar objetos de UI y como se aplica.</a:t>
            </a:r>
            <a:endParaRPr sz="1000">
              <a:solidFill>
                <a:srgbClr val="121867"/>
              </a:solidFill>
              <a:latin typeface="Lato"/>
              <a:ea typeface="Lato"/>
              <a:cs typeface="Lato"/>
              <a:sym typeface="Lato"/>
            </a:endParaRPr>
          </a:p>
        </p:txBody>
      </p:sp>
      <p:sp>
        <p:nvSpPr>
          <p:cNvPr id="304" name="Google Shape;304;p53"/>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click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305" name="Google Shape;305;p53"/>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Touch</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touch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306" name="Google Shape;306;p53"/>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a:t>
            </a:r>
            <a:r>
              <a:rPr b="1" lang="es" sz="1200">
                <a:solidFill>
                  <a:srgbClr val="121867"/>
                </a:solidFill>
                <a:latin typeface="Lato"/>
                <a:ea typeface="Lato"/>
                <a:cs typeface="Lato"/>
                <a:sym typeface="Lato"/>
              </a:rPr>
              <a:t>AfterTextChange</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cuando un texto ha cambiado </a:t>
            </a:r>
            <a:r>
              <a:rPr lang="es" sz="1000">
                <a:solidFill>
                  <a:srgbClr val="121867"/>
                </a:solidFill>
                <a:latin typeface="Lato"/>
                <a:ea typeface="Lato"/>
                <a:cs typeface="Lato"/>
                <a:sym typeface="Lato"/>
              </a:rPr>
              <a:t>y como se aplica.</a:t>
            </a:r>
            <a:endParaRPr sz="1000">
              <a:solidFill>
                <a:srgbClr val="121867"/>
              </a:solidFill>
              <a:latin typeface="Lato"/>
              <a:ea typeface="Lato"/>
              <a:cs typeface="Lato"/>
              <a:sym typeface="Lato"/>
            </a:endParaRPr>
          </a:p>
        </p:txBody>
      </p:sp>
      <p:sp>
        <p:nvSpPr>
          <p:cNvPr id="307" name="Google Shape;307;p53"/>
          <p:cNvSpPr txBox="1"/>
          <p:nvPr>
            <p:ph idx="1" type="body"/>
          </p:nvPr>
        </p:nvSpPr>
        <p:spPr>
          <a:xfrm>
            <a:off x="3018925" y="3047988"/>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@LongClick</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Vimos que esta anotación capta el evento de click largo y como se aplica.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308" name="Google Shape;308;p53"/>
          <p:cNvPicPr preferRelativeResize="0"/>
          <p:nvPr/>
        </p:nvPicPr>
        <p:blipFill>
          <a:blip r:embed="rId3">
            <a:alphaModFix/>
          </a:blip>
          <a:stretch>
            <a:fillRect/>
          </a:stretch>
        </p:blipFill>
        <p:spPr>
          <a:xfrm>
            <a:off x="5352488" y="3048000"/>
            <a:ext cx="1893426" cy="1074325"/>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4"/>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200">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A PRACTICAR!</a:t>
            </a:r>
            <a:endParaRPr>
              <a:solidFill>
                <a:srgbClr val="F33784"/>
              </a:solidFill>
              <a:latin typeface="Lato"/>
              <a:ea typeface="Lato"/>
              <a:cs typeface="Lato"/>
              <a:sym typeface="Lato"/>
            </a:endParaRPr>
          </a:p>
        </p:txBody>
      </p:sp>
      <p:pic>
        <p:nvPicPr>
          <p:cNvPr id="314" name="Google Shape;314;p54"/>
          <p:cNvPicPr preferRelativeResize="0"/>
          <p:nvPr/>
        </p:nvPicPr>
        <p:blipFill>
          <a:blip r:embed="rId3">
            <a:alphaModFix/>
          </a:blip>
          <a:stretch>
            <a:fillRect/>
          </a:stretch>
        </p:blipFill>
        <p:spPr>
          <a:xfrm>
            <a:off x="4981363" y="1291100"/>
            <a:ext cx="4553424" cy="2561301"/>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20" name="Google Shape;320;p5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#1</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#2</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#3</a:t>
            </a:r>
            <a:endParaRPr>
              <a:solidFill>
                <a:srgbClr val="F33784"/>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Diseño de una calculadora: Práctica #4</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CONTENIDOS VISTOS</a:t>
            </a:r>
            <a:endParaRPr>
              <a:solidFill>
                <a:srgbClr val="121867"/>
              </a:solidFill>
              <a:latin typeface="Lato"/>
              <a:ea typeface="Lato"/>
              <a:cs typeface="Lato"/>
              <a:sym typeface="Lato"/>
            </a:endParaRPr>
          </a:p>
        </p:txBody>
      </p:sp>
      <p:sp>
        <p:nvSpPr>
          <p:cNvPr id="326" name="Google Shape;326;p56"/>
          <p:cNvSpPr txBox="1"/>
          <p:nvPr>
            <p:ph idx="1" type="body"/>
          </p:nvPr>
        </p:nvSpPr>
        <p:spPr>
          <a:xfrm>
            <a:off x="84760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s" sz="1200">
                <a:solidFill>
                  <a:srgbClr val="121867"/>
                </a:solidFill>
                <a:latin typeface="Lato"/>
                <a:ea typeface="Lato"/>
                <a:cs typeface="Lato"/>
                <a:sym typeface="Lato"/>
              </a:rPr>
              <a:t>Práctica #1</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Hicimos la funcionalidad de borrar toda la información de la pantalla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27" name="Google Shape;327;p56"/>
          <p:cNvSpPr txBox="1"/>
          <p:nvPr>
            <p:ph idx="2" type="body"/>
          </p:nvPr>
        </p:nvSpPr>
        <p:spPr>
          <a:xfrm>
            <a:off x="3018930"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#2</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Esta práctica permitió mostrar la operación pulsada en la “pantalla” de la calculadora</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sp>
        <p:nvSpPr>
          <p:cNvPr id="328" name="Google Shape;328;p56"/>
          <p:cNvSpPr txBox="1"/>
          <p:nvPr>
            <p:ph idx="3" type="body"/>
          </p:nvPr>
        </p:nvSpPr>
        <p:spPr>
          <a:xfrm>
            <a:off x="5190261" y="146685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#3</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esta sección hicimos la funcionalidad de las operaciones</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a:p>
            <a:pPr indent="0" lvl="0" marL="0" rtl="0" algn="l">
              <a:spcBef>
                <a:spcPts val="600"/>
              </a:spcBef>
              <a:spcAft>
                <a:spcPts val="0"/>
              </a:spcAft>
              <a:buNone/>
            </a:pPr>
            <a:r>
              <a:t/>
            </a:r>
            <a:endParaRPr sz="1000">
              <a:solidFill>
                <a:srgbClr val="121867"/>
              </a:solidFill>
              <a:latin typeface="Lato"/>
              <a:ea typeface="Lato"/>
              <a:cs typeface="Lato"/>
              <a:sym typeface="Lato"/>
            </a:endParaRPr>
          </a:p>
        </p:txBody>
      </p:sp>
      <p:sp>
        <p:nvSpPr>
          <p:cNvPr id="329" name="Google Shape;329;p56"/>
          <p:cNvSpPr txBox="1"/>
          <p:nvPr>
            <p:ph idx="1" type="body"/>
          </p:nvPr>
        </p:nvSpPr>
        <p:spPr>
          <a:xfrm>
            <a:off x="847600" y="3048000"/>
            <a:ext cx="20655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200">
                <a:solidFill>
                  <a:srgbClr val="121867"/>
                </a:solidFill>
                <a:latin typeface="Lato"/>
                <a:ea typeface="Lato"/>
                <a:cs typeface="Lato"/>
                <a:sym typeface="Lato"/>
              </a:rPr>
              <a:t>Práctica #4</a:t>
            </a:r>
            <a:endParaRPr b="1" sz="1200">
              <a:solidFill>
                <a:srgbClr val="121867"/>
              </a:solidFill>
              <a:latin typeface="Lato"/>
              <a:ea typeface="Lato"/>
              <a:cs typeface="Lato"/>
              <a:sym typeface="Lato"/>
            </a:endParaRPr>
          </a:p>
          <a:p>
            <a:pPr indent="0" lvl="0" marL="0" rtl="0" algn="l">
              <a:spcBef>
                <a:spcPts val="600"/>
              </a:spcBef>
              <a:spcAft>
                <a:spcPts val="0"/>
              </a:spcAft>
              <a:buNone/>
            </a:pPr>
            <a:r>
              <a:rPr lang="es" sz="1000">
                <a:solidFill>
                  <a:srgbClr val="121867"/>
                </a:solidFill>
                <a:latin typeface="Lato"/>
                <a:ea typeface="Lato"/>
                <a:cs typeface="Lato"/>
                <a:sym typeface="Lato"/>
              </a:rPr>
              <a:t>En este caso añadimos el evento de </a:t>
            </a:r>
            <a:r>
              <a:rPr lang="es" sz="1000">
                <a:solidFill>
                  <a:srgbClr val="121867"/>
                </a:solidFill>
                <a:latin typeface="Arial"/>
                <a:ea typeface="Arial"/>
                <a:cs typeface="Arial"/>
                <a:sym typeface="Arial"/>
              </a:rPr>
              <a:t>SeekBarProgressChange</a:t>
            </a:r>
            <a:r>
              <a:rPr lang="es" sz="1000">
                <a:solidFill>
                  <a:srgbClr val="121867"/>
                </a:solidFill>
                <a:latin typeface="Lato"/>
                <a:ea typeface="Lato"/>
                <a:cs typeface="Lato"/>
                <a:sym typeface="Lato"/>
              </a:rPr>
              <a:t>.</a:t>
            </a:r>
            <a:endParaRPr sz="1000">
              <a:solidFill>
                <a:srgbClr val="121867"/>
              </a:solidFill>
              <a:latin typeface="Lato"/>
              <a:ea typeface="Lato"/>
              <a:cs typeface="Lato"/>
              <a:sym typeface="Lato"/>
            </a:endParaRPr>
          </a:p>
        </p:txBody>
      </p:sp>
      <p:pic>
        <p:nvPicPr>
          <p:cNvPr id="330" name="Google Shape;330;p56"/>
          <p:cNvPicPr preferRelativeResize="0"/>
          <p:nvPr/>
        </p:nvPicPr>
        <p:blipFill>
          <a:blip r:embed="rId3">
            <a:alphaModFix/>
          </a:blip>
          <a:stretch>
            <a:fillRect/>
          </a:stretch>
        </p:blipFill>
        <p:spPr>
          <a:xfrm>
            <a:off x="5646712" y="2932662"/>
            <a:ext cx="1305000" cy="1305000"/>
          </a:xfrm>
          <a:prstGeom prst="rect">
            <a:avLst/>
          </a:prstGeom>
          <a:noFill/>
          <a:ln>
            <a:noFill/>
          </a:ln>
          <a:effectLst>
            <a:outerShdw blurRad="271463" rotWithShape="0" algn="bl" dir="20820000" dist="22860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7"/>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336" name="Google Shape;336;p57"/>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42" name="Google Shape;342;p58"/>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9"/>
          <p:cNvSpPr txBox="1"/>
          <p:nvPr>
            <p:ph idx="4294967295" type="subTitle"/>
          </p:nvPr>
        </p:nvSpPr>
        <p:spPr>
          <a:xfrm>
            <a:off x="4857750" y="3581688"/>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48" name="Google Shape;348;p59"/>
          <p:cNvPicPr preferRelativeResize="0"/>
          <p:nvPr/>
        </p:nvPicPr>
        <p:blipFill>
          <a:blip r:embed="rId3">
            <a:alphaModFix/>
          </a:blip>
          <a:stretch>
            <a:fillRect/>
          </a:stretch>
        </p:blipFill>
        <p:spPr>
          <a:xfrm>
            <a:off x="4857751" y="1020388"/>
            <a:ext cx="4286252" cy="2561301"/>
          </a:xfrm>
          <a:prstGeom prst="rect">
            <a:avLst/>
          </a:prstGeom>
          <a:noFill/>
          <a:ln>
            <a:noFill/>
          </a:ln>
          <a:effectLst>
            <a:outerShdw blurRad="785813" rotWithShape="0" algn="bl" dir="19020000" dist="228600">
              <a:srgbClr val="000000">
                <a:alpha val="50000"/>
              </a:srgbClr>
            </a:outerShdw>
          </a:effectLst>
        </p:spPr>
      </p:pic>
      <p:sp>
        <p:nvSpPr>
          <p:cNvPr id="349" name="Google Shape;349;p59"/>
          <p:cNvSpPr txBox="1"/>
          <p:nvPr>
            <p:ph idx="4294967295" type="title"/>
          </p:nvPr>
        </p:nvSpPr>
        <p:spPr>
          <a:xfrm>
            <a:off x="200098" y="975613"/>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350" name="Google Shape;350;p59"/>
          <p:cNvSpPr txBox="1"/>
          <p:nvPr>
            <p:ph idx="4294967295" type="body"/>
          </p:nvPr>
        </p:nvSpPr>
        <p:spPr>
          <a:xfrm>
            <a:off x="200025" y="1587063"/>
            <a:ext cx="5191200" cy="20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Actualizar la práctica final del curso anterior con las anotaciones vistas en este tema.</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Los objetos de UI se deberán instanciar con </a:t>
            </a:r>
            <a:r>
              <a:rPr b="1" lang="es" sz="1500">
                <a:solidFill>
                  <a:srgbClr val="121867"/>
                </a:solidFill>
                <a:latin typeface="Arial"/>
                <a:ea typeface="Arial"/>
                <a:cs typeface="Arial"/>
                <a:sym typeface="Arial"/>
              </a:rPr>
              <a:t>ViewById</a:t>
            </a:r>
            <a:r>
              <a:rPr lang="es" sz="1500">
                <a:solidFill>
                  <a:srgbClr val="121867"/>
                </a:solidFill>
                <a:latin typeface="Arial"/>
                <a:ea typeface="Arial"/>
                <a:cs typeface="Arial"/>
                <a:sym typeface="Arial"/>
              </a:rPr>
              <a:t>. </a:t>
            </a:r>
            <a:r>
              <a:rPr lang="es" sz="1500">
                <a:solidFill>
                  <a:srgbClr val="121867"/>
                </a:solidFill>
                <a:latin typeface="Arial"/>
                <a:ea typeface="Arial"/>
                <a:cs typeface="Arial"/>
                <a:sym typeface="Arial"/>
              </a:rPr>
              <a:t>El evento de los botones que permiten cambiar de color al fondo de pantalla del objeto personalizado deberá poder reproducir una </a:t>
            </a:r>
            <a:r>
              <a:rPr b="1" lang="es" sz="1500">
                <a:solidFill>
                  <a:srgbClr val="121867"/>
                </a:solidFill>
                <a:latin typeface="Arial"/>
                <a:ea typeface="Arial"/>
                <a:cs typeface="Arial"/>
                <a:sym typeface="Arial"/>
              </a:rPr>
              <a:t>animación de parpadeo</a:t>
            </a:r>
            <a:r>
              <a:rPr lang="es" sz="1500">
                <a:solidFill>
                  <a:srgbClr val="121867"/>
                </a:solidFill>
                <a:latin typeface="Arial"/>
                <a:ea typeface="Arial"/>
                <a:cs typeface="Arial"/>
                <a:sym typeface="Arial"/>
              </a:rPr>
              <a:t>.</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 sz="1500">
                <a:solidFill>
                  <a:srgbClr val="121867"/>
                </a:solidFill>
                <a:latin typeface="Arial"/>
                <a:ea typeface="Arial"/>
                <a:cs typeface="Arial"/>
                <a:sym typeface="Arial"/>
              </a:rPr>
              <a:t>Los distintos </a:t>
            </a:r>
            <a:r>
              <a:rPr b="1" lang="es" sz="1500">
                <a:solidFill>
                  <a:srgbClr val="121867"/>
                </a:solidFill>
                <a:latin typeface="Arial"/>
                <a:ea typeface="Arial"/>
                <a:cs typeface="Arial"/>
                <a:sym typeface="Arial"/>
              </a:rPr>
              <a:t>eventos</a:t>
            </a:r>
            <a:r>
              <a:rPr lang="es" sz="1500">
                <a:solidFill>
                  <a:srgbClr val="121867"/>
                </a:solidFill>
                <a:latin typeface="Arial"/>
                <a:ea typeface="Arial"/>
                <a:cs typeface="Arial"/>
                <a:sym typeface="Arial"/>
              </a:rPr>
              <a:t> deberán ser gestionados con las respectivas anotaciones.</a:t>
            </a:r>
            <a:endParaRPr sz="1500">
              <a:solidFill>
                <a:srgbClr val="121867"/>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0"/>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4:</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Examen</a:t>
            </a:r>
            <a:endParaRPr b="0" sz="3000">
              <a:solidFill>
                <a:srgbClr val="F33784"/>
              </a:solidFill>
              <a:latin typeface="Lato Black"/>
              <a:ea typeface="Lato Black"/>
              <a:cs typeface="Lato Black"/>
              <a:sym typeface="Lato Black"/>
            </a:endParaRPr>
          </a:p>
        </p:txBody>
      </p:sp>
      <p:pic>
        <p:nvPicPr>
          <p:cNvPr id="356" name="Google Shape;356;p60"/>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62" name="Google Shape;362;p61"/>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Examen</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2"/>
          <p:cNvSpPr txBox="1"/>
          <p:nvPr>
            <p:ph idx="4294967295" type="subTitle"/>
          </p:nvPr>
        </p:nvSpPr>
        <p:spPr>
          <a:xfrm>
            <a:off x="3060325" y="3623050"/>
            <a:ext cx="30234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368" name="Google Shape;368;p62"/>
          <p:cNvPicPr preferRelativeResize="0"/>
          <p:nvPr/>
        </p:nvPicPr>
        <p:blipFill>
          <a:blip r:embed="rId3">
            <a:alphaModFix/>
          </a:blip>
          <a:stretch>
            <a:fillRect/>
          </a:stretch>
        </p:blipFill>
        <p:spPr>
          <a:xfrm>
            <a:off x="3127275" y="1615013"/>
            <a:ext cx="2889461" cy="1913465"/>
          </a:xfrm>
          <a:prstGeom prst="rect">
            <a:avLst/>
          </a:prstGeom>
          <a:noFill/>
          <a:ln>
            <a:noFill/>
          </a:ln>
          <a:effectLst>
            <a:outerShdw blurRad="785813" rotWithShape="0" algn="bl" dir="19020000" dist="22860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s" sz="2000">
                <a:solidFill>
                  <a:srgbClr val="121867"/>
                </a:solidFill>
              </a:rPr>
              <a:t>@EActivity</a:t>
            </a:r>
            <a:r>
              <a:rPr lang="es" sz="2000">
                <a:solidFill>
                  <a:srgbClr val="121867"/>
                </a:solidFill>
              </a:rPr>
              <a:t> -&gt; Permite mejorar una actividad con AndroidAnnotations y permite especificar su layout.</a:t>
            </a:r>
            <a:endParaRPr sz="2000">
              <a:solidFill>
                <a:srgbClr val="121867"/>
              </a:solidFill>
            </a:endParaRPr>
          </a:p>
          <a:p>
            <a:pPr indent="0" lvl="0" marL="0" rtl="0" algn="l">
              <a:lnSpc>
                <a:spcPct val="115000"/>
              </a:lnSpc>
              <a:spcBef>
                <a:spcPts val="900"/>
              </a:spcBef>
              <a:spcAft>
                <a:spcPts val="0"/>
              </a:spcAft>
              <a:buNone/>
            </a:pPr>
            <a:r>
              <a:rPr b="1" lang="es" sz="2000">
                <a:solidFill>
                  <a:srgbClr val="121867"/>
                </a:solidFill>
              </a:rPr>
              <a:t>@EApplication</a:t>
            </a:r>
            <a:r>
              <a:rPr lang="es" sz="2000">
                <a:solidFill>
                  <a:srgbClr val="121867"/>
                </a:solidFill>
              </a:rPr>
              <a:t> -&gt; Permite definir una nueva aplicación dentro del proyecto. Recordar que la clase se debe registrar en el manifest("android:name").</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@EBean</a:t>
            </a:r>
            <a:r>
              <a:rPr lang="es" sz="2000">
                <a:solidFill>
                  <a:srgbClr val="121867"/>
                </a:solidFill>
              </a:rPr>
              <a:t> -&gt; Permite definir un bean empleando AndroidAnnotations.</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 </a:t>
            </a:r>
            <a:r>
              <a:rPr lang="es" sz="2000">
                <a:solidFill>
                  <a:srgbClr val="121867"/>
                </a:solidFill>
              </a:rPr>
              <a:t>-&gt;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@EViewGroup</a:t>
            </a:r>
            <a:r>
              <a:rPr lang="es" sz="2000">
                <a:solidFill>
                  <a:srgbClr val="121867"/>
                </a:solidFill>
              </a:rPr>
              <a:t> -&gt; Permite crear un objeto personalizado de UI.</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@Fullscreen</a:t>
            </a:r>
            <a:r>
              <a:rPr lang="es" sz="2000">
                <a:solidFill>
                  <a:srgbClr val="121867"/>
                </a:solidFill>
              </a:rPr>
              <a:t> -&gt; Nos permite poner una actividad a pantalla completa.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@WindowFeature</a:t>
            </a:r>
            <a:r>
              <a:rPr lang="es" sz="2000">
                <a:solidFill>
                  <a:srgbClr val="121867"/>
                </a:solidFill>
              </a:rPr>
              <a:t> -&gt; Permite configurar elementos de la vista de una actividad.</a:t>
            </a:r>
            <a:endParaRPr sz="2000">
              <a:solidFill>
                <a:srgbClr val="121867"/>
              </a:solidFill>
            </a:endParaRPr>
          </a:p>
          <a:p>
            <a:pPr indent="0" lvl="0" marL="0" rtl="0" algn="l">
              <a:lnSpc>
                <a:spcPct val="115000"/>
              </a:lnSpc>
              <a:spcBef>
                <a:spcPts val="900"/>
              </a:spcBef>
              <a:spcAft>
                <a:spcPts val="0"/>
              </a:spcAft>
              <a:buNone/>
            </a:pPr>
            <a:r>
              <a:t/>
            </a:r>
            <a:endParaRPr b="1" sz="2000">
              <a:solidFill>
                <a:srgbClr val="121867"/>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3"/>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5:</a:t>
            </a:r>
            <a:endParaRPr>
              <a:solidFill>
                <a:srgbClr val="121867"/>
              </a:solidFill>
              <a:latin typeface="Lato"/>
              <a:ea typeface="Lato"/>
              <a:cs typeface="Lato"/>
              <a:sym typeface="Lato"/>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Recapitulación de</a:t>
            </a:r>
            <a:endParaRPr b="0" sz="3000">
              <a:solidFill>
                <a:srgbClr val="F33784"/>
              </a:solidFill>
              <a:latin typeface="Lato Black"/>
              <a:ea typeface="Lato Black"/>
              <a:cs typeface="Lato Black"/>
              <a:sym typeface="Lato Black"/>
            </a:endParaRPr>
          </a:p>
          <a:p>
            <a:pPr indent="0" lvl="0" marL="0" rtl="0" algn="l">
              <a:spcBef>
                <a:spcPts val="0"/>
              </a:spcBef>
              <a:spcAft>
                <a:spcPts val="0"/>
              </a:spcAft>
              <a:buNone/>
            </a:pPr>
            <a:r>
              <a:rPr b="0" lang="es" sz="3000">
                <a:solidFill>
                  <a:srgbClr val="F33784"/>
                </a:solidFill>
                <a:latin typeface="Lato Black"/>
                <a:ea typeface="Lato Black"/>
                <a:cs typeface="Lato Black"/>
                <a:sym typeface="Lato Black"/>
              </a:rPr>
              <a:t>las anotaciones</a:t>
            </a:r>
            <a:endParaRPr b="0" sz="3000">
              <a:solidFill>
                <a:srgbClr val="F33784"/>
              </a:solidFill>
              <a:latin typeface="Lato Black"/>
              <a:ea typeface="Lato Black"/>
              <a:cs typeface="Lato Black"/>
              <a:sym typeface="Lato Black"/>
            </a:endParaRPr>
          </a:p>
        </p:txBody>
      </p:sp>
      <p:pic>
        <p:nvPicPr>
          <p:cNvPr id="374" name="Google Shape;374;p63"/>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4"/>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380" name="Google Shape;380;p64"/>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Practica final</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Recapitulación de las anotaciones</a:t>
            </a:r>
            <a:endParaRPr>
              <a:solidFill>
                <a:srgbClr val="F33784"/>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5"/>
          <p:cNvSpPr txBox="1"/>
          <p:nvPr/>
        </p:nvSpPr>
        <p:spPr>
          <a:xfrm>
            <a:off x="0" y="278250"/>
            <a:ext cx="9144000" cy="45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@ViewById</a:t>
            </a:r>
            <a:r>
              <a:rPr lang="es" sz="2000">
                <a:solidFill>
                  <a:srgbClr val="121867"/>
                </a:solidFill>
              </a:rPr>
              <a:t> -&gt; Permite instanciar los objetos de UI en la lógica Java.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a:t>
            </a:r>
            <a:r>
              <a:rPr lang="es" sz="2000">
                <a:solidFill>
                  <a:srgbClr val="121867"/>
                </a:solidFill>
              </a:rPr>
              <a:t> -&gt; Método que se ejecuta cuando se hace un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@Touch</a:t>
            </a:r>
            <a:r>
              <a:rPr lang="es" sz="2000">
                <a:solidFill>
                  <a:srgbClr val="121867"/>
                </a:solidFill>
              </a:rPr>
              <a:t> -&gt; </a:t>
            </a:r>
            <a:r>
              <a:rPr lang="es" sz="2000">
                <a:solidFill>
                  <a:srgbClr val="121867"/>
                </a:solidFill>
              </a:rPr>
              <a:t>Método que se ejecuta cuando se hace un touch sobre el objeto al que se ha referenciado</a:t>
            </a:r>
            <a:r>
              <a:rPr lang="es" sz="2000">
                <a:solidFill>
                  <a:srgbClr val="121867"/>
                </a:solidFill>
              </a:rPr>
              <a:t>.</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@Click </a:t>
            </a:r>
            <a:r>
              <a:rPr lang="es" sz="2000">
                <a:solidFill>
                  <a:srgbClr val="121867"/>
                </a:solidFill>
              </a:rPr>
              <a:t>vs </a:t>
            </a:r>
            <a:r>
              <a:rPr b="1" lang="es" sz="2000">
                <a:solidFill>
                  <a:srgbClr val="121867"/>
                </a:solidFill>
              </a:rPr>
              <a:t>@Touch</a:t>
            </a:r>
            <a:r>
              <a:rPr lang="es" sz="2000">
                <a:solidFill>
                  <a:srgbClr val="121867"/>
                </a:solidFill>
              </a:rPr>
              <a:t> -&gt; el Touch es un click vitaminado, el Click es simpleza.</a:t>
            </a:r>
            <a:endParaRPr sz="2000">
              <a:solidFill>
                <a:srgbClr val="121867"/>
              </a:solidFill>
            </a:endParaRPr>
          </a:p>
          <a:p>
            <a:pPr indent="0" lvl="0" marL="0" rtl="0" algn="l">
              <a:lnSpc>
                <a:spcPct val="115000"/>
              </a:lnSpc>
              <a:spcBef>
                <a:spcPts val="0"/>
              </a:spcBef>
              <a:spcAft>
                <a:spcPts val="0"/>
              </a:spcAft>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@LongClick</a:t>
            </a:r>
            <a:r>
              <a:rPr lang="es" sz="2000">
                <a:solidFill>
                  <a:srgbClr val="121867"/>
                </a:solidFill>
              </a:rPr>
              <a:t> -&gt; Método que se ejecuta cuando se hace un long click sobre el objeto al que se ha referenciado.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@AfterTextChange</a:t>
            </a:r>
            <a:r>
              <a:rPr lang="es" sz="2000">
                <a:solidFill>
                  <a:srgbClr val="121867"/>
                </a:solidFill>
              </a:rPr>
              <a:t>` -&gt; Permite controlar el evento cuando cambia un texto.</a:t>
            </a:r>
            <a:endParaRPr sz="2000">
              <a:solidFill>
                <a:srgbClr val="121867"/>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121867"/>
              </a:solidFill>
            </a:endParaRPr>
          </a:p>
          <a:p>
            <a:pPr indent="0" lvl="0" marL="0" rtl="0" algn="l">
              <a:lnSpc>
                <a:spcPct val="115000"/>
              </a:lnSpc>
              <a:spcBef>
                <a:spcPts val="0"/>
              </a:spcBef>
              <a:spcAft>
                <a:spcPts val="0"/>
              </a:spcAft>
              <a:buNone/>
            </a:pPr>
            <a:r>
              <a:rPr b="1" lang="es" sz="2000">
                <a:solidFill>
                  <a:srgbClr val="121867"/>
                </a:solidFill>
              </a:rPr>
              <a:t>@SeekBarProgressChange</a:t>
            </a:r>
            <a:r>
              <a:rPr lang="es" sz="2000">
                <a:solidFill>
                  <a:srgbClr val="121867"/>
                </a:solidFill>
              </a:rPr>
              <a:t> -&gt; </a:t>
            </a:r>
            <a:r>
              <a:rPr lang="es" sz="2000">
                <a:solidFill>
                  <a:srgbClr val="121867"/>
                </a:solidFill>
              </a:rPr>
              <a:t>Método que se ejecuta cuando el SeekBar referenciado cambia.</a:t>
            </a:r>
            <a:endParaRPr sz="2000">
              <a:solidFill>
                <a:srgbClr val="121867"/>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6"/>
          <p:cNvSpPr txBox="1"/>
          <p:nvPr>
            <p:ph idx="4294967295" type="ctrTitle"/>
          </p:nvPr>
        </p:nvSpPr>
        <p:spPr>
          <a:xfrm>
            <a:off x="685800" y="1964350"/>
            <a:ext cx="453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33784"/>
                </a:solidFill>
                <a:latin typeface="Lato"/>
                <a:ea typeface="Lato"/>
                <a:cs typeface="Lato"/>
                <a:sym typeface="Lato"/>
              </a:rPr>
              <a:t>MUCHAS GRACIAS</a:t>
            </a:r>
            <a:r>
              <a:rPr lang="es" sz="3600">
                <a:solidFill>
                  <a:srgbClr val="F33784"/>
                </a:solidFill>
                <a:latin typeface="Lato"/>
                <a:ea typeface="Lato"/>
                <a:cs typeface="Lato"/>
                <a:sym typeface="Lato"/>
              </a:rPr>
              <a:t>!</a:t>
            </a:r>
            <a:endParaRPr sz="3600">
              <a:solidFill>
                <a:srgbClr val="F33784"/>
              </a:solidFill>
              <a:latin typeface="Lato"/>
              <a:ea typeface="Lato"/>
              <a:cs typeface="Lato"/>
              <a:sym typeface="Lato"/>
            </a:endParaRPr>
          </a:p>
        </p:txBody>
      </p:sp>
      <p:sp>
        <p:nvSpPr>
          <p:cNvPr id="391" name="Google Shape;391;p66"/>
          <p:cNvSpPr txBox="1"/>
          <p:nvPr>
            <p:ph idx="4294967295" type="subTitle"/>
          </p:nvPr>
        </p:nvSpPr>
        <p:spPr>
          <a:xfrm>
            <a:off x="685800" y="3163925"/>
            <a:ext cx="4531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s" sz="3600">
                <a:solidFill>
                  <a:srgbClr val="121867"/>
                </a:solidFill>
                <a:latin typeface="Lato"/>
                <a:ea typeface="Lato"/>
                <a:cs typeface="Lato"/>
                <a:sym typeface="Lato"/>
              </a:rPr>
              <a:t>Alguna pregunta</a:t>
            </a:r>
            <a:r>
              <a:rPr lang="es" sz="3600">
                <a:solidFill>
                  <a:srgbClr val="121867"/>
                </a:solidFill>
                <a:latin typeface="Lato"/>
                <a:ea typeface="Lato"/>
                <a:cs typeface="Lato"/>
                <a:sym typeface="Lato"/>
              </a:rPr>
              <a:t>?</a:t>
            </a:r>
            <a:endParaRPr sz="3600">
              <a:solidFill>
                <a:srgbClr val="121867"/>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grpSp>
        <p:nvGrpSpPr>
          <p:cNvPr id="396" name="Google Shape;396;p67"/>
          <p:cNvGrpSpPr/>
          <p:nvPr/>
        </p:nvGrpSpPr>
        <p:grpSpPr>
          <a:xfrm>
            <a:off x="348747" y="333019"/>
            <a:ext cx="342903" cy="447293"/>
            <a:chOff x="590250" y="244200"/>
            <a:chExt cx="407975" cy="532175"/>
          </a:xfrm>
        </p:grpSpPr>
        <p:sp>
          <p:nvSpPr>
            <p:cNvPr id="397" name="Google Shape;397;p6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67"/>
          <p:cNvGrpSpPr/>
          <p:nvPr/>
        </p:nvGrpSpPr>
        <p:grpSpPr>
          <a:xfrm>
            <a:off x="901439" y="399041"/>
            <a:ext cx="372594" cy="310144"/>
            <a:chOff x="1247825" y="322750"/>
            <a:chExt cx="443300" cy="369000"/>
          </a:xfrm>
        </p:grpSpPr>
        <p:sp>
          <p:nvSpPr>
            <p:cNvPr id="412" name="Google Shape;412;p67"/>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7"/>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7"/>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7"/>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7"/>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67"/>
          <p:cNvGrpSpPr/>
          <p:nvPr/>
        </p:nvGrpSpPr>
        <p:grpSpPr>
          <a:xfrm>
            <a:off x="1474618" y="397507"/>
            <a:ext cx="356204" cy="313212"/>
            <a:chOff x="1929775" y="320925"/>
            <a:chExt cx="423800" cy="372650"/>
          </a:xfrm>
        </p:grpSpPr>
        <p:sp>
          <p:nvSpPr>
            <p:cNvPr id="418" name="Google Shape;418;p67"/>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7"/>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7"/>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7"/>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7"/>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67"/>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7"/>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67"/>
          <p:cNvGrpSpPr/>
          <p:nvPr/>
        </p:nvGrpSpPr>
        <p:grpSpPr>
          <a:xfrm>
            <a:off x="3744262" y="362185"/>
            <a:ext cx="336767" cy="383835"/>
            <a:chOff x="4630125" y="278900"/>
            <a:chExt cx="400675" cy="456675"/>
          </a:xfrm>
        </p:grpSpPr>
        <p:sp>
          <p:nvSpPr>
            <p:cNvPr id="426" name="Google Shape;426;p6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67"/>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67"/>
          <p:cNvGrpSpPr/>
          <p:nvPr/>
        </p:nvGrpSpPr>
        <p:grpSpPr>
          <a:xfrm>
            <a:off x="353874" y="908741"/>
            <a:ext cx="342882" cy="418128"/>
            <a:chOff x="596350" y="929175"/>
            <a:chExt cx="407950" cy="497475"/>
          </a:xfrm>
        </p:grpSpPr>
        <p:sp>
          <p:nvSpPr>
            <p:cNvPr id="432" name="Google Shape;432;p67"/>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7"/>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7"/>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7"/>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7"/>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7"/>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7"/>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67"/>
          <p:cNvGrpSpPr/>
          <p:nvPr/>
        </p:nvGrpSpPr>
        <p:grpSpPr>
          <a:xfrm>
            <a:off x="1478190" y="969656"/>
            <a:ext cx="349060" cy="298882"/>
            <a:chOff x="1934025" y="1001650"/>
            <a:chExt cx="415300" cy="355600"/>
          </a:xfrm>
        </p:grpSpPr>
        <p:sp>
          <p:nvSpPr>
            <p:cNvPr id="440" name="Google Shape;440;p6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67"/>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7"/>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7"/>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7"/>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67"/>
          <p:cNvGrpSpPr/>
          <p:nvPr/>
        </p:nvGrpSpPr>
        <p:grpSpPr>
          <a:xfrm>
            <a:off x="4302585" y="947131"/>
            <a:ext cx="350068" cy="350573"/>
            <a:chOff x="5294400" y="974850"/>
            <a:chExt cx="416500" cy="417100"/>
          </a:xfrm>
        </p:grpSpPr>
        <p:sp>
          <p:nvSpPr>
            <p:cNvPr id="449" name="Google Shape;449;p67"/>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7"/>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67"/>
          <p:cNvGrpSpPr/>
          <p:nvPr/>
        </p:nvGrpSpPr>
        <p:grpSpPr>
          <a:xfrm>
            <a:off x="4825607" y="907732"/>
            <a:ext cx="433992" cy="422729"/>
            <a:chOff x="5916675" y="927975"/>
            <a:chExt cx="516350" cy="502950"/>
          </a:xfrm>
        </p:grpSpPr>
        <p:sp>
          <p:nvSpPr>
            <p:cNvPr id="452" name="Google Shape;452;p67"/>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7"/>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67"/>
          <p:cNvGrpSpPr/>
          <p:nvPr/>
        </p:nvGrpSpPr>
        <p:grpSpPr>
          <a:xfrm>
            <a:off x="327251" y="1557145"/>
            <a:ext cx="391001" cy="264085"/>
            <a:chOff x="564675" y="1700625"/>
            <a:chExt cx="465200" cy="314200"/>
          </a:xfrm>
        </p:grpSpPr>
        <p:sp>
          <p:nvSpPr>
            <p:cNvPr id="455" name="Google Shape;455;p67"/>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7"/>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7"/>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67"/>
          <p:cNvGrpSpPr/>
          <p:nvPr/>
        </p:nvGrpSpPr>
        <p:grpSpPr>
          <a:xfrm>
            <a:off x="892235" y="1492657"/>
            <a:ext cx="391001" cy="382827"/>
            <a:chOff x="1236875" y="1623900"/>
            <a:chExt cx="465200" cy="455475"/>
          </a:xfrm>
        </p:grpSpPr>
        <p:sp>
          <p:nvSpPr>
            <p:cNvPr id="459" name="Google Shape;459;p67"/>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7"/>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7"/>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7"/>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7"/>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7"/>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7"/>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67"/>
          <p:cNvGrpSpPr/>
          <p:nvPr/>
        </p:nvGrpSpPr>
        <p:grpSpPr>
          <a:xfrm>
            <a:off x="1469490" y="1500852"/>
            <a:ext cx="366458" cy="366437"/>
            <a:chOff x="1923675" y="1633650"/>
            <a:chExt cx="436000" cy="435975"/>
          </a:xfrm>
        </p:grpSpPr>
        <p:sp>
          <p:nvSpPr>
            <p:cNvPr id="467" name="Google Shape;467;p6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67"/>
          <p:cNvGrpSpPr/>
          <p:nvPr/>
        </p:nvGrpSpPr>
        <p:grpSpPr>
          <a:xfrm>
            <a:off x="2032941" y="1499318"/>
            <a:ext cx="369505" cy="369505"/>
            <a:chOff x="2594050" y="1631825"/>
            <a:chExt cx="439625" cy="439625"/>
          </a:xfrm>
        </p:grpSpPr>
        <p:sp>
          <p:nvSpPr>
            <p:cNvPr id="474" name="Google Shape;474;p6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7"/>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7"/>
          <p:cNvGrpSpPr/>
          <p:nvPr/>
        </p:nvGrpSpPr>
        <p:grpSpPr>
          <a:xfrm>
            <a:off x="3197706" y="1471687"/>
            <a:ext cx="299911" cy="424768"/>
            <a:chOff x="3979850" y="1598950"/>
            <a:chExt cx="356825" cy="505375"/>
          </a:xfrm>
        </p:grpSpPr>
        <p:sp>
          <p:nvSpPr>
            <p:cNvPr id="480" name="Google Shape;480;p67"/>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7"/>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67"/>
          <p:cNvGrpSpPr/>
          <p:nvPr/>
        </p:nvGrpSpPr>
        <p:grpSpPr>
          <a:xfrm>
            <a:off x="3715096" y="1562776"/>
            <a:ext cx="395098" cy="242589"/>
            <a:chOff x="4595425" y="1707325"/>
            <a:chExt cx="470075" cy="288625"/>
          </a:xfrm>
        </p:grpSpPr>
        <p:sp>
          <p:nvSpPr>
            <p:cNvPr id="483" name="Google Shape;483;p67"/>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7"/>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7"/>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7"/>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7"/>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67"/>
          <p:cNvGrpSpPr/>
          <p:nvPr/>
        </p:nvGrpSpPr>
        <p:grpSpPr>
          <a:xfrm>
            <a:off x="4299013" y="1503416"/>
            <a:ext cx="357234" cy="361310"/>
            <a:chOff x="5290150" y="1636700"/>
            <a:chExt cx="425025" cy="429875"/>
          </a:xfrm>
        </p:grpSpPr>
        <p:sp>
          <p:nvSpPr>
            <p:cNvPr id="489" name="Google Shape;489;p67"/>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7"/>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67"/>
          <p:cNvGrpSpPr/>
          <p:nvPr/>
        </p:nvGrpSpPr>
        <p:grpSpPr>
          <a:xfrm>
            <a:off x="4862967" y="1492657"/>
            <a:ext cx="359272" cy="376691"/>
            <a:chOff x="5961125" y="1623900"/>
            <a:chExt cx="427450" cy="448175"/>
          </a:xfrm>
        </p:grpSpPr>
        <p:sp>
          <p:nvSpPr>
            <p:cNvPr id="492" name="Google Shape;492;p6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67"/>
          <p:cNvGrpSpPr/>
          <p:nvPr/>
        </p:nvGrpSpPr>
        <p:grpSpPr>
          <a:xfrm>
            <a:off x="5415659" y="1502386"/>
            <a:ext cx="383835" cy="363369"/>
            <a:chOff x="6618700" y="1635475"/>
            <a:chExt cx="456675" cy="432325"/>
          </a:xfrm>
        </p:grpSpPr>
        <p:sp>
          <p:nvSpPr>
            <p:cNvPr id="500" name="Google Shape;500;p67"/>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7"/>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7"/>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7"/>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7"/>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67"/>
          <p:cNvGrpSpPr/>
          <p:nvPr/>
        </p:nvGrpSpPr>
        <p:grpSpPr>
          <a:xfrm>
            <a:off x="370747" y="2085798"/>
            <a:ext cx="304009" cy="326513"/>
            <a:chOff x="616425" y="2329600"/>
            <a:chExt cx="361700" cy="388475"/>
          </a:xfrm>
        </p:grpSpPr>
        <p:sp>
          <p:nvSpPr>
            <p:cNvPr id="506" name="Google Shape;506;p6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7"/>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7"/>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67"/>
          <p:cNvGrpSpPr/>
          <p:nvPr/>
        </p:nvGrpSpPr>
        <p:grpSpPr>
          <a:xfrm>
            <a:off x="927557" y="2088866"/>
            <a:ext cx="320378" cy="320378"/>
            <a:chOff x="1278900" y="2333250"/>
            <a:chExt cx="381175" cy="381175"/>
          </a:xfrm>
        </p:grpSpPr>
        <p:sp>
          <p:nvSpPr>
            <p:cNvPr id="515" name="Google Shape;515;p67"/>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7"/>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7"/>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7"/>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67"/>
          <p:cNvGrpSpPr/>
          <p:nvPr/>
        </p:nvGrpSpPr>
        <p:grpSpPr>
          <a:xfrm>
            <a:off x="1492520" y="2088866"/>
            <a:ext cx="320399" cy="320378"/>
            <a:chOff x="1951075" y="2333250"/>
            <a:chExt cx="381200" cy="381175"/>
          </a:xfrm>
        </p:grpSpPr>
        <p:sp>
          <p:nvSpPr>
            <p:cNvPr id="520" name="Google Shape;520;p67"/>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7"/>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7"/>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7"/>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67"/>
          <p:cNvGrpSpPr/>
          <p:nvPr/>
        </p:nvGrpSpPr>
        <p:grpSpPr>
          <a:xfrm>
            <a:off x="2057504" y="2088866"/>
            <a:ext cx="320378" cy="320378"/>
            <a:chOff x="2623275" y="2333250"/>
            <a:chExt cx="381175" cy="381175"/>
          </a:xfrm>
        </p:grpSpPr>
        <p:sp>
          <p:nvSpPr>
            <p:cNvPr id="525" name="Google Shape;525;p67"/>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7"/>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7"/>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7"/>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67"/>
          <p:cNvGrpSpPr/>
          <p:nvPr/>
        </p:nvGrpSpPr>
        <p:grpSpPr>
          <a:xfrm>
            <a:off x="2697209" y="2033603"/>
            <a:ext cx="170937" cy="426827"/>
            <a:chOff x="3384375" y="2267500"/>
            <a:chExt cx="203375" cy="507825"/>
          </a:xfrm>
        </p:grpSpPr>
        <p:sp>
          <p:nvSpPr>
            <p:cNvPr id="530" name="Google Shape;530;p67"/>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7"/>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67"/>
          <p:cNvGrpSpPr/>
          <p:nvPr/>
        </p:nvGrpSpPr>
        <p:grpSpPr>
          <a:xfrm>
            <a:off x="3842516" y="2087836"/>
            <a:ext cx="140237" cy="318339"/>
            <a:chOff x="4747025" y="2332025"/>
            <a:chExt cx="166850" cy="378750"/>
          </a:xfrm>
        </p:grpSpPr>
        <p:sp>
          <p:nvSpPr>
            <p:cNvPr id="533" name="Google Shape;533;p67"/>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7"/>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67"/>
          <p:cNvGrpSpPr/>
          <p:nvPr/>
        </p:nvGrpSpPr>
        <p:grpSpPr>
          <a:xfrm>
            <a:off x="3274990" y="2035641"/>
            <a:ext cx="145343" cy="422729"/>
            <a:chOff x="4071800" y="2269925"/>
            <a:chExt cx="172925" cy="502950"/>
          </a:xfrm>
        </p:grpSpPr>
        <p:sp>
          <p:nvSpPr>
            <p:cNvPr id="536" name="Google Shape;536;p67"/>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7"/>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67"/>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67"/>
          <p:cNvGrpSpPr/>
          <p:nvPr/>
        </p:nvGrpSpPr>
        <p:grpSpPr>
          <a:xfrm>
            <a:off x="4872696" y="2086302"/>
            <a:ext cx="345971" cy="325505"/>
            <a:chOff x="5972700" y="2330200"/>
            <a:chExt cx="411625" cy="387275"/>
          </a:xfrm>
        </p:grpSpPr>
        <p:sp>
          <p:nvSpPr>
            <p:cNvPr id="540" name="Google Shape;540;p6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67"/>
          <p:cNvGrpSpPr/>
          <p:nvPr/>
        </p:nvGrpSpPr>
        <p:grpSpPr>
          <a:xfrm>
            <a:off x="467993" y="2614431"/>
            <a:ext cx="109538" cy="399195"/>
            <a:chOff x="732125" y="2958550"/>
            <a:chExt cx="130325" cy="474950"/>
          </a:xfrm>
        </p:grpSpPr>
        <p:sp>
          <p:nvSpPr>
            <p:cNvPr id="543" name="Google Shape;543;p67"/>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7"/>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7"/>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7"/>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7"/>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7"/>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7"/>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7"/>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67"/>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7"/>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67"/>
          <p:cNvGrpSpPr/>
          <p:nvPr/>
        </p:nvGrpSpPr>
        <p:grpSpPr>
          <a:xfrm>
            <a:off x="2023737" y="2627227"/>
            <a:ext cx="387933" cy="367467"/>
            <a:chOff x="2583100" y="2973775"/>
            <a:chExt cx="461550" cy="437200"/>
          </a:xfrm>
        </p:grpSpPr>
        <p:sp>
          <p:nvSpPr>
            <p:cNvPr id="554" name="Google Shape;554;p6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67"/>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67"/>
          <p:cNvGrpSpPr/>
          <p:nvPr/>
        </p:nvGrpSpPr>
        <p:grpSpPr>
          <a:xfrm>
            <a:off x="4263186" y="2655384"/>
            <a:ext cx="435022" cy="323445"/>
            <a:chOff x="5247525" y="3007275"/>
            <a:chExt cx="517575" cy="384825"/>
          </a:xfrm>
        </p:grpSpPr>
        <p:sp>
          <p:nvSpPr>
            <p:cNvPr id="558" name="Google Shape;558;p6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67"/>
          <p:cNvGrpSpPr/>
          <p:nvPr/>
        </p:nvGrpSpPr>
        <p:grpSpPr>
          <a:xfrm>
            <a:off x="3174172" y="2636956"/>
            <a:ext cx="342882" cy="350068"/>
            <a:chOff x="3951850" y="2985350"/>
            <a:chExt cx="407950" cy="416500"/>
          </a:xfrm>
        </p:grpSpPr>
        <p:sp>
          <p:nvSpPr>
            <p:cNvPr id="561" name="Google Shape;561;p6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67"/>
          <p:cNvGrpSpPr/>
          <p:nvPr/>
        </p:nvGrpSpPr>
        <p:grpSpPr>
          <a:xfrm>
            <a:off x="330844" y="3226504"/>
            <a:ext cx="397136" cy="305017"/>
            <a:chOff x="568950" y="3686775"/>
            <a:chExt cx="472500" cy="362900"/>
          </a:xfrm>
        </p:grpSpPr>
        <p:sp>
          <p:nvSpPr>
            <p:cNvPr id="566" name="Google Shape;566;p6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67"/>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67"/>
          <p:cNvGrpSpPr/>
          <p:nvPr/>
        </p:nvGrpSpPr>
        <p:grpSpPr>
          <a:xfrm>
            <a:off x="898896" y="3252097"/>
            <a:ext cx="377700" cy="253852"/>
            <a:chOff x="1244800" y="3717225"/>
            <a:chExt cx="449375" cy="302025"/>
          </a:xfrm>
        </p:grpSpPr>
        <p:sp>
          <p:nvSpPr>
            <p:cNvPr id="571" name="Google Shape;571;p67"/>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7"/>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7"/>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7"/>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7"/>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7"/>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67"/>
          <p:cNvGrpSpPr/>
          <p:nvPr/>
        </p:nvGrpSpPr>
        <p:grpSpPr>
          <a:xfrm>
            <a:off x="1468986" y="3232639"/>
            <a:ext cx="367467" cy="287115"/>
            <a:chOff x="1923075" y="3694075"/>
            <a:chExt cx="437200" cy="341600"/>
          </a:xfrm>
        </p:grpSpPr>
        <p:sp>
          <p:nvSpPr>
            <p:cNvPr id="578" name="Google Shape;578;p67"/>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7"/>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7"/>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7"/>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7"/>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7"/>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7"/>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7"/>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67"/>
          <p:cNvGrpSpPr/>
          <p:nvPr/>
        </p:nvGrpSpPr>
        <p:grpSpPr>
          <a:xfrm>
            <a:off x="2037542" y="3228038"/>
            <a:ext cx="360301" cy="295814"/>
            <a:chOff x="2599525" y="3688600"/>
            <a:chExt cx="428675" cy="351950"/>
          </a:xfrm>
        </p:grpSpPr>
        <p:sp>
          <p:nvSpPr>
            <p:cNvPr id="588" name="Google Shape;588;p6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67"/>
          <p:cNvGrpSpPr/>
          <p:nvPr/>
        </p:nvGrpSpPr>
        <p:grpSpPr>
          <a:xfrm>
            <a:off x="2619925" y="3207571"/>
            <a:ext cx="333700" cy="329077"/>
            <a:chOff x="3292425" y="3664250"/>
            <a:chExt cx="397025" cy="391525"/>
          </a:xfrm>
        </p:grpSpPr>
        <p:sp>
          <p:nvSpPr>
            <p:cNvPr id="592" name="Google Shape;592;p67"/>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7"/>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7"/>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67"/>
          <p:cNvGrpSpPr/>
          <p:nvPr/>
        </p:nvGrpSpPr>
        <p:grpSpPr>
          <a:xfrm>
            <a:off x="3157782" y="3250038"/>
            <a:ext cx="369526" cy="268183"/>
            <a:chOff x="3932350" y="3714775"/>
            <a:chExt cx="439650" cy="319075"/>
          </a:xfrm>
        </p:grpSpPr>
        <p:sp>
          <p:nvSpPr>
            <p:cNvPr id="596" name="Google Shape;596;p6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67"/>
          <p:cNvGrpSpPr/>
          <p:nvPr/>
        </p:nvGrpSpPr>
        <p:grpSpPr>
          <a:xfrm>
            <a:off x="3722766" y="3250038"/>
            <a:ext cx="369505" cy="268183"/>
            <a:chOff x="4604550" y="3714775"/>
            <a:chExt cx="439625" cy="319075"/>
          </a:xfrm>
        </p:grpSpPr>
        <p:sp>
          <p:nvSpPr>
            <p:cNvPr id="602" name="Google Shape;602;p67"/>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7"/>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67"/>
          <p:cNvGrpSpPr/>
          <p:nvPr/>
        </p:nvGrpSpPr>
        <p:grpSpPr>
          <a:xfrm>
            <a:off x="4301051" y="3222406"/>
            <a:ext cx="353136" cy="313738"/>
            <a:chOff x="5292575" y="3681900"/>
            <a:chExt cx="420150" cy="373275"/>
          </a:xfrm>
        </p:grpSpPr>
        <p:sp>
          <p:nvSpPr>
            <p:cNvPr id="605" name="Google Shape;605;p6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67"/>
          <p:cNvGrpSpPr/>
          <p:nvPr/>
        </p:nvGrpSpPr>
        <p:grpSpPr>
          <a:xfrm>
            <a:off x="4846073" y="3182482"/>
            <a:ext cx="393060" cy="393060"/>
            <a:chOff x="5941025" y="3634400"/>
            <a:chExt cx="467650" cy="467650"/>
          </a:xfrm>
        </p:grpSpPr>
        <p:sp>
          <p:nvSpPr>
            <p:cNvPr id="613" name="Google Shape;613;p6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67"/>
          <p:cNvGrpSpPr/>
          <p:nvPr/>
        </p:nvGrpSpPr>
        <p:grpSpPr>
          <a:xfrm>
            <a:off x="5436146" y="3207571"/>
            <a:ext cx="342882" cy="342903"/>
            <a:chOff x="6643075" y="3664250"/>
            <a:chExt cx="407950" cy="407975"/>
          </a:xfrm>
        </p:grpSpPr>
        <p:sp>
          <p:nvSpPr>
            <p:cNvPr id="620" name="Google Shape;620;p6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67"/>
          <p:cNvGrpSpPr/>
          <p:nvPr/>
        </p:nvGrpSpPr>
        <p:grpSpPr>
          <a:xfrm>
            <a:off x="336980" y="3758225"/>
            <a:ext cx="371564" cy="371543"/>
            <a:chOff x="576250" y="4319400"/>
            <a:chExt cx="442075" cy="442050"/>
          </a:xfrm>
        </p:grpSpPr>
        <p:sp>
          <p:nvSpPr>
            <p:cNvPr id="623" name="Google Shape;623;p6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67"/>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7"/>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7"/>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7"/>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67"/>
          <p:cNvGrpSpPr/>
          <p:nvPr/>
        </p:nvGrpSpPr>
        <p:grpSpPr>
          <a:xfrm>
            <a:off x="4280585" y="3777157"/>
            <a:ext cx="394068" cy="325505"/>
            <a:chOff x="5268225" y="4341925"/>
            <a:chExt cx="468850" cy="387275"/>
          </a:xfrm>
        </p:grpSpPr>
        <p:sp>
          <p:nvSpPr>
            <p:cNvPr id="632" name="Google Shape;632;p67"/>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7"/>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7"/>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7"/>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7"/>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7"/>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7"/>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7"/>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67"/>
          <p:cNvGrpSpPr/>
          <p:nvPr/>
        </p:nvGrpSpPr>
        <p:grpSpPr>
          <a:xfrm>
            <a:off x="4865531" y="3766924"/>
            <a:ext cx="354145" cy="354145"/>
            <a:chOff x="5964175" y="4329750"/>
            <a:chExt cx="421350" cy="421350"/>
          </a:xfrm>
        </p:grpSpPr>
        <p:sp>
          <p:nvSpPr>
            <p:cNvPr id="641" name="Google Shape;641;p67"/>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7"/>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67"/>
          <p:cNvGrpSpPr/>
          <p:nvPr/>
        </p:nvGrpSpPr>
        <p:grpSpPr>
          <a:xfrm>
            <a:off x="901439" y="4331908"/>
            <a:ext cx="372594" cy="360301"/>
            <a:chOff x="1247825" y="5001950"/>
            <a:chExt cx="443300" cy="428675"/>
          </a:xfrm>
        </p:grpSpPr>
        <p:sp>
          <p:nvSpPr>
            <p:cNvPr id="644" name="Google Shape;644;p67"/>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7"/>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7"/>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7"/>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67"/>
          <p:cNvGrpSpPr/>
          <p:nvPr/>
        </p:nvGrpSpPr>
        <p:grpSpPr>
          <a:xfrm>
            <a:off x="1499685" y="4313985"/>
            <a:ext cx="306068" cy="389992"/>
            <a:chOff x="1959600" y="4980625"/>
            <a:chExt cx="364150" cy="464000"/>
          </a:xfrm>
        </p:grpSpPr>
        <p:sp>
          <p:nvSpPr>
            <p:cNvPr id="651" name="Google Shape;651;p67"/>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7"/>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7"/>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7"/>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67"/>
          <p:cNvGrpSpPr/>
          <p:nvPr/>
        </p:nvGrpSpPr>
        <p:grpSpPr>
          <a:xfrm>
            <a:off x="2042165" y="4328840"/>
            <a:ext cx="351077" cy="360806"/>
            <a:chOff x="2605025" y="4998300"/>
            <a:chExt cx="417700" cy="429275"/>
          </a:xfrm>
        </p:grpSpPr>
        <p:sp>
          <p:nvSpPr>
            <p:cNvPr id="659" name="Google Shape;659;p67"/>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7"/>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67"/>
          <p:cNvGrpSpPr/>
          <p:nvPr/>
        </p:nvGrpSpPr>
        <p:grpSpPr>
          <a:xfrm>
            <a:off x="2572857" y="4331908"/>
            <a:ext cx="419662" cy="349543"/>
            <a:chOff x="3236425" y="5001950"/>
            <a:chExt cx="499300" cy="415875"/>
          </a:xfrm>
        </p:grpSpPr>
        <p:sp>
          <p:nvSpPr>
            <p:cNvPr id="663" name="Google Shape;663;p67"/>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7"/>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7"/>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67"/>
          <p:cNvGrpSpPr/>
          <p:nvPr/>
        </p:nvGrpSpPr>
        <p:grpSpPr>
          <a:xfrm>
            <a:off x="3187977" y="4313985"/>
            <a:ext cx="319369" cy="380263"/>
            <a:chOff x="3968275" y="4980625"/>
            <a:chExt cx="379975" cy="452425"/>
          </a:xfrm>
        </p:grpSpPr>
        <p:sp>
          <p:nvSpPr>
            <p:cNvPr id="670" name="Google Shape;670;p67"/>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7"/>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67"/>
          <p:cNvGrpSpPr/>
          <p:nvPr/>
        </p:nvGrpSpPr>
        <p:grpSpPr>
          <a:xfrm>
            <a:off x="4843510" y="4398938"/>
            <a:ext cx="404323" cy="220085"/>
            <a:chOff x="5937975" y="5081700"/>
            <a:chExt cx="481050" cy="261850"/>
          </a:xfrm>
        </p:grpSpPr>
        <p:sp>
          <p:nvSpPr>
            <p:cNvPr id="674" name="Google Shape;674;p67"/>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67"/>
          <p:cNvGrpSpPr/>
          <p:nvPr/>
        </p:nvGrpSpPr>
        <p:grpSpPr>
          <a:xfrm>
            <a:off x="5461718" y="4356472"/>
            <a:ext cx="290183" cy="333678"/>
            <a:chOff x="6673500" y="5031175"/>
            <a:chExt cx="345250" cy="397000"/>
          </a:xfrm>
        </p:grpSpPr>
        <p:sp>
          <p:nvSpPr>
            <p:cNvPr id="678" name="Google Shape;678;p67"/>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67"/>
          <p:cNvGrpSpPr/>
          <p:nvPr/>
        </p:nvGrpSpPr>
        <p:grpSpPr>
          <a:xfrm>
            <a:off x="3153705" y="381117"/>
            <a:ext cx="387933" cy="345971"/>
            <a:chOff x="3927500" y="301425"/>
            <a:chExt cx="461550" cy="411625"/>
          </a:xfrm>
        </p:grpSpPr>
        <p:sp>
          <p:nvSpPr>
            <p:cNvPr id="684" name="Google Shape;684;p67"/>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7"/>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7"/>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7"/>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7"/>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7"/>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7"/>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67"/>
          <p:cNvGrpSpPr/>
          <p:nvPr/>
        </p:nvGrpSpPr>
        <p:grpSpPr>
          <a:xfrm>
            <a:off x="5441252" y="387778"/>
            <a:ext cx="332670" cy="332670"/>
            <a:chOff x="6649150" y="309350"/>
            <a:chExt cx="395800" cy="395800"/>
          </a:xfrm>
        </p:grpSpPr>
        <p:sp>
          <p:nvSpPr>
            <p:cNvPr id="712" name="Google Shape;712;p67"/>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7"/>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7"/>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7"/>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7"/>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7"/>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7"/>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7"/>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7"/>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7"/>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7"/>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7"/>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7"/>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7"/>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7"/>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7"/>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7"/>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7"/>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67"/>
          <p:cNvGrpSpPr/>
          <p:nvPr/>
        </p:nvGrpSpPr>
        <p:grpSpPr>
          <a:xfrm>
            <a:off x="4873705" y="395448"/>
            <a:ext cx="337797" cy="319873"/>
            <a:chOff x="5973900" y="318475"/>
            <a:chExt cx="401900" cy="380575"/>
          </a:xfrm>
        </p:grpSpPr>
        <p:sp>
          <p:nvSpPr>
            <p:cNvPr id="736" name="Google Shape;736;p6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7"/>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7"/>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7"/>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7"/>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7"/>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7"/>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67"/>
          <p:cNvGrpSpPr/>
          <p:nvPr/>
        </p:nvGrpSpPr>
        <p:grpSpPr>
          <a:xfrm>
            <a:off x="918858" y="908741"/>
            <a:ext cx="342882" cy="418128"/>
            <a:chOff x="1268550" y="929175"/>
            <a:chExt cx="407950" cy="497475"/>
          </a:xfrm>
        </p:grpSpPr>
        <p:sp>
          <p:nvSpPr>
            <p:cNvPr id="751" name="Google Shape;751;p67"/>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7"/>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7"/>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67"/>
          <p:cNvGrpSpPr/>
          <p:nvPr/>
        </p:nvGrpSpPr>
        <p:grpSpPr>
          <a:xfrm>
            <a:off x="5404922" y="924605"/>
            <a:ext cx="405331" cy="388962"/>
            <a:chOff x="6605925" y="948050"/>
            <a:chExt cx="482250" cy="462775"/>
          </a:xfrm>
        </p:grpSpPr>
        <p:sp>
          <p:nvSpPr>
            <p:cNvPr id="755" name="Google Shape;755;p67"/>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7"/>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7"/>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7"/>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7"/>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7"/>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67"/>
          <p:cNvGrpSpPr/>
          <p:nvPr/>
        </p:nvGrpSpPr>
        <p:grpSpPr>
          <a:xfrm>
            <a:off x="5499604" y="2076574"/>
            <a:ext cx="215966" cy="342399"/>
            <a:chOff x="6718575" y="2318625"/>
            <a:chExt cx="256950" cy="407375"/>
          </a:xfrm>
        </p:grpSpPr>
        <p:sp>
          <p:nvSpPr>
            <p:cNvPr id="762" name="Google Shape;762;p6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67"/>
          <p:cNvGrpSpPr/>
          <p:nvPr/>
        </p:nvGrpSpPr>
        <p:grpSpPr>
          <a:xfrm>
            <a:off x="2600993" y="2703482"/>
            <a:ext cx="363369" cy="221115"/>
            <a:chOff x="3269900" y="3064500"/>
            <a:chExt cx="432325" cy="263075"/>
          </a:xfrm>
        </p:grpSpPr>
        <p:sp>
          <p:nvSpPr>
            <p:cNvPr id="771" name="Google Shape;771;p6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67"/>
          <p:cNvGrpSpPr/>
          <p:nvPr/>
        </p:nvGrpSpPr>
        <p:grpSpPr>
          <a:xfrm>
            <a:off x="5475019" y="2635926"/>
            <a:ext cx="265115" cy="372594"/>
            <a:chOff x="6689325" y="2984125"/>
            <a:chExt cx="315425" cy="443300"/>
          </a:xfrm>
        </p:grpSpPr>
        <p:sp>
          <p:nvSpPr>
            <p:cNvPr id="775" name="Google Shape;775;p67"/>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7"/>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7"/>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67"/>
          <p:cNvGrpSpPr/>
          <p:nvPr/>
        </p:nvGrpSpPr>
        <p:grpSpPr>
          <a:xfrm>
            <a:off x="1523745" y="3730594"/>
            <a:ext cx="256416" cy="414535"/>
            <a:chOff x="1988225" y="4286525"/>
            <a:chExt cx="305075" cy="493200"/>
          </a:xfrm>
        </p:grpSpPr>
        <p:sp>
          <p:nvSpPr>
            <p:cNvPr id="781" name="Google Shape;781;p67"/>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7"/>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7"/>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7"/>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7"/>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7"/>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67"/>
          <p:cNvGrpSpPr/>
          <p:nvPr/>
        </p:nvGrpSpPr>
        <p:grpSpPr>
          <a:xfrm>
            <a:off x="2067737" y="3759759"/>
            <a:ext cx="309640" cy="392030"/>
            <a:chOff x="2635450" y="4321225"/>
            <a:chExt cx="368400" cy="466425"/>
          </a:xfrm>
        </p:grpSpPr>
        <p:sp>
          <p:nvSpPr>
            <p:cNvPr id="789" name="Google Shape;789;p67"/>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7"/>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7"/>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7"/>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67"/>
          <p:cNvGrpSpPr/>
          <p:nvPr/>
        </p:nvGrpSpPr>
        <p:grpSpPr>
          <a:xfrm>
            <a:off x="5436146" y="3750030"/>
            <a:ext cx="342882" cy="383835"/>
            <a:chOff x="6643075" y="4309650"/>
            <a:chExt cx="407950" cy="456675"/>
          </a:xfrm>
        </p:grpSpPr>
        <p:sp>
          <p:nvSpPr>
            <p:cNvPr id="796" name="Google Shape;796;p67"/>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7"/>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7"/>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7"/>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7"/>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7"/>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7"/>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7"/>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67"/>
          <p:cNvGrpSpPr/>
          <p:nvPr/>
        </p:nvGrpSpPr>
        <p:grpSpPr>
          <a:xfrm>
            <a:off x="4251419" y="4291984"/>
            <a:ext cx="452420" cy="433992"/>
            <a:chOff x="5233525" y="4954450"/>
            <a:chExt cx="538275" cy="516350"/>
          </a:xfrm>
        </p:grpSpPr>
        <p:sp>
          <p:nvSpPr>
            <p:cNvPr id="806" name="Google Shape;806;p6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7"/>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7"/>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7"/>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7"/>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67"/>
          <p:cNvGrpSpPr/>
          <p:nvPr/>
        </p:nvGrpSpPr>
        <p:grpSpPr>
          <a:xfrm>
            <a:off x="3682338" y="4299654"/>
            <a:ext cx="460615" cy="418653"/>
            <a:chOff x="4556450" y="4963575"/>
            <a:chExt cx="548025" cy="498100"/>
          </a:xfrm>
        </p:grpSpPr>
        <p:sp>
          <p:nvSpPr>
            <p:cNvPr id="818" name="Google Shape;818;p67"/>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67"/>
          <p:cNvGrpSpPr/>
          <p:nvPr/>
        </p:nvGrpSpPr>
        <p:grpSpPr>
          <a:xfrm>
            <a:off x="299620" y="4390239"/>
            <a:ext cx="445255" cy="246182"/>
            <a:chOff x="531800" y="5071350"/>
            <a:chExt cx="529750" cy="292900"/>
          </a:xfrm>
        </p:grpSpPr>
        <p:sp>
          <p:nvSpPr>
            <p:cNvPr id="824" name="Google Shape;824;p67"/>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7"/>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1" name="Google Shape;831;p67"/>
          <p:cNvPicPr preferRelativeResize="0"/>
          <p:nvPr/>
        </p:nvPicPr>
        <p:blipFill>
          <a:blip r:embed="rId3">
            <a:alphaModFix/>
          </a:blip>
          <a:stretch>
            <a:fillRect/>
          </a:stretch>
        </p:blipFill>
        <p:spPr>
          <a:xfrm>
            <a:off x="5976050" y="1418751"/>
            <a:ext cx="3074677" cy="230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@Bean</a:t>
            </a:r>
            <a:r>
              <a:rPr lang="es" sz="2000">
                <a:solidFill>
                  <a:srgbClr val="121867"/>
                </a:solidFill>
              </a:rPr>
              <a:t> -&gt; Permite instanciar la anotación @EBea.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@Extra</a:t>
            </a:r>
            <a:r>
              <a:rPr lang="es" sz="2000">
                <a:solidFill>
                  <a:srgbClr val="121867"/>
                </a:solidFill>
              </a:rPr>
              <a:t> -&gt; Permite recibir una información enviada por un intenet, para lo cual empleamos</a:t>
            </a:r>
            <a:br>
              <a:rPr lang="es" sz="2000">
                <a:solidFill>
                  <a:srgbClr val="121867"/>
                </a:solidFill>
              </a:rPr>
            </a:br>
            <a:r>
              <a:rPr lang="es" sz="2000">
                <a:solidFill>
                  <a:srgbClr val="121867"/>
                </a:solidFill>
              </a:rPr>
              <a:t>        </a:t>
            </a:r>
            <a:r>
              <a:rPr lang="es" sz="1500">
                <a:solidFill>
                  <a:srgbClr val="121867"/>
                </a:solidFill>
              </a:rPr>
              <a:t>&lt;CLASS&gt;_.intent(&lt;CONTEXT&gt;).&lt;VAR_WITH_EXTRA&gt;(&lt;MESSAGE&gt;).start() ;</a:t>
            </a:r>
            <a:endParaRPr sz="15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@App</a:t>
            </a:r>
            <a:r>
              <a:rPr lang="es" sz="2000">
                <a:solidFill>
                  <a:srgbClr val="121867"/>
                </a:solidFill>
              </a:rPr>
              <a:t> -&gt; Permite instanciar la anotación @EApplication. Permite ser configurado tanto a nivel de objeto como de método.</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@RootContext</a:t>
            </a:r>
            <a:r>
              <a:rPr lang="es" sz="2000">
                <a:solidFill>
                  <a:srgbClr val="121867"/>
                </a:solidFill>
              </a:rPr>
              <a:t> -&gt; Permite obtener el contexto de la aplicación. Permite ser configurado tanto a nivel de objeto como de método.</a:t>
            </a:r>
            <a:endParaRPr sz="2000">
              <a:solidFill>
                <a:srgbClr val="121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0" y="417300"/>
            <a:ext cx="9144000" cy="43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@AfterExtras</a:t>
            </a:r>
            <a:r>
              <a:rPr lang="es" sz="2000">
                <a:solidFill>
                  <a:srgbClr val="121867"/>
                </a:solidFill>
              </a:rPr>
              <a:t> -&gt; Permite hacer operaciones tras realizar las inyección de los extra.</a:t>
            </a:r>
            <a:endParaRPr sz="2000">
              <a:solidFill>
                <a:srgbClr val="121867"/>
              </a:solidFill>
            </a:endParaRPr>
          </a:p>
          <a:p>
            <a:pPr indent="0" lvl="0" marL="0" rtl="0" algn="l">
              <a:lnSpc>
                <a:spcPct val="115000"/>
              </a:lnSpc>
              <a:spcBef>
                <a:spcPts val="900"/>
              </a:spcBef>
              <a:spcAft>
                <a:spcPts val="0"/>
              </a:spcAft>
              <a:buNone/>
            </a:pPr>
            <a:br>
              <a:rPr lang="es" sz="2000">
                <a:solidFill>
                  <a:srgbClr val="121867"/>
                </a:solidFill>
              </a:rPr>
            </a:br>
            <a:r>
              <a:rPr b="1" lang="es" sz="2000">
                <a:solidFill>
                  <a:srgbClr val="121867"/>
                </a:solidFill>
              </a:rPr>
              <a:t>@AfterInject</a:t>
            </a:r>
            <a:r>
              <a:rPr lang="es" sz="2000">
                <a:solidFill>
                  <a:srgbClr val="121867"/>
                </a:solidFill>
              </a:rPr>
              <a:t> -&gt; Permite hacer operaciones tras realizar las inyección de las inejcciones.</a:t>
            </a:r>
            <a:endParaRPr sz="2000">
              <a:solidFill>
                <a:srgbClr val="121867"/>
              </a:solidFill>
            </a:endParaRPr>
          </a:p>
          <a:p>
            <a:pPr indent="0" lvl="0" marL="0" rtl="0" algn="l">
              <a:lnSpc>
                <a:spcPct val="115000"/>
              </a:lnSpc>
              <a:spcBef>
                <a:spcPts val="900"/>
              </a:spcBef>
              <a:spcAft>
                <a:spcPts val="900"/>
              </a:spcAft>
              <a:buNone/>
            </a:pPr>
            <a:br>
              <a:rPr lang="es" sz="2000">
                <a:solidFill>
                  <a:srgbClr val="121867"/>
                </a:solidFill>
              </a:rPr>
            </a:br>
            <a:r>
              <a:rPr b="1" lang="es" sz="2000">
                <a:solidFill>
                  <a:srgbClr val="121867"/>
                </a:solidFill>
              </a:rPr>
              <a:t>@AfterViews</a:t>
            </a:r>
            <a:r>
              <a:rPr lang="es" sz="2000">
                <a:solidFill>
                  <a:srgbClr val="121867"/>
                </a:solidFill>
              </a:rPr>
              <a:t> -&gt; Permite hacer operaciones tras realizar las inyección de las vistas.</a:t>
            </a:r>
            <a:endParaRPr sz="2000">
              <a:solidFill>
                <a:srgbClr val="12186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0" y="208650"/>
            <a:ext cx="9144000" cy="47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000">
                <a:solidFill>
                  <a:srgbClr val="121867"/>
                </a:solidFill>
              </a:rPr>
              <a:t>@StringRes</a:t>
            </a:r>
            <a:r>
              <a:rPr lang="es" sz="2000">
                <a:solidFill>
                  <a:srgbClr val="121867"/>
                </a:solidFill>
              </a:rPr>
              <a:t> -&gt; Permite obtener los recursos de strings.xml.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@ColorRes</a:t>
            </a:r>
            <a:r>
              <a:rPr lang="es" sz="2000">
                <a:solidFill>
                  <a:srgbClr val="121867"/>
                </a:solidFill>
              </a:rPr>
              <a:t> -&gt; Permite obtener los recursos de colors.xml.</a:t>
            </a:r>
            <a:br>
              <a:rPr lang="es" sz="2000">
                <a:solidFill>
                  <a:srgbClr val="121867"/>
                </a:solidFill>
              </a:rPr>
            </a:br>
            <a:endParaRPr sz="500">
              <a:solidFill>
                <a:srgbClr val="121867"/>
              </a:solidFill>
            </a:endParaRPr>
          </a:p>
          <a:p>
            <a:pPr indent="0" lvl="0" marL="0" rtl="0" algn="l">
              <a:lnSpc>
                <a:spcPct val="115000"/>
              </a:lnSpc>
              <a:spcBef>
                <a:spcPts val="900"/>
              </a:spcBef>
              <a:spcAft>
                <a:spcPts val="0"/>
              </a:spcAft>
              <a:buNone/>
            </a:pPr>
            <a:r>
              <a:rPr b="1" lang="es" sz="2000">
                <a:solidFill>
                  <a:srgbClr val="121867"/>
                </a:solidFill>
              </a:rPr>
              <a:t>@BooleanRes</a:t>
            </a:r>
            <a:r>
              <a:rPr lang="es" sz="2000">
                <a:solidFill>
                  <a:srgbClr val="121867"/>
                </a:solidFill>
              </a:rPr>
              <a:t> -&gt; Permite obtener los recursos de booleans.xml.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@AnimationRes</a:t>
            </a:r>
            <a:r>
              <a:rPr lang="es" sz="2000">
                <a:solidFill>
                  <a:srgbClr val="121867"/>
                </a:solidFill>
              </a:rPr>
              <a:t> -&gt; Permite obtener los recursos de anim.[animation].xml.</a:t>
            </a:r>
            <a:endParaRPr sz="2000">
              <a:solidFill>
                <a:srgbClr val="121867"/>
              </a:solidFill>
            </a:endParaRPr>
          </a:p>
          <a:p>
            <a:pPr indent="0" lvl="0" marL="0" rtl="0" algn="l">
              <a:lnSpc>
                <a:spcPct val="115000"/>
              </a:lnSpc>
              <a:spcBef>
                <a:spcPts val="900"/>
              </a:spcBef>
              <a:spcAft>
                <a:spcPts val="0"/>
              </a:spcAft>
              <a:buNone/>
            </a:pPr>
            <a:br>
              <a:rPr lang="es" sz="500">
                <a:solidFill>
                  <a:srgbClr val="121867"/>
                </a:solidFill>
              </a:rPr>
            </a:br>
            <a:r>
              <a:rPr b="1" lang="es" sz="2000">
                <a:solidFill>
                  <a:srgbClr val="121867"/>
                </a:solidFill>
              </a:rPr>
              <a:t>@IntArrayRes</a:t>
            </a:r>
            <a:r>
              <a:rPr lang="es" sz="2000">
                <a:solidFill>
                  <a:srgbClr val="121867"/>
                </a:solidFill>
              </a:rPr>
              <a:t> -&gt; </a:t>
            </a:r>
            <a:r>
              <a:rPr i="1" lang="es" sz="2000">
                <a:solidFill>
                  <a:srgbClr val="121867"/>
                </a:solidFill>
              </a:rPr>
              <a:t>Práctica final</a:t>
            </a:r>
            <a:r>
              <a:rPr lang="es" sz="2000">
                <a:solidFill>
                  <a:srgbClr val="121867"/>
                </a:solidFill>
              </a:rPr>
              <a:t> -&gt; Permite obtener los recursos en array.</a:t>
            </a:r>
            <a:endParaRPr sz="2000">
              <a:solidFill>
                <a:srgbClr val="121867"/>
              </a:solidFill>
            </a:endParaRPr>
          </a:p>
          <a:p>
            <a:pPr indent="0" lvl="0" marL="0" rtl="0" algn="l">
              <a:lnSpc>
                <a:spcPct val="115000"/>
              </a:lnSpc>
              <a:spcBef>
                <a:spcPts val="900"/>
              </a:spcBef>
              <a:spcAft>
                <a:spcPts val="900"/>
              </a:spcAft>
              <a:buNone/>
            </a:pPr>
            <a:br>
              <a:rPr lang="es" sz="500">
                <a:solidFill>
                  <a:srgbClr val="121867"/>
                </a:solidFill>
              </a:rPr>
            </a:br>
            <a:r>
              <a:rPr lang="es" sz="1500">
                <a:solidFill>
                  <a:srgbClr val="121867"/>
                </a:solidFill>
              </a:rPr>
              <a:t>        &lt;array name="hulk_colors"&gt;</a:t>
            </a:r>
            <a:br>
              <a:rPr lang="es" sz="1500">
                <a:solidFill>
                  <a:srgbClr val="121867"/>
                </a:solidFill>
              </a:rPr>
            </a:br>
            <a:r>
              <a:rPr lang="es" sz="1500">
                <a:solidFill>
                  <a:srgbClr val="121867"/>
                </a:solidFill>
              </a:rPr>
              <a:t>            &lt;item&gt;@color/hulk_1&lt;/item&gt;</a:t>
            </a:r>
            <a:br>
              <a:rPr lang="es" sz="1500">
                <a:solidFill>
                  <a:srgbClr val="121867"/>
                </a:solidFill>
              </a:rPr>
            </a:br>
            <a:r>
              <a:rPr lang="es" sz="1500">
                <a:solidFill>
                  <a:srgbClr val="121867"/>
                </a:solidFill>
              </a:rPr>
              <a:t>            &lt;item&gt;@color/hulk_2&lt;/item&gt;</a:t>
            </a:r>
            <a:br>
              <a:rPr lang="es" sz="1500">
                <a:solidFill>
                  <a:srgbClr val="121867"/>
                </a:solidFill>
              </a:rPr>
            </a:br>
            <a:r>
              <a:rPr lang="es" sz="1500">
                <a:solidFill>
                  <a:srgbClr val="121867"/>
                </a:solidFill>
              </a:rPr>
              <a:t>            &lt;item&gt;@color/hulk_3&lt;/item&gt;</a:t>
            </a:r>
            <a:br>
              <a:rPr lang="es" sz="1500">
                <a:solidFill>
                  <a:srgbClr val="121867"/>
                </a:solidFill>
              </a:rPr>
            </a:br>
            <a:r>
              <a:rPr lang="es" sz="1500">
                <a:solidFill>
                  <a:srgbClr val="121867"/>
                </a:solidFill>
              </a:rPr>
              <a:t>            &lt;item&gt;@color/hulk_4&lt;/item&gt;</a:t>
            </a:r>
            <a:br>
              <a:rPr lang="es" sz="1500">
                <a:solidFill>
                  <a:srgbClr val="121867"/>
                </a:solidFill>
              </a:rPr>
            </a:br>
            <a:r>
              <a:rPr lang="es" sz="1500">
                <a:solidFill>
                  <a:srgbClr val="121867"/>
                </a:solidFill>
              </a:rPr>
              <a:t>            &lt;item&gt;@color/hulk_5&lt;/item&gt;</a:t>
            </a:r>
            <a:br>
              <a:rPr lang="es" sz="1500">
                <a:solidFill>
                  <a:srgbClr val="121867"/>
                </a:solidFill>
              </a:rPr>
            </a:br>
            <a:r>
              <a:rPr lang="es" sz="1500">
                <a:solidFill>
                  <a:srgbClr val="121867"/>
                </a:solidFill>
              </a:rPr>
              <a:t>        &lt;/array&gt;</a:t>
            </a:r>
            <a:endParaRPr sz="1500">
              <a:solidFill>
                <a:srgbClr val="1218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575275" y="1357163"/>
            <a:ext cx="31482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33784"/>
                </a:solidFill>
                <a:latin typeface="Lato"/>
                <a:ea typeface="Lato"/>
                <a:cs typeface="Lato"/>
                <a:sym typeface="Lato"/>
              </a:rPr>
              <a:t>ANOTACIONES</a:t>
            </a:r>
            <a:endParaRPr>
              <a:solidFill>
                <a:srgbClr val="F33784"/>
              </a:solidFill>
              <a:latin typeface="Lato"/>
              <a:ea typeface="Lato"/>
              <a:cs typeface="Lato"/>
              <a:sym typeface="Lato"/>
            </a:endParaRPr>
          </a:p>
          <a:p>
            <a:pPr indent="0" lvl="0" marL="0" rtl="0" algn="l">
              <a:spcBef>
                <a:spcPts val="0"/>
              </a:spcBef>
              <a:spcAft>
                <a:spcPts val="0"/>
              </a:spcAft>
              <a:buNone/>
            </a:pPr>
            <a:r>
              <a:rPr lang="es">
                <a:solidFill>
                  <a:srgbClr val="121867"/>
                </a:solidFill>
                <a:latin typeface="Lato"/>
                <a:ea typeface="Lato"/>
                <a:cs typeface="Lato"/>
                <a:sym typeface="Lato"/>
              </a:rPr>
              <a:t>DE ESTE TEMA</a:t>
            </a:r>
            <a:endParaRPr>
              <a:solidFill>
                <a:srgbClr val="121867"/>
              </a:solidFill>
              <a:latin typeface="Lato"/>
              <a:ea typeface="Lato"/>
              <a:cs typeface="Lato"/>
              <a:sym typeface="Lato"/>
            </a:endParaRPr>
          </a:p>
        </p:txBody>
      </p:sp>
      <p:sp>
        <p:nvSpPr>
          <p:cNvPr id="110" name="Google Shape;110;p22"/>
          <p:cNvSpPr txBox="1"/>
          <p:nvPr>
            <p:ph idx="1" type="body"/>
          </p:nvPr>
        </p:nvSpPr>
        <p:spPr>
          <a:xfrm>
            <a:off x="575225" y="2300438"/>
            <a:ext cx="4742400" cy="14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ViewById</a:t>
            </a:r>
            <a:r>
              <a:rPr lang="es" sz="1500">
                <a:solidFill>
                  <a:srgbClr val="121867"/>
                </a:solidFill>
                <a:latin typeface="Arial"/>
                <a:ea typeface="Arial"/>
                <a:cs typeface="Arial"/>
                <a:sym typeface="Arial"/>
              </a:rPr>
              <a:t>: instancia objetos de UI</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Click</a:t>
            </a:r>
            <a:r>
              <a:rPr lang="es" sz="1500">
                <a:solidFill>
                  <a:srgbClr val="121867"/>
                </a:solidFill>
                <a:latin typeface="Arial"/>
                <a:ea typeface="Arial"/>
                <a:cs typeface="Arial"/>
                <a:sym typeface="Arial"/>
              </a:rPr>
              <a:t>: evento de clic</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Touch</a:t>
            </a:r>
            <a:r>
              <a:rPr lang="es" sz="1500">
                <a:solidFill>
                  <a:srgbClr val="121867"/>
                </a:solidFill>
                <a:latin typeface="Arial"/>
                <a:ea typeface="Arial"/>
                <a:cs typeface="Arial"/>
                <a:sym typeface="Arial"/>
              </a:rPr>
              <a:t>: evento de touch. Clic pero "vitaminado"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AfterTextChange</a:t>
            </a:r>
            <a:r>
              <a:rPr lang="es" sz="1500">
                <a:solidFill>
                  <a:srgbClr val="121867"/>
                </a:solidFill>
                <a:latin typeface="Arial"/>
                <a:ea typeface="Arial"/>
                <a:cs typeface="Arial"/>
                <a:sym typeface="Arial"/>
              </a:rPr>
              <a:t>: evento texto ha cambiado</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s" sz="1500">
                <a:solidFill>
                  <a:srgbClr val="121867"/>
                </a:solidFill>
                <a:latin typeface="Arial"/>
                <a:ea typeface="Arial"/>
                <a:cs typeface="Arial"/>
                <a:sym typeface="Arial"/>
              </a:rPr>
              <a:t>LongClick</a:t>
            </a:r>
            <a:r>
              <a:rPr lang="es" sz="1500">
                <a:solidFill>
                  <a:srgbClr val="121867"/>
                </a:solidFill>
                <a:latin typeface="Arial"/>
                <a:ea typeface="Arial"/>
                <a:cs typeface="Arial"/>
                <a:sym typeface="Arial"/>
              </a:rPr>
              <a:t>: clic largo</a:t>
            </a:r>
            <a:endParaRPr sz="1500">
              <a:solidFill>
                <a:srgbClr val="121867"/>
              </a:solidFill>
              <a:latin typeface="Arial"/>
              <a:ea typeface="Arial"/>
              <a:cs typeface="Arial"/>
              <a:sym typeface="Arial"/>
            </a:endParaRPr>
          </a:p>
          <a:p>
            <a:pPr indent="0" lvl="0" marL="0" rtl="0" algn="l">
              <a:spcBef>
                <a:spcPts val="600"/>
              </a:spcBef>
              <a:spcAft>
                <a:spcPts val="0"/>
              </a:spcAft>
              <a:buNone/>
            </a:pPr>
            <a:r>
              <a:t/>
            </a:r>
            <a:endParaRPr sz="1500">
              <a:solidFill>
                <a:srgbClr val="121867"/>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