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Karla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7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Karla-bold.fntdata"/><Relationship Id="rId30" Type="http://schemas.openxmlformats.org/officeDocument/2006/relationships/font" Target="fonts/Karla-regular.fntdata"/><Relationship Id="rId11" Type="http://schemas.openxmlformats.org/officeDocument/2006/relationships/slide" Target="slides/slide7.xml"/><Relationship Id="rId33" Type="http://schemas.openxmlformats.org/officeDocument/2006/relationships/font" Target="fonts/Karla-boldItalic.fntdata"/><Relationship Id="rId10" Type="http://schemas.openxmlformats.org/officeDocument/2006/relationships/slide" Target="slides/slide6.xml"/><Relationship Id="rId32" Type="http://schemas.openxmlformats.org/officeDocument/2006/relationships/font" Target="fonts/Karla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caa7dfa7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caa7dfa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s">
                <a:solidFill>
                  <a:schemeClr val="dk1"/>
                </a:solidFill>
              </a:rPr>
              <a:t>Tamaño → </a:t>
            </a:r>
            <a:r>
              <a:rPr b="1" lang="es">
                <a:solidFill>
                  <a:schemeClr val="dk1"/>
                </a:solidFill>
              </a:rPr>
              <a:t>Empleamos Ubuntu básico (</a:t>
            </a:r>
            <a:r>
              <a:rPr b="1" lang="es" u="sng">
                <a:solidFill>
                  <a:schemeClr val="dk1"/>
                </a:solidFill>
              </a:rPr>
              <a:t>5GB</a:t>
            </a:r>
            <a:r>
              <a:rPr b="1" lang="es">
                <a:solidFill>
                  <a:schemeClr val="dk1"/>
                </a:solidFill>
              </a:rPr>
              <a:t>)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s">
                <a:solidFill>
                  <a:schemeClr val="dk1"/>
                </a:solidFill>
              </a:rPr>
              <a:t>Consumo de recursos innecesarios → </a:t>
            </a:r>
            <a:r>
              <a:rPr b="1" lang="es">
                <a:solidFill>
                  <a:schemeClr val="dk1"/>
                </a:solidFill>
              </a:rPr>
              <a:t>Máquinas con </a:t>
            </a:r>
            <a:r>
              <a:rPr b="1" lang="es" u="sng">
                <a:solidFill>
                  <a:schemeClr val="dk1"/>
                </a:solidFill>
              </a:rPr>
              <a:t>recursos mínimos</a:t>
            </a:r>
            <a:endParaRPr b="1" u="sng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s">
                <a:solidFill>
                  <a:schemeClr val="dk1"/>
                </a:solidFill>
              </a:rPr>
              <a:t>Lentitud → </a:t>
            </a:r>
            <a:r>
              <a:rPr b="1" lang="es" u="sng">
                <a:solidFill>
                  <a:schemeClr val="dk1"/>
                </a:solidFill>
              </a:rPr>
              <a:t>Procesos</a:t>
            </a:r>
            <a:r>
              <a:rPr b="1" lang="es">
                <a:solidFill>
                  <a:schemeClr val="dk1"/>
                </a:solidFill>
              </a:rPr>
              <a:t> en en el host y guest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s">
                <a:solidFill>
                  <a:schemeClr val="dk1"/>
                </a:solidFill>
              </a:rPr>
              <a:t>Incapacidad de evolución → </a:t>
            </a:r>
            <a:r>
              <a:rPr b="1" lang="es">
                <a:solidFill>
                  <a:schemeClr val="dk1"/>
                </a:solidFill>
              </a:rPr>
              <a:t>¿</a:t>
            </a:r>
            <a:r>
              <a:rPr b="1" lang="es" u="sng">
                <a:solidFill>
                  <a:schemeClr val="dk1"/>
                </a:solidFill>
              </a:rPr>
              <a:t>Necesitamos más</a:t>
            </a:r>
            <a:r>
              <a:rPr b="1" lang="es">
                <a:solidFill>
                  <a:schemeClr val="dk1"/>
                </a:solidFill>
              </a:rPr>
              <a:t> aplicaciones, servicios, entornos? ¿Hacemos nuevas instalaciones o más VM?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s">
                <a:solidFill>
                  <a:schemeClr val="dk1"/>
                </a:solidFill>
              </a:rPr>
              <a:t>Dificultad para compartir la VM en entornos distribuidos → </a:t>
            </a:r>
            <a:r>
              <a:rPr b="1" lang="es">
                <a:solidFill>
                  <a:schemeClr val="dk1"/>
                </a:solidFill>
              </a:rPr>
              <a:t>Equipo en local “</a:t>
            </a:r>
            <a:r>
              <a:rPr b="1" lang="es" u="sng">
                <a:solidFill>
                  <a:schemeClr val="dk1"/>
                </a:solidFill>
              </a:rPr>
              <a:t>pendrive</a:t>
            </a:r>
            <a:r>
              <a:rPr b="1" lang="es">
                <a:solidFill>
                  <a:schemeClr val="dk1"/>
                </a:solidFill>
              </a:rPr>
              <a:t>” equipo remoto por </a:t>
            </a:r>
            <a:r>
              <a:rPr b="1" lang="es" u="sng">
                <a:solidFill>
                  <a:schemeClr val="dk1"/>
                </a:solidFill>
              </a:rPr>
              <a:t>Internet</a:t>
            </a:r>
            <a:r>
              <a:rPr b="1" lang="es">
                <a:solidFill>
                  <a:schemeClr val="dk1"/>
                </a:solidFill>
              </a:rPr>
              <a:t> ¿Hablamos de conexiones?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s">
                <a:solidFill>
                  <a:schemeClr val="dk1"/>
                </a:solidFill>
              </a:rPr>
              <a:t>Diferencias entre entorno local y entornos previos de pruebas → </a:t>
            </a:r>
            <a:r>
              <a:rPr b="1" lang="es">
                <a:solidFill>
                  <a:schemeClr val="dk1"/>
                </a:solidFill>
              </a:rPr>
              <a:t>Entorno local </a:t>
            </a:r>
            <a:r>
              <a:rPr b="1" lang="es" u="sng">
                <a:solidFill>
                  <a:schemeClr val="dk1"/>
                </a:solidFill>
              </a:rPr>
              <a:t>Win</a:t>
            </a:r>
            <a:r>
              <a:rPr b="1" lang="es">
                <a:solidFill>
                  <a:schemeClr val="dk1"/>
                </a:solidFill>
              </a:rPr>
              <a:t>, entornos previos </a:t>
            </a:r>
            <a:r>
              <a:rPr b="1" lang="es" u="sng">
                <a:solidFill>
                  <a:schemeClr val="dk1"/>
                </a:solidFill>
              </a:rPr>
              <a:t>Linux</a:t>
            </a:r>
            <a:r>
              <a:rPr b="1" lang="es">
                <a:solidFill>
                  <a:schemeClr val="dk1"/>
                </a:solidFill>
              </a:rPr>
              <a:t>: mismas versiones, mismos datos… </a:t>
            </a:r>
            <a:r>
              <a:rPr b="1" lang="es" u="sng">
                <a:solidFill>
                  <a:schemeClr val="dk1"/>
                </a:solidFill>
              </a:rPr>
              <a:t>Todo explota</a:t>
            </a:r>
            <a:endParaRPr b="1" u="sn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caa7dfa7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3caa7dfa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caa7dfa7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3caa7dfa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Explicar situ situación de VM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caa7dfa7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caa7dfa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caa7dfa7_0_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3caa7dfa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Web: desarrollo de frontales en PHP para empresas locales Aragonesas.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Apps: proyecto de innovación con BLE con comunicación a una plaquita IOT (Android, iOS)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Arquitecto: diseño e implementación para banca, Comisión Europea, gestores inmobiliarios…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Mi día a día: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	Java 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	Spring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	Spring Boot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	Spring Batch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	Angular desde 2 hasta la versión actual, 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En un entorno ágil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Orientado siempre a DevOps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caa7dfa7_0_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caa7dfa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Explicar situ situación de VM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ce6bebb12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ce6bebb1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Explicar situ situación de VM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caa7dfa7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caa7dfa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caa7dfa7_0_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caa7dfa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Llevo </a:t>
            </a:r>
            <a:r>
              <a:rPr lang="es" u="sng"/>
              <a:t>un año</a:t>
            </a:r>
            <a:r>
              <a:rPr lang="es"/>
              <a:t> con formación y desarrollo con </a:t>
            </a:r>
            <a:r>
              <a:rPr b="1" lang="es"/>
              <a:t>soluciones Docker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Medio año</a:t>
            </a:r>
            <a:r>
              <a:rPr lang="es"/>
              <a:t> con soluciones </a:t>
            </a:r>
            <a:r>
              <a:rPr b="1" lang="es"/>
              <a:t>DevOps</a:t>
            </a:r>
            <a:endParaRPr b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Explicar situ situación de VM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Google Shape;55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Google Shape;59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Google Shape;14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Google Shape;19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Google Shape;24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Google Shape;28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Google Shape;29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Google Shape;33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Google Shape;38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Google Shape;44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Google Shape;51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B3B7E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docker.com/engine/reference/commandline/docker/" TargetMode="External"/></Relationships>
</file>

<file path=ppt/slides/_rels/slide7.xml.rels><?xml version="1.0" encoding="UTF-8" standalone="yes"?><Relationships xmlns="http://schemas.openxmlformats.org/package/2006/relationships"><Relationship Id="rId10" Type="http://schemas.openxmlformats.org/officeDocument/2006/relationships/hyperlink" Target="http://www.cygwin.com/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docker.com/docker-for-windows/install/" TargetMode="External"/><Relationship Id="rId4" Type="http://schemas.openxmlformats.org/officeDocument/2006/relationships/hyperlink" Target="https://docs.docker.com/docker-for-mac/install/" TargetMode="External"/><Relationship Id="rId9" Type="http://schemas.openxmlformats.org/officeDocument/2006/relationships/hyperlink" Target="https://mobaxterm.mobatek.net/" TargetMode="External"/><Relationship Id="rId5" Type="http://schemas.openxmlformats.org/officeDocument/2006/relationships/hyperlink" Target="https://docs.docker.com/install/linux/docker-ce/ubuntu/" TargetMode="External"/><Relationship Id="rId6" Type="http://schemas.openxmlformats.org/officeDocument/2006/relationships/hyperlink" Target="https://docs.docker.com/install/linux/docker-ce/centos/" TargetMode="External"/><Relationship Id="rId7" Type="http://schemas.openxmlformats.org/officeDocument/2006/relationships/hyperlink" Target="https://docs.docker.com/install/linux/docker-ce/debian/" TargetMode="External"/><Relationship Id="rId8" Type="http://schemas.openxmlformats.org/officeDocument/2006/relationships/hyperlink" Target="https://docs.docker.com/install/linux/docker-ce/fedora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48300" y="3175950"/>
            <a:ext cx="42291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Entorno Oracle sobre Docker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INTRODUCCIÓN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797" y="2027896"/>
            <a:ext cx="2132651" cy="10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838350" y="893500"/>
            <a:ext cx="6802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RESULTADO DE UNA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EXPERIENCIA</a:t>
            </a: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LABORAL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838250" y="1428750"/>
            <a:ext cx="5972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Entornos basados en VM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¿</a:t>
            </a:r>
            <a:r>
              <a:rPr i="1"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Algún problema</a:t>
            </a: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Tamaño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Consumo de recursos innecesarios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Lentitud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Incapacidad de evolución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Compartir la VM en entornos distribuidos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Local vs entornos previos de pruebas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0650" y="76200"/>
            <a:ext cx="1503350" cy="1503350"/>
          </a:xfrm>
          <a:prstGeom prst="rect">
            <a:avLst/>
          </a:prstGeom>
          <a:noFill/>
          <a:ln>
            <a:noFill/>
          </a:ln>
          <a:effectLst>
            <a:outerShdw blurRad="357188" rotWithShape="0" algn="bl" dir="1440000" dist="104775">
              <a:srgbClr val="000000"/>
            </a:outerShdw>
            <a:reflection blurRad="0" dir="0" dist="0" endA="0" endPos="43000" fadeDir="5400012" kx="0" rotWithShape="0" algn="bl" stA="40000" stPos="0" sy="-100000" ky="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838250" y="1657350"/>
            <a:ext cx="77247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El </a:t>
            </a:r>
            <a:r>
              <a:rPr i="1"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contenedor Linux</a:t>
            </a:r>
            <a:r>
              <a:rPr i="1"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se ha convertido en una herramienta que ayuda tanto a desarrolladores como a administradores de sistemas a probar aplicaciones o sistemas en un entorno seguro e igual al de producción, </a:t>
            </a:r>
            <a:r>
              <a:rPr b="1" i="1"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reduciendo </a:t>
            </a:r>
            <a:r>
              <a:rPr i="1"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así </a:t>
            </a:r>
            <a:r>
              <a:rPr b="1" i="1"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tiempos</a:t>
            </a:r>
            <a:r>
              <a:rPr i="1"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de pruebas y adaptaciones a cambios de hardware desde el entorno de prueba al de producción..</a:t>
            </a:r>
            <a:r>
              <a:rPr i="1"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i="1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24"/>
          <p:cNvSpPr txBox="1"/>
          <p:nvPr>
            <p:ph idx="4294967295" type="subTitle"/>
          </p:nvPr>
        </p:nvSpPr>
        <p:spPr>
          <a:xfrm>
            <a:off x="609600" y="4049725"/>
            <a:ext cx="7953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Esaú A. 05 de Mayo de 2014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https://openwebinars.net/blog/docker-que-es-sus-principales-caracteristicas/</a:t>
            </a:r>
            <a:endParaRPr sz="15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838350" y="893500"/>
            <a:ext cx="6802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RESULTADO DE UNA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EXPERIENCIA</a:t>
            </a: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LABORAL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838250" y="1428750"/>
            <a:ext cx="5972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Soluciones basadas en contenedores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Tamaño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Recurso virtualizado y apps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Recursos mínimos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▹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Recursos del OS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Capacidad de evolución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▹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Añadiendo nuevos contenedores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Compartir un único script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Local, entornos previos y producción iguales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6025" y="76200"/>
            <a:ext cx="1701775" cy="1271600"/>
          </a:xfrm>
          <a:prstGeom prst="rect">
            <a:avLst/>
          </a:prstGeom>
          <a:noFill/>
          <a:ln>
            <a:noFill/>
          </a:ln>
          <a:effectLst>
            <a:outerShdw blurRad="471488" rotWithShape="0" algn="bl" dir="5400000" dist="200025">
              <a:srgbClr val="000000">
                <a:alpha val="64999"/>
              </a:srgbClr>
            </a:outerShdw>
            <a:reflection blurRad="0" dir="5400000" dist="180975" endA="0" endPos="30000" fadeDir="5400012" kx="0" rotWithShape="0" algn="bl" stA="78000" stPos="0" sy="-100000" ky="0"/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847826" y="2550850"/>
            <a:ext cx="26439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QUÉ VEREMOS EN ESTE</a:t>
            </a: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847775" y="3129700"/>
            <a:ext cx="3933900" cy="10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El camino hacia</a:t>
            </a:r>
            <a:r>
              <a:rPr i="1"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1"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despliegues</a:t>
            </a:r>
            <a:r>
              <a:rPr i="1"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1"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ágiles</a:t>
            </a:r>
            <a:endParaRPr i="1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5924550" y="1052875"/>
            <a:ext cx="2757726" cy="2757749"/>
          </a:xfrm>
          <a:prstGeom prst="rect">
            <a:avLst/>
          </a:prstGeom>
          <a:noFill/>
          <a:ln>
            <a:noFill/>
          </a:ln>
          <a:effectLst>
            <a:outerShdw blurRad="485775" rotWithShape="0" algn="bl" dir="19320000" dist="304800">
              <a:srgbClr val="000000">
                <a:alpha val="64999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TEMARIO DEL</a:t>
            </a: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838250" y="1504950"/>
            <a:ext cx="70674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Introducción básica a Docker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Configuración y despliegue de una Oracle DB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Configuración y despliegue de un Weblogic 12c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Consumo de la Oracle DB a través de un API Rest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Múltiples nodos para entorno distribuido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Exportar e importar los contenedores creados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Examen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Resumen y despedida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TEMARIO DEL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838250" y="1504950"/>
            <a:ext cx="7067400" cy="15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100% práctico + scripts de ejecución de las clases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Retos para validar lo que se ha ido explicando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Char char="▹"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Desarrollo de API que consuma la Oracle DB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Char char="▹"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Múltiples nodos de WL y Oracle DB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Char char="▹"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Exportar e importar contenedor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Examen teórico sobre las distintas capacidades a adquirir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612" y="3501175"/>
            <a:ext cx="2510675" cy="14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idx="4294967295" type="ctrTitle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MUCHAS GRACIAS</a:t>
            </a:r>
            <a:r>
              <a:rPr lang="es" sz="36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!</a:t>
            </a:r>
            <a:endParaRPr sz="3600"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29"/>
          <p:cNvSpPr txBox="1"/>
          <p:nvPr>
            <p:ph idx="4294967295" type="subTitle"/>
          </p:nvPr>
        </p:nvSpPr>
        <p:spPr>
          <a:xfrm>
            <a:off x="685800" y="3163925"/>
            <a:ext cx="428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¿alguna duda?</a:t>
            </a:r>
            <a:endParaRPr sz="36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comencemos</a:t>
            </a:r>
            <a:endParaRPr sz="36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0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172" name="Google Shape;172;p30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0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0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0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0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0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0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0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0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0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0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0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0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0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30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187" name="Google Shape;187;p30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0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0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0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0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30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193" name="Google Shape;193;p30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0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0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0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0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30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0"/>
          <p:cNvSpPr/>
          <p:nvPr/>
        </p:nvSpPr>
        <p:spPr>
          <a:xfrm>
            <a:off x="2656888" y="387284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" name="Google Shape;200;p30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201" name="Google Shape;201;p30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0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30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207" name="Google Shape;207;p30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0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0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30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215" name="Google Shape;215;p30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0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0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0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" name="Google Shape;219;p30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0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0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0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3" name="Google Shape;223;p30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224" name="Google Shape;224;p30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0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" name="Google Shape;226;p30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227" name="Google Shape;227;p3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Google Shape;229;p30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230" name="Google Shape;230;p30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" name="Google Shape;233;p30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234" name="Google Shape;234;p30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0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0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Google Shape;241;p30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242" name="Google Shape;242;p30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0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0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0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0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0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30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249" name="Google Shape;249;p3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30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4" name="Google Shape;254;p30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255" name="Google Shape;255;p30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" name="Google Shape;257;p30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258" name="Google Shape;258;p30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0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30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264" name="Google Shape;264;p30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" name="Google Shape;266;p30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267" name="Google Shape;267;p30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" name="Google Shape;274;p30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275" name="Google Shape;275;p30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30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281" name="Google Shape;281;p30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" name="Google Shape;289;p30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290" name="Google Shape;290;p30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" name="Google Shape;294;p30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295" name="Google Shape;295;p30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30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300" name="Google Shape;300;p30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" name="Google Shape;304;p30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305" name="Google Shape;305;p30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" name="Google Shape;307;p30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308" name="Google Shape;308;p30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Google Shape;310;p30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311" name="Google Shape;311;p30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3" name="Google Shape;313;p30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4" name="Google Shape;314;p30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315" name="Google Shape;315;p30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" name="Google Shape;317;p30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318" name="Google Shape;318;p30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6" name="Google Shape;326;p30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0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8" name="Google Shape;328;p30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329" name="Google Shape;329;p30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1" name="Google Shape;331;p30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2" name="Google Shape;332;p30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333" name="Google Shape;333;p30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30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336" name="Google Shape;336;p3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" name="Google Shape;340;p30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341" name="Google Shape;341;p30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30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5" name="Google Shape;345;p30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346" name="Google Shape;346;p30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30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353" name="Google Shape;353;p30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30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363" name="Google Shape;363;p30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" name="Google Shape;366;p30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367" name="Google Shape;367;p30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30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371" name="Google Shape;371;p30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" name="Google Shape;376;p30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377" name="Google Shape;377;p30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9" name="Google Shape;379;p30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380" name="Google Shape;380;p30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Google Shape;387;p30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388" name="Google Shape;388;p30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30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395" name="Google Shape;395;p30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30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398" name="Google Shape;398;p30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2" name="Google Shape;402;p30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0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0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0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30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407" name="Google Shape;407;p30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30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416" name="Google Shape;416;p30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" name="Google Shape;418;p30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419" name="Google Shape;419;p30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" name="Google Shape;425;p30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426" name="Google Shape;426;p30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Google Shape;433;p30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434" name="Google Shape;434;p30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p30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438" name="Google Shape;438;p30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30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445" name="Google Shape;445;p30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30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449" name="Google Shape;449;p30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30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453" name="Google Shape;453;p30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0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0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30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459" name="Google Shape;459;p30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Google Shape;486;p30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487" name="Google Shape;487;p30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0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0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0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30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511" name="Google Shape;511;p30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30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526" name="Google Shape;526;p30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30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530" name="Google Shape;530;p30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30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537" name="Google Shape;537;p3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30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546" name="Google Shape;546;p30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9" name="Google Shape;549;p30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550" name="Google Shape;550;p30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30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556" name="Google Shape;556;p30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3" name="Google Shape;563;p30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564" name="Google Shape;564;p30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0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0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30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571" name="Google Shape;571;p30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0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0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0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0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0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0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30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581" name="Google Shape;581;p30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2" name="Google Shape;592;p30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593" name="Google Shape;593;p30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30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599" name="Google Shape;599;p30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06" name="Google Shape;6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7100" y="1418750"/>
            <a:ext cx="3110701" cy="23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4294967295" type="ctrTitle"/>
          </p:nvPr>
        </p:nvSpPr>
        <p:spPr>
          <a:xfrm>
            <a:off x="685800" y="1811950"/>
            <a:ext cx="453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BIENVENIDOS</a:t>
            </a:r>
            <a:r>
              <a:rPr lang="es" sz="36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!</a:t>
            </a:r>
            <a:endParaRPr sz="3600"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15"/>
          <p:cNvSpPr txBox="1"/>
          <p:nvPr>
            <p:ph idx="4294967295" type="subTitle"/>
          </p:nvPr>
        </p:nvSpPr>
        <p:spPr>
          <a:xfrm>
            <a:off x="685800" y="3011525"/>
            <a:ext cx="5848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Soy David Sebastián Manjón</a:t>
            </a:r>
            <a:endParaRPr sz="36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5"/>
          <p:cNvSpPr txBox="1"/>
          <p:nvPr>
            <p:ph idx="4294967295" type="body"/>
          </p:nvPr>
        </p:nvSpPr>
        <p:spPr>
          <a:xfrm>
            <a:off x="685800" y="3683600"/>
            <a:ext cx="5620200" cy="1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Ingeniero informático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Máster en aplicaciones y tecnologías móviles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8075" y="139086"/>
            <a:ext cx="700725" cy="1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MI</a:t>
            </a: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EXPERIENCIA</a:t>
            </a: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PROFESIONAL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10 años en el sector de la Ing. Informática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Arquitecto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Apps móviles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Desarrollo web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Actualmente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desarrollo soluciones</a:t>
            </a: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para una prestigiosa consultora tecnológica.</a:t>
            </a:r>
            <a:r>
              <a:rPr lang="es">
                <a:solidFill>
                  <a:srgbClr val="71717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847826" y="2550850"/>
            <a:ext cx="26439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ORACLE</a:t>
            </a: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sobre DOCKER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847775" y="3129700"/>
            <a:ext cx="3148200" cy="10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Un inicio apropiado facilita un desenlace perfecto</a:t>
            </a:r>
            <a:endParaRPr i="1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5924550" y="1052875"/>
            <a:ext cx="2757726" cy="2757749"/>
          </a:xfrm>
          <a:prstGeom prst="rect">
            <a:avLst/>
          </a:prstGeom>
          <a:noFill/>
          <a:ln>
            <a:noFill/>
          </a:ln>
          <a:effectLst>
            <a:outerShdw blurRad="485775" rotWithShape="0" algn="bl" dir="19320000" dist="304800">
              <a:srgbClr val="000000">
                <a:alpha val="64999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847826" y="2550850"/>
            <a:ext cx="26439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REQUISITOS</a:t>
            </a: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PREVIOS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847775" y="3129700"/>
            <a:ext cx="3148200" cy="10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Un inicio apropiado facilita un desenlace perfecto</a:t>
            </a:r>
            <a:endParaRPr i="1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5924550" y="1052875"/>
            <a:ext cx="2757726" cy="2757749"/>
          </a:xfrm>
          <a:prstGeom prst="rect">
            <a:avLst/>
          </a:prstGeom>
          <a:noFill/>
          <a:ln>
            <a:noFill/>
          </a:ln>
          <a:effectLst>
            <a:outerShdw blurRad="485775" rotWithShape="0" algn="bl" dir="19320000" dist="304800">
              <a:srgbClr val="000000">
                <a:alpha val="64999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LOS</a:t>
            </a: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REQUISITOS</a:t>
            </a: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PREVIOS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838250" y="1504950"/>
            <a:ext cx="77439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Conocimientos del entorno Docker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Lato"/>
              <a:buChar char="▹"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https://www.docker.com/</a:t>
            </a:r>
            <a:endParaRPr sz="15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Lato"/>
              <a:buChar char="▹"/>
            </a:pPr>
            <a:r>
              <a:rPr lang="es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https://docs.docker.com/engine/reference/commandline/docker/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Conocimientos de Maven, Java y Spring Boot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Conocimientos de bash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Recomendación de cursos OpenWebinars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Lato"/>
              <a:buChar char="▹"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“INTRODUCCIÓN A DOCKER” por ANTONIO SÁNCHEZ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Char char="▹"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“DOCKER PARA DESARROLLADORES” por PABLO CHICO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Char char="▹"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“CURSO DE JAVA 8 DESDE CERO” por LUIS MIGUEL LÓPEZ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Char char="▹"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“JAVA 8 PARA PROGRAMADORES JAVA” por LUIS MIGUEL LÓPEZ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5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LOS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REQUISITOS</a:t>
            </a: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PREVIOS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838250" y="1504950"/>
            <a:ext cx="77439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Instalaciones previas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Lato"/>
              <a:buChar char="▹"/>
            </a:pPr>
            <a:r>
              <a:rPr lang="es" sz="15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Docker</a:t>
            </a:r>
            <a:endParaRPr sz="15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000"/>
              <a:buFont typeface="Lato"/>
              <a:buChar char="▹"/>
            </a:pPr>
            <a:r>
              <a:rPr lang="es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https://docs.docker.com/docker-for-windows/install/</a:t>
            </a:r>
            <a:endParaRPr sz="10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000"/>
              <a:buFont typeface="Arial"/>
              <a:buChar char="▹"/>
            </a:pPr>
            <a:r>
              <a:rPr lang="es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https://docs.docker.com/docker-for-mac/install/</a:t>
            </a:r>
            <a:endParaRPr sz="10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000"/>
              <a:buFont typeface="Arial"/>
              <a:buChar char="▹"/>
            </a:pPr>
            <a:r>
              <a:rPr lang="es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https://docs.docker.com/install/linux/docker-ce/ubuntu/</a:t>
            </a:r>
            <a:endParaRPr sz="10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000"/>
              <a:buFont typeface="Arial"/>
              <a:buChar char="▹"/>
            </a:pPr>
            <a:r>
              <a:rPr lang="es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https://docs.docker.com/install/linux/docker-ce/centos/</a:t>
            </a:r>
            <a:endParaRPr sz="10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000"/>
              <a:buFont typeface="Arial"/>
              <a:buChar char="▹"/>
            </a:pPr>
            <a:r>
              <a:rPr lang="es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https://docs.docker.com/install/linux/docker-ce/debian/</a:t>
            </a:r>
            <a:endParaRPr sz="10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000"/>
              <a:buFont typeface="Arial"/>
              <a:buChar char="▹"/>
            </a:pPr>
            <a:r>
              <a:rPr lang="es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https://docs.docker.com/install/linux/docker-ce/fedora/</a:t>
            </a:r>
            <a:r>
              <a:rPr lang="es" sz="10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Lato"/>
              <a:buChar char="▹"/>
            </a:pPr>
            <a:r>
              <a:rPr lang="es" sz="15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Bash (a escoger una opción)</a:t>
            </a:r>
            <a:endParaRPr sz="15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000"/>
              <a:buFont typeface="Lato"/>
              <a:buChar char="▹"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Ubuntu | Debian | Mint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000"/>
              <a:buFont typeface="Lato"/>
              <a:buChar char="▹"/>
            </a:pPr>
            <a:r>
              <a:rPr lang="es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https://mobaxterm.mobatek.net/</a:t>
            </a:r>
            <a:endParaRPr sz="10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000"/>
              <a:buFont typeface="Arial"/>
              <a:buChar char="▹"/>
            </a:pPr>
            <a:r>
              <a:rPr lang="es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http://www.cygwin.com/</a:t>
            </a:r>
            <a:r>
              <a:rPr lang="es" sz="10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idx="4294967295" type="ctrTitle"/>
          </p:nvPr>
        </p:nvSpPr>
        <p:spPr>
          <a:xfrm>
            <a:off x="669100" y="1659550"/>
            <a:ext cx="7684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POR QUÉ</a:t>
            </a:r>
            <a:endParaRPr sz="6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DOCKER en ORACLE</a:t>
            </a:r>
            <a:endParaRPr sz="6000"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21"/>
          <p:cNvSpPr txBox="1"/>
          <p:nvPr>
            <p:ph idx="4294967295" type="subTitle"/>
          </p:nvPr>
        </p:nvSpPr>
        <p:spPr>
          <a:xfrm>
            <a:off x="685800" y="2801950"/>
            <a:ext cx="6305700" cy="8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Agilizando entorno local, preproducción y producción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2171" y="3716350"/>
            <a:ext cx="1778066" cy="1333550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st="133350">
              <a:srgbClr val="000000">
                <a:alpha val="68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847826" y="2550850"/>
            <a:ext cx="26439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DE </a:t>
            </a:r>
            <a:r>
              <a:rPr i="1"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MÁQUINAS VIRTUALES</a:t>
            </a: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CONTENEDORES DOCKER</a:t>
            </a: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EN SOLUCIONES WEB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847775" y="3129700"/>
            <a:ext cx="3148200" cy="10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Creando entornos de desarrollo más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ágiles</a:t>
            </a: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Necesidad de una solución</a:t>
            </a:r>
            <a:endParaRPr i="1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5924550" y="1052875"/>
            <a:ext cx="2757726" cy="2757749"/>
          </a:xfrm>
          <a:prstGeom prst="rect">
            <a:avLst/>
          </a:prstGeom>
          <a:noFill/>
          <a:ln>
            <a:noFill/>
          </a:ln>
          <a:effectLst>
            <a:outerShdw blurRad="485775" rotWithShape="0" algn="bl" dir="19320000" dist="304800">
              <a:srgbClr val="000000">
                <a:alpha val="64999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