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Montserrat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  <p:embeddedFont>
      <p:font typeface="Lato Black"/>
      <p:bold r:id="rId45"/>
      <p:boldItalic r:id="rId46"/>
    </p:embeddedFont>
    <p:embeddedFont>
      <p:font typeface="Karla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44" Type="http://schemas.openxmlformats.org/officeDocument/2006/relationships/font" Target="fonts/Lato-boldItalic.fntdata"/><Relationship Id="rId43" Type="http://schemas.openxmlformats.org/officeDocument/2006/relationships/font" Target="fonts/Lato-italic.fntdata"/><Relationship Id="rId46" Type="http://schemas.openxmlformats.org/officeDocument/2006/relationships/font" Target="fonts/LatoBlack-boldItalic.fntdata"/><Relationship Id="rId45" Type="http://schemas.openxmlformats.org/officeDocument/2006/relationships/font" Target="fonts/LatoBlack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Karla-bold.fntdata"/><Relationship Id="rId47" Type="http://schemas.openxmlformats.org/officeDocument/2006/relationships/font" Target="fonts/Karla-regular.fntdata"/><Relationship Id="rId49" Type="http://schemas.openxmlformats.org/officeDocument/2006/relationships/font" Target="fonts/Karl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font" Target="fonts/Montserrat-regular.fntdata"/><Relationship Id="rId36" Type="http://schemas.openxmlformats.org/officeDocument/2006/relationships/slide" Target="slides/slide32.xml"/><Relationship Id="rId39" Type="http://schemas.openxmlformats.org/officeDocument/2006/relationships/font" Target="fonts/Montserrat-italic.fntdata"/><Relationship Id="rId38" Type="http://schemas.openxmlformats.org/officeDocument/2006/relationships/font" Target="fonts/Montserrat-bold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schemas.openxmlformats.org/officeDocument/2006/relationships/font" Target="fonts/Karla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cb3bb1d0_0_1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3cb3bb1d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cb3bb1d0_0_1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cb3bb1d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cb3bb1d0_0_1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3cb3bb1d0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b0eaa2bf2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b0eaa2b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b0eaa2bf2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b0eaa2bf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b0eaa2bf2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b0eaa2bf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dc5a5256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dc5a525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b0eaa2bf2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b0eaa2bf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b0eaa2bf2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b0eaa2bf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b0eaa2bf2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b0eaa2bf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cb3bb1d0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cb3bb1d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dc5a52568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dc5a5256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b0eaa2bf2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b0eaa2bf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b0eaa2bf2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b0eaa2bf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b0eaa2bf2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b0eaa2bf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dcbb7f59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dcbb7f5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b0eaa2bf2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b0eaa2bf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b0eaa2bf2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b0eaa2bf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b0eaa2bf2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b0eaa2bf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b0eaa2bf2_0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b0eaa2bf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b0eaa2bf2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b0eaa2bf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cb3bb1d0_0_1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cb3bb1d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b0eaa2bf2_0_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b0eaa2bf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cb3bb1d0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3cb3bb1d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cb3bb1d0_0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cb3bb1d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cb3bb1d0_0_1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cb3bb1d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cb3bb1d0_0_1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cb3bb1d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cb3bb1d0_0_1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cb3bb1d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cb3bb1d0_0_1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cb3bb1d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Google Shape;55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Google Shape;14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Google Shape;24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29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Google Shape;33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Google Shape;38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Google Shape;44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Google Shape;51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B3B7E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48300" y="3175950"/>
            <a:ext cx="70203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 1: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Introducción</a:t>
            </a:r>
            <a:endParaRPr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básica a Docker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TEMARIO DEL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838250" y="1504950"/>
            <a:ext cx="70674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Introducción básica a Docker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Configuración y despliegue de una Oracle DB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Configuración y despliegue de un Weblogic 12c</a:t>
            </a:r>
            <a:endParaRPr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Consumo de la Oracle DB a través de un API Rest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Múltiples nodos para entorno distribuido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Exportar e importar los contenedores creados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Resumen y despedida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324" y="1562700"/>
            <a:ext cx="3023374" cy="2018099"/>
          </a:xfrm>
          <a:prstGeom prst="rect">
            <a:avLst/>
          </a:prstGeom>
          <a:noFill/>
          <a:ln>
            <a:noFill/>
          </a:ln>
          <a:effectLst>
            <a:outerShdw blurRad="785813" rotWithShape="0" algn="bl" dir="19020000" dist="228600">
              <a:srgbClr val="000000">
                <a:alpha val="50000"/>
              </a:srgbClr>
            </a:outerShdw>
          </a:effectLst>
        </p:spPr>
      </p:pic>
      <p:sp>
        <p:nvSpPr>
          <p:cNvPr id="134" name="Google Shape;134;p24"/>
          <p:cNvSpPr txBox="1"/>
          <p:nvPr>
            <p:ph idx="4294967295" type="subTitle"/>
          </p:nvPr>
        </p:nvSpPr>
        <p:spPr>
          <a:xfrm>
            <a:off x="3060325" y="3623050"/>
            <a:ext cx="3023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Let’s </a:t>
            </a:r>
            <a:r>
              <a:rPr lang="es" sz="1800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go!</a:t>
            </a:r>
            <a:endParaRPr sz="1800"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CONTENIDOS VISTOS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84760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Desplegar el contenedor de Weblogic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En este punto 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desplegamos el servidor de aplicaciones Oracle WL.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5"/>
          <p:cNvSpPr txBox="1"/>
          <p:nvPr>
            <p:ph idx="2" type="body"/>
          </p:nvPr>
        </p:nvSpPr>
        <p:spPr>
          <a:xfrm>
            <a:off x="301893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Acceso al portal de Weblogic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Accedimos al servidor y vimos las diferentes secciones</a:t>
            </a:r>
            <a:r>
              <a:rPr lang="es" sz="10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5"/>
          <p:cNvSpPr txBox="1"/>
          <p:nvPr>
            <p:ph idx="3" type="body"/>
          </p:nvPr>
        </p:nvSpPr>
        <p:spPr>
          <a:xfrm>
            <a:off x="5190261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Conexión al contenedor del Oracle DB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Finalmente conectamos el contenedor de WL al de Oracle DB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263" y="3162625"/>
            <a:ext cx="1109975" cy="1109975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20220000" dist="1333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ctrTitle"/>
          </p:nvPr>
        </p:nvSpPr>
        <p:spPr>
          <a:xfrm>
            <a:off x="648300" y="3175950"/>
            <a:ext cx="70203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 4: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rPr>
              <a:t>C</a:t>
            </a:r>
            <a:r>
              <a:rPr b="0" lang="es" sz="3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rPr>
              <a:t>onsumo de la</a:t>
            </a:r>
            <a:endParaRPr b="0" sz="3000">
              <a:solidFill>
                <a:srgbClr val="F33784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rPr>
              <a:t>Oracle DB</a:t>
            </a:r>
            <a:endParaRPr b="0" sz="3000">
              <a:solidFill>
                <a:srgbClr val="F33784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rPr>
              <a:t>a través de un API Rest</a:t>
            </a:r>
            <a:endParaRPr b="0" sz="3000">
              <a:solidFill>
                <a:srgbClr val="F33784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TEMARIO DEL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838250" y="1504950"/>
            <a:ext cx="70674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Introducción básica a Docker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Configuración y despliegue de una Oracle DB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Configuración y despliegue de un Weblogic 12c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Consumo de la Oracle DB a través de un API Rest</a:t>
            </a:r>
            <a:endParaRPr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Múltiples nodos para entorno distribuido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Exportar e importar los contenedores creados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Resumen y despedida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324" y="1562700"/>
            <a:ext cx="3023374" cy="2018099"/>
          </a:xfrm>
          <a:prstGeom prst="rect">
            <a:avLst/>
          </a:prstGeom>
          <a:noFill/>
          <a:ln>
            <a:noFill/>
          </a:ln>
          <a:effectLst>
            <a:outerShdw blurRad="785813" rotWithShape="0" algn="bl" dir="19020000" dist="228600">
              <a:srgbClr val="000000">
                <a:alpha val="50000"/>
              </a:srgbClr>
            </a:outerShdw>
          </a:effectLst>
        </p:spPr>
      </p:pic>
      <p:sp>
        <p:nvSpPr>
          <p:cNvPr id="161" name="Google Shape;161;p28"/>
          <p:cNvSpPr txBox="1"/>
          <p:nvPr>
            <p:ph idx="4294967295" type="subTitle"/>
          </p:nvPr>
        </p:nvSpPr>
        <p:spPr>
          <a:xfrm>
            <a:off x="3060325" y="3623050"/>
            <a:ext cx="3023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Let’s </a:t>
            </a:r>
            <a:r>
              <a:rPr lang="es" sz="1800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go!</a:t>
            </a:r>
            <a:endParaRPr sz="1800"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CONTENIDOS VISTOS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84760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Elaboración del API REST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En esta sección elaboramos un API para poder consumir los datos existentes en el contenedor de Oracle DB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9"/>
          <p:cNvSpPr txBox="1"/>
          <p:nvPr>
            <p:ph idx="2" type="body"/>
          </p:nvPr>
        </p:nvSpPr>
        <p:spPr>
          <a:xfrm>
            <a:off x="301893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Consumo de datos del API desde Postman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En esta clase importamos un proyecto de Postman para validar que nuestra API REST iba correctamente</a:t>
            </a:r>
            <a:r>
              <a:rPr lang="es" sz="10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9"/>
          <p:cNvSpPr txBox="1"/>
          <p:nvPr>
            <p:ph idx="3" type="body"/>
          </p:nvPr>
        </p:nvSpPr>
        <p:spPr>
          <a:xfrm>
            <a:off x="5190261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RETO #1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Asentamos el conocimiento de las dos clases anteriores haciendo un nuevo endpoint y validando que recupera información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263" y="3162625"/>
            <a:ext cx="1109975" cy="1109975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20220000" dist="1333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ctrTitle"/>
          </p:nvPr>
        </p:nvSpPr>
        <p:spPr>
          <a:xfrm>
            <a:off x="648300" y="3175950"/>
            <a:ext cx="70203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 5: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rPr>
              <a:t>Múltiples nodos</a:t>
            </a:r>
            <a:endParaRPr b="0" sz="3000">
              <a:solidFill>
                <a:srgbClr val="F33784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rPr>
              <a:t>para entorno distribuido</a:t>
            </a:r>
            <a:endParaRPr b="0" sz="3000">
              <a:solidFill>
                <a:srgbClr val="F33784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TEMARIO DEL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838250" y="1504950"/>
            <a:ext cx="70674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Introducción básica a Docker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Configuración y despliegue de una Oracle DB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Configuración y despliegue de un Weblogic 12c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Consumo de la Oracle DB a través de un API Rest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Múltiples nodos para entorno distribuido</a:t>
            </a:r>
            <a:endParaRPr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Exportar e importar los contenedores creados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Resumen y despedida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324" y="1562700"/>
            <a:ext cx="3023374" cy="2018099"/>
          </a:xfrm>
          <a:prstGeom prst="rect">
            <a:avLst/>
          </a:prstGeom>
          <a:noFill/>
          <a:ln>
            <a:noFill/>
          </a:ln>
          <a:effectLst>
            <a:outerShdw blurRad="785813" rotWithShape="0" algn="bl" dir="19020000" dist="228600">
              <a:srgbClr val="000000">
                <a:alpha val="50000"/>
              </a:srgbClr>
            </a:outerShdw>
          </a:effectLst>
        </p:spPr>
      </p:pic>
      <p:sp>
        <p:nvSpPr>
          <p:cNvPr id="188" name="Google Shape;188;p32"/>
          <p:cNvSpPr txBox="1"/>
          <p:nvPr>
            <p:ph idx="4294967295" type="subTitle"/>
          </p:nvPr>
        </p:nvSpPr>
        <p:spPr>
          <a:xfrm>
            <a:off x="3060325" y="3623050"/>
            <a:ext cx="3023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Let’s </a:t>
            </a:r>
            <a:r>
              <a:rPr lang="es" sz="1800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go!</a:t>
            </a:r>
            <a:endParaRPr sz="1800"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TEMARIO DEL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838250" y="1504950"/>
            <a:ext cx="70674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Introducción básica a Docker</a:t>
            </a:r>
            <a:endParaRPr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Configuración y despliegue de una Oracle DB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Configuración y despliegue de un Weblogic 12c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Consumo de la Oracle DB a través de un API Rest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Múltiples nodos para entorno distribuido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Exportar e importar los contenedores creados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Resumen y despedida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CONTENIDOS VISTOS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84760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RETO #2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Consistió en poner en práctica todo lo visto anteriormente, para ello montamos un Oracle DB y un WL que debían estar corriendo en paralelo con los que ya habíamos montado y sin conflictos. Se recomendó 3 pasos a seguir.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33"/>
          <p:cNvSpPr txBox="1"/>
          <p:nvPr>
            <p:ph idx="2" type="body"/>
          </p:nvPr>
        </p:nvSpPr>
        <p:spPr>
          <a:xfrm>
            <a:off x="301893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Levantar nuevo contenedor de Weblogic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Este fue el primer paso, levantar el contenedor de Weblogic</a:t>
            </a:r>
            <a:r>
              <a:rPr lang="es" sz="10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33"/>
          <p:cNvSpPr txBox="1"/>
          <p:nvPr>
            <p:ph idx="3" type="body"/>
          </p:nvPr>
        </p:nvSpPr>
        <p:spPr>
          <a:xfrm>
            <a:off x="5190261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Levantar nuevo contenedor de Oracle DB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El segundo paso fue levantar el contenedor de Oracle DB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0795" y="3143638"/>
            <a:ext cx="1264425" cy="1264425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20220000" dist="133350">
              <a:srgbClr val="000000">
                <a:alpha val="50000"/>
              </a:srgbClr>
            </a:outerShdw>
          </a:effectLst>
        </p:spPr>
      </p:pic>
      <p:sp>
        <p:nvSpPr>
          <p:cNvPr id="198" name="Google Shape;198;p33"/>
          <p:cNvSpPr txBox="1"/>
          <p:nvPr>
            <p:ph idx="3" type="body"/>
          </p:nvPr>
        </p:nvSpPr>
        <p:spPr>
          <a:xfrm>
            <a:off x="841011" y="31233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Conexión desde WL a Oracle DB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El último paso consistió en crear el enlace entre ambos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ctrTitle"/>
          </p:nvPr>
        </p:nvSpPr>
        <p:spPr>
          <a:xfrm>
            <a:off x="648300" y="3175950"/>
            <a:ext cx="70203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 6: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rPr>
              <a:t>Exportar e importar</a:t>
            </a:r>
            <a:endParaRPr b="0" sz="3000">
              <a:solidFill>
                <a:srgbClr val="F33784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rPr>
              <a:t>los contenedores creados</a:t>
            </a:r>
            <a:endParaRPr b="0" sz="3000">
              <a:solidFill>
                <a:srgbClr val="F33784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TEMARIO DEL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838250" y="1504950"/>
            <a:ext cx="70674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Introducción básica a Docker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Configuración y despliegue de una Oracle DB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Configuración y despliegue de un Weblogic 12c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Consumo de la Oracle DB a través de un API Rest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Múltiples nodos para entorno distribuido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Exportar e importar los contenedores creados</a:t>
            </a:r>
            <a:endParaRPr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Resumen y despedida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324" y="1562700"/>
            <a:ext cx="3023374" cy="2018099"/>
          </a:xfrm>
          <a:prstGeom prst="rect">
            <a:avLst/>
          </a:prstGeom>
          <a:noFill/>
          <a:ln>
            <a:noFill/>
          </a:ln>
          <a:effectLst>
            <a:outerShdw blurRad="785813" rotWithShape="0" algn="bl" dir="19020000" dist="228600">
              <a:srgbClr val="000000">
                <a:alpha val="50000"/>
              </a:srgbClr>
            </a:outerShdw>
          </a:effectLst>
        </p:spPr>
      </p:pic>
      <p:sp>
        <p:nvSpPr>
          <p:cNvPr id="216" name="Google Shape;216;p36"/>
          <p:cNvSpPr txBox="1"/>
          <p:nvPr>
            <p:ph idx="4294967295" type="subTitle"/>
          </p:nvPr>
        </p:nvSpPr>
        <p:spPr>
          <a:xfrm>
            <a:off x="3060325" y="3623050"/>
            <a:ext cx="3023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Let’s </a:t>
            </a:r>
            <a:r>
              <a:rPr lang="es" sz="1800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go!</a:t>
            </a:r>
            <a:endParaRPr sz="1800"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CONTENIDOS VISTOS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37"/>
          <p:cNvSpPr txBox="1"/>
          <p:nvPr>
            <p:ph idx="1" type="body"/>
          </p:nvPr>
        </p:nvSpPr>
        <p:spPr>
          <a:xfrm>
            <a:off x="84760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Exportación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En esta sección vimos las distintas maneras para exportar un contenedor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37"/>
          <p:cNvSpPr txBox="1"/>
          <p:nvPr>
            <p:ph idx="2" type="body"/>
          </p:nvPr>
        </p:nvSpPr>
        <p:spPr>
          <a:xfrm>
            <a:off x="301893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Importación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En esta clase vimos como importar un contenedor dadas las diferentes opciones de exportación</a:t>
            </a:r>
            <a:r>
              <a:rPr lang="es" sz="10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37"/>
          <p:cNvSpPr txBox="1"/>
          <p:nvPr>
            <p:ph idx="3" type="body"/>
          </p:nvPr>
        </p:nvSpPr>
        <p:spPr>
          <a:xfrm>
            <a:off x="5190261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Reto #3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Esta práctica consistió en poner en práctica las dos clases anteriores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37"/>
          <p:cNvSpPr txBox="1"/>
          <p:nvPr>
            <p:ph idx="3" type="body"/>
          </p:nvPr>
        </p:nvSpPr>
        <p:spPr>
          <a:xfrm>
            <a:off x="841011" y="31233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Reto #4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Este reto consistió en ir un paso más allá en la importación importando desde una dirección web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6" name="Google Shape;2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9122" y="3278227"/>
            <a:ext cx="2007775" cy="995276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20220000" dist="1333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ctrTitle"/>
          </p:nvPr>
        </p:nvSpPr>
        <p:spPr>
          <a:xfrm>
            <a:off x="648300" y="3175950"/>
            <a:ext cx="70203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 7: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rPr>
              <a:t>Examen</a:t>
            </a:r>
            <a:endParaRPr b="0" sz="3000">
              <a:solidFill>
                <a:srgbClr val="F33784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232" name="Google Shape;2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TEMARIO DEL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39"/>
          <p:cNvSpPr txBox="1"/>
          <p:nvPr>
            <p:ph idx="1" type="body"/>
          </p:nvPr>
        </p:nvSpPr>
        <p:spPr>
          <a:xfrm>
            <a:off x="838250" y="1504950"/>
            <a:ext cx="70674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Introducción básica a Docker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Configuración y despliegue de una Oracle DB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Configuración y despliegue de un Weblogic 12c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Consumo de la Oracle DB a través de un API Rest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Múltiples nodos para entorno distribuido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Exportar e importar los contenedores creados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endParaRPr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Resumen y despedida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idx="4294967295" type="subTitle"/>
          </p:nvPr>
        </p:nvSpPr>
        <p:spPr>
          <a:xfrm>
            <a:off x="3060325" y="3623050"/>
            <a:ext cx="3023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Let’s </a:t>
            </a:r>
            <a:r>
              <a:rPr lang="es" sz="1800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go!</a:t>
            </a:r>
            <a:endParaRPr sz="1800"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263" y="1645038"/>
            <a:ext cx="2755523" cy="1853418"/>
          </a:xfrm>
          <a:prstGeom prst="rect">
            <a:avLst/>
          </a:prstGeom>
          <a:noFill/>
          <a:ln>
            <a:noFill/>
          </a:ln>
          <a:effectLst>
            <a:outerShdw blurRad="785813" rotWithShape="0" algn="bl" dir="19020000" dist="2286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>
            <p:ph type="ctrTitle"/>
          </p:nvPr>
        </p:nvSpPr>
        <p:spPr>
          <a:xfrm>
            <a:off x="648300" y="3175950"/>
            <a:ext cx="70203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 8: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rPr>
              <a:t>Resumen y</a:t>
            </a:r>
            <a:endParaRPr b="0" sz="3000">
              <a:solidFill>
                <a:srgbClr val="F33784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rPr>
              <a:t>Despedida</a:t>
            </a:r>
            <a:endParaRPr b="0" sz="3000">
              <a:solidFill>
                <a:srgbClr val="F33784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250" name="Google Shape;25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TEMARIO DEL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42"/>
          <p:cNvSpPr txBox="1"/>
          <p:nvPr>
            <p:ph idx="1" type="body"/>
          </p:nvPr>
        </p:nvSpPr>
        <p:spPr>
          <a:xfrm>
            <a:off x="838250" y="1504950"/>
            <a:ext cx="70674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Introducción básica a Docker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Configuración y despliegue de una Oracle DB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Configuración y despliegue de un Weblogic 12c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Consumo de la Oracle DB a través de un API Rest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Múltiples nodos para entorno distribuido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Exportar e importar los contenedores creados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Resumen y despedida</a:t>
            </a:r>
            <a:endParaRPr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324" y="1562700"/>
            <a:ext cx="3023374" cy="2018099"/>
          </a:xfrm>
          <a:prstGeom prst="rect">
            <a:avLst/>
          </a:prstGeom>
          <a:noFill/>
          <a:ln>
            <a:noFill/>
          </a:ln>
          <a:effectLst>
            <a:outerShdw blurRad="785813" rotWithShape="0" algn="bl" dir="19020000" dist="228600">
              <a:srgbClr val="000000">
                <a:alpha val="50000"/>
              </a:srgbClr>
            </a:outerShdw>
          </a:effectLst>
        </p:spPr>
      </p:pic>
      <p:sp>
        <p:nvSpPr>
          <p:cNvPr id="78" name="Google Shape;78;p16"/>
          <p:cNvSpPr txBox="1"/>
          <p:nvPr>
            <p:ph idx="4294967295" type="subTitle"/>
          </p:nvPr>
        </p:nvSpPr>
        <p:spPr>
          <a:xfrm>
            <a:off x="3060325" y="3623050"/>
            <a:ext cx="3023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Let’s </a:t>
            </a:r>
            <a:r>
              <a:rPr lang="es" sz="1800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go!</a:t>
            </a:r>
            <a:endParaRPr sz="1800"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324" y="1562700"/>
            <a:ext cx="3023374" cy="2018099"/>
          </a:xfrm>
          <a:prstGeom prst="rect">
            <a:avLst/>
          </a:prstGeom>
          <a:noFill/>
          <a:ln>
            <a:noFill/>
          </a:ln>
          <a:effectLst>
            <a:outerShdw blurRad="785813" rotWithShape="0" algn="bl" dir="19020000" dist="228600">
              <a:srgbClr val="000000">
                <a:alpha val="50000"/>
              </a:srgbClr>
            </a:outerShdw>
          </a:effectLst>
        </p:spPr>
      </p:pic>
      <p:sp>
        <p:nvSpPr>
          <p:cNvPr id="262" name="Google Shape;262;p43"/>
          <p:cNvSpPr txBox="1"/>
          <p:nvPr>
            <p:ph idx="4294967295" type="subTitle"/>
          </p:nvPr>
        </p:nvSpPr>
        <p:spPr>
          <a:xfrm>
            <a:off x="3060325" y="3623050"/>
            <a:ext cx="3023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Let’s </a:t>
            </a:r>
            <a:r>
              <a:rPr lang="es" sz="1800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go!</a:t>
            </a:r>
            <a:endParaRPr sz="1800"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/>
          <p:nvPr>
            <p:ph idx="4294967295" type="ctrTitle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MUCHAS GRACIAS</a:t>
            </a:r>
            <a:r>
              <a:rPr lang="es" sz="36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!</a:t>
            </a:r>
            <a:endParaRPr sz="3600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44"/>
          <p:cNvSpPr txBox="1"/>
          <p:nvPr>
            <p:ph idx="4294967295" type="subTitle"/>
          </p:nvPr>
        </p:nvSpPr>
        <p:spPr>
          <a:xfrm>
            <a:off x="685800" y="3163925"/>
            <a:ext cx="4531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Alguna cuestión</a:t>
            </a:r>
            <a:r>
              <a:rPr lang="es" sz="36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sz="36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45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274" name="Google Shape;274;p45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5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5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5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5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5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45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5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5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5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5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5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5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5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45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289" name="Google Shape;289;p45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5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5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5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5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" name="Google Shape;294;p45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295" name="Google Shape;295;p45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5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5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5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5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45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5"/>
          <p:cNvSpPr/>
          <p:nvPr/>
        </p:nvSpPr>
        <p:spPr>
          <a:xfrm>
            <a:off x="26568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2" name="Google Shape;302;p45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303" name="Google Shape;303;p45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5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5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5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45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8" name="Google Shape;308;p45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309" name="Google Shape;309;p45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5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5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5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5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5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5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45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317" name="Google Shape;317;p45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5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5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5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45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5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5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5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45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326" name="Google Shape;326;p45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5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45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329" name="Google Shape;329;p45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5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45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332" name="Google Shape;332;p45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5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5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45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336" name="Google Shape;336;p45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5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5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5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5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5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5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" name="Google Shape;343;p45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344" name="Google Shape;344;p45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5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5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5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5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5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45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351" name="Google Shape;351;p4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4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5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45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6" name="Google Shape;356;p45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357" name="Google Shape;357;p45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5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45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360" name="Google Shape;360;p45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5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5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5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5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Google Shape;365;p45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366" name="Google Shape;366;p45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5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Google Shape;368;p45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369" name="Google Shape;369;p45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5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5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5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5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5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5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Google Shape;376;p45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377" name="Google Shape;377;p45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5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5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5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5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45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383" name="Google Shape;383;p45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5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5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5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5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5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5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5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45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392" name="Google Shape;392;p45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5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5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5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45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397" name="Google Shape;397;p45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5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5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5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45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402" name="Google Shape;402;p45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5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5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5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45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407" name="Google Shape;407;p45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5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45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410" name="Google Shape;410;p45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5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45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413" name="Google Shape;413;p45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5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5" name="Google Shape;415;p45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" name="Google Shape;416;p45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417" name="Google Shape;417;p45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5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" name="Google Shape;419;p45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420" name="Google Shape;420;p45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5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5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5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5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5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5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5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" name="Google Shape;428;p45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5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0" name="Google Shape;430;p45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431" name="Google Shape;431;p45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5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3" name="Google Shape;433;p45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4" name="Google Shape;434;p45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435" name="Google Shape;435;p45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5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45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438" name="Google Shape;438;p4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45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443" name="Google Shape;443;p45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5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5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6" name="Google Shape;446;p45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7" name="Google Shape;447;p45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448" name="Google Shape;448;p45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5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5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5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5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5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45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455" name="Google Shape;455;p45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5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5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5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5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5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5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5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5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45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465" name="Google Shape;465;p45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5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5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45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469" name="Google Shape;469;p45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5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5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45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473" name="Google Shape;473;p45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5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5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5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5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45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479" name="Google Shape;479;p45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5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Google Shape;481;p45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482" name="Google Shape;482;p45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5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5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5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5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5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5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45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490" name="Google Shape;490;p45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5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5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5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5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5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45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497" name="Google Shape;497;p45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5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45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500" name="Google Shape;500;p45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5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5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5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4" name="Google Shape;504;p45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5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5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5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8" name="Google Shape;508;p45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509" name="Google Shape;509;p45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5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5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5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5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5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5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5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45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518" name="Google Shape;518;p45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5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45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521" name="Google Shape;521;p45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5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5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5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5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5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45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528" name="Google Shape;528;p45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5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5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5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5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5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5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45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536" name="Google Shape;536;p45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5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5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Google Shape;539;p45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540" name="Google Shape;540;p45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5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Google Shape;546;p45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547" name="Google Shape;547;p45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5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5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Google Shape;550;p45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551" name="Google Shape;551;p45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5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5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Google Shape;554;p45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555" name="Google Shape;555;p45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5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5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5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5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" name="Google Shape;560;p45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561" name="Google Shape;561;p45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5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5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5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5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5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5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5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5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5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5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5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5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5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5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5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5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5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5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5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5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5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5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5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5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5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5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45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589" name="Google Shape;589;p45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5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5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5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5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5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5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5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5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5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5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5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5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5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5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5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5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5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5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5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5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5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5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" name="Google Shape;612;p45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613" name="Google Shape;613;p45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5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5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5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5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5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5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5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5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5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5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5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5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5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7" name="Google Shape;627;p45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628" name="Google Shape;628;p45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5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5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45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632" name="Google Shape;632;p45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5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5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5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5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5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" name="Google Shape;638;p45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639" name="Google Shape;639;p4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7" name="Google Shape;647;p45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648" name="Google Shape;648;p45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5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5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Google Shape;651;p45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652" name="Google Shape;652;p45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5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5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5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5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45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658" name="Google Shape;658;p45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5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5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5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5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5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5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5" name="Google Shape;665;p45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666" name="Google Shape;666;p45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5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5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5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5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5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45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673" name="Google Shape;673;p45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5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5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5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5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5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5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5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5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45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683" name="Google Shape;683;p45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5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5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5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5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5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5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5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5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5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5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45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695" name="Google Shape;695;p45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5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5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5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5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0" name="Google Shape;700;p45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701" name="Google Shape;701;p45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5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5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5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5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5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5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08" name="Google Shape;70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4550" y="1351200"/>
            <a:ext cx="2441100" cy="24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CONTENIDOS VISTOS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84760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Descargar una imagen y desplegar su contenedor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Hemos descargado y ejecutado un “hola mundo” como ejemplo para las siguientes iteraciones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301893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Revisión de los logs generados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Vimos todos los contenedores disponibles en nuestra máquina, interactuamos y mostramos los logs de un contenedor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7"/>
          <p:cNvSpPr txBox="1"/>
          <p:nvPr>
            <p:ph idx="3" type="body"/>
          </p:nvPr>
        </p:nvSpPr>
        <p:spPr>
          <a:xfrm>
            <a:off x="5190261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Creación de una cuenta Oracle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Creamos una cuenta de Oracle que posteriormente permitiría descargar las imágenes de Docker.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847600" y="304800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Descargar las imágenes de </a:t>
            </a: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Oracle DB y Weblogic 12c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Hemos descargamos las imágenes con las cuales trabajaremos a lo largo del curso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9850" y="3092950"/>
            <a:ext cx="1346300" cy="12151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st="571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ctrTitle"/>
          </p:nvPr>
        </p:nvSpPr>
        <p:spPr>
          <a:xfrm>
            <a:off x="648300" y="3175950"/>
            <a:ext cx="70203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 2: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Configuración y</a:t>
            </a:r>
            <a:endParaRPr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despliegue de una</a:t>
            </a:r>
            <a:endParaRPr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Oracle DB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TEMARIO DEL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838250" y="1504950"/>
            <a:ext cx="70674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Introducción básica a Docker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Configuración y despliegue de una Oracle DB</a:t>
            </a:r>
            <a:endParaRPr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Configuración y despliegue de un Weblogic 12c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Consumo de la Oracle DB a través de un API Rest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Múltiples nodos para entorno distribuido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Exportar e importar los contenedores creados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Resumen y despedida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324" y="1562700"/>
            <a:ext cx="3023374" cy="2018099"/>
          </a:xfrm>
          <a:prstGeom prst="rect">
            <a:avLst/>
          </a:prstGeom>
          <a:noFill/>
          <a:ln>
            <a:noFill/>
          </a:ln>
          <a:effectLst>
            <a:outerShdw blurRad="785813" rotWithShape="0" algn="bl" dir="19020000" dist="228600">
              <a:srgbClr val="000000">
                <a:alpha val="50000"/>
              </a:srgbClr>
            </a:outerShdw>
          </a:effectLst>
        </p:spPr>
      </p:pic>
      <p:sp>
        <p:nvSpPr>
          <p:cNvPr id="106" name="Google Shape;106;p20"/>
          <p:cNvSpPr txBox="1"/>
          <p:nvPr>
            <p:ph idx="4294967295" type="subTitle"/>
          </p:nvPr>
        </p:nvSpPr>
        <p:spPr>
          <a:xfrm>
            <a:off x="3060325" y="3623050"/>
            <a:ext cx="3023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Let’s </a:t>
            </a:r>
            <a:r>
              <a:rPr lang="es" sz="1800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go!</a:t>
            </a:r>
            <a:endParaRPr sz="1800"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CONTENIDOS VISTOS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84760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Desplegar el contenedor de Oracle DB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Hemos desplegado la Oracle DB cerciorándonos que el puerto necesario estaba libre.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301893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Validación del contenedor con SQLPlus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Ejecutamos una aplicación de SQLPlus dentro del contenedor empleando el comando </a:t>
            </a:r>
            <a:r>
              <a:rPr lang="es" sz="10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docker exec.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21"/>
          <p:cNvSpPr txBox="1"/>
          <p:nvPr>
            <p:ph idx="3" type="body"/>
          </p:nvPr>
        </p:nvSpPr>
        <p:spPr>
          <a:xfrm>
            <a:off x="5190261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Validación del contenedor con Ora. Dev.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Nos hemos conectado al contenedor empleando Oracle Developer y hemos creamos una nueva tabla.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847600" y="304800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Creación de un nuevo usuario y tabla ejemplo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Añadimos información con las credenciales ya creadas en los puntos anteriores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9850" y="3092950"/>
            <a:ext cx="1346300" cy="12151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20220000" dist="1333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ctrTitle"/>
          </p:nvPr>
        </p:nvSpPr>
        <p:spPr>
          <a:xfrm>
            <a:off x="648300" y="3175950"/>
            <a:ext cx="70203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 3: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rPr>
              <a:t>Configuración y</a:t>
            </a:r>
            <a:endParaRPr b="0" sz="3000">
              <a:solidFill>
                <a:srgbClr val="F33784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rPr>
              <a:t>despliegue de</a:t>
            </a:r>
            <a:endParaRPr b="0" sz="3000">
              <a:solidFill>
                <a:srgbClr val="F33784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rPr>
              <a:t>Weblogic 12c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