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Karl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caa7dfa7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caa7df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caa7dfa7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caa7df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aa7dfa7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aa7df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caa7dfa7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caa7dfa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Web: desarrollo de frontales en PHP para empresas locales Aragonesas.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Apps: proyecto de innovación con BLE con comunicación a una plaquita IOT (Android, iOS)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Arquitecto: diseño e implementación para banca, Comisión Europea, gestores inmobiliarios…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Mi día a día: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Java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Spring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Spring 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Spring 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Angular desde 2 hasta la versión actual,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En un entorno ágil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Orientado siempre a DevOps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caa7dfa7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caa7dfa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caa7dfa7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caa7dfa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caa7dfa7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caa7dfa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Llevo </a:t>
            </a:r>
            <a:r>
              <a:rPr lang="es" u="sng"/>
              <a:t>un año</a:t>
            </a:r>
            <a:r>
              <a:rPr lang="es"/>
              <a:t> con formación y desarrollo con </a:t>
            </a:r>
            <a:r>
              <a:rPr b="1" lang="es"/>
              <a:t>soluciones Docker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Medio año</a:t>
            </a:r>
            <a:r>
              <a:rPr lang="es"/>
              <a:t> con soluciones </a:t>
            </a:r>
            <a:r>
              <a:rPr b="1" lang="es"/>
              <a:t>DevOps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Explicar situ situación de VM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caa7dfa7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caa7dfa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Tamaño → </a:t>
            </a:r>
            <a:r>
              <a:rPr b="1" lang="es">
                <a:solidFill>
                  <a:schemeClr val="dk1"/>
                </a:solidFill>
              </a:rPr>
              <a:t>Empleamos Ubuntu básico (</a:t>
            </a:r>
            <a:r>
              <a:rPr b="1" lang="es" u="sng">
                <a:solidFill>
                  <a:schemeClr val="dk1"/>
                </a:solidFill>
              </a:rPr>
              <a:t>5GB</a:t>
            </a:r>
            <a:r>
              <a:rPr b="1" lang="es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Consumo de recursos innecesarios → </a:t>
            </a:r>
            <a:r>
              <a:rPr b="1" lang="es">
                <a:solidFill>
                  <a:schemeClr val="dk1"/>
                </a:solidFill>
              </a:rPr>
              <a:t>Máquinas con </a:t>
            </a:r>
            <a:r>
              <a:rPr b="1" lang="es" u="sng">
                <a:solidFill>
                  <a:schemeClr val="dk1"/>
                </a:solidFill>
              </a:rPr>
              <a:t>recursos mínimos</a:t>
            </a:r>
            <a:endParaRPr b="1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Lentitud → </a:t>
            </a:r>
            <a:r>
              <a:rPr b="1" lang="es" u="sng">
                <a:solidFill>
                  <a:schemeClr val="dk1"/>
                </a:solidFill>
              </a:rPr>
              <a:t>Procesos</a:t>
            </a:r>
            <a:r>
              <a:rPr b="1" lang="es">
                <a:solidFill>
                  <a:schemeClr val="dk1"/>
                </a:solidFill>
              </a:rPr>
              <a:t> en en el host y guest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Incapacidad de evolución → </a:t>
            </a:r>
            <a:r>
              <a:rPr b="1" lang="es">
                <a:solidFill>
                  <a:schemeClr val="dk1"/>
                </a:solidFill>
              </a:rPr>
              <a:t>¿</a:t>
            </a:r>
            <a:r>
              <a:rPr b="1" lang="es" u="sng">
                <a:solidFill>
                  <a:schemeClr val="dk1"/>
                </a:solidFill>
              </a:rPr>
              <a:t>Necesitamos más</a:t>
            </a:r>
            <a:r>
              <a:rPr b="1" lang="es">
                <a:solidFill>
                  <a:schemeClr val="dk1"/>
                </a:solidFill>
              </a:rPr>
              <a:t> aplicaciones, servicios, entornos? ¿Hacemos nuevas instalaciones o más VM?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Dificultad para compartir la VM en entornos distribuidos → </a:t>
            </a:r>
            <a:r>
              <a:rPr b="1" lang="es">
                <a:solidFill>
                  <a:schemeClr val="dk1"/>
                </a:solidFill>
              </a:rPr>
              <a:t>Equipo en local “</a:t>
            </a:r>
            <a:r>
              <a:rPr b="1" lang="es" u="sng">
                <a:solidFill>
                  <a:schemeClr val="dk1"/>
                </a:solidFill>
              </a:rPr>
              <a:t>pendrive</a:t>
            </a:r>
            <a:r>
              <a:rPr b="1" lang="es">
                <a:solidFill>
                  <a:schemeClr val="dk1"/>
                </a:solidFill>
              </a:rPr>
              <a:t>” equipo remoto por </a:t>
            </a:r>
            <a:r>
              <a:rPr b="1" lang="es" u="sng">
                <a:solidFill>
                  <a:schemeClr val="dk1"/>
                </a:solidFill>
              </a:rPr>
              <a:t>Internet</a:t>
            </a:r>
            <a:r>
              <a:rPr b="1" lang="es">
                <a:solidFill>
                  <a:schemeClr val="dk1"/>
                </a:solidFill>
              </a:rPr>
              <a:t> ¿Hablamos de conexiones?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Diferencias entre entorno local y entornos previos de pruebas → </a:t>
            </a:r>
            <a:r>
              <a:rPr b="1" lang="es">
                <a:solidFill>
                  <a:schemeClr val="dk1"/>
                </a:solidFill>
              </a:rPr>
              <a:t>Entorno local </a:t>
            </a:r>
            <a:r>
              <a:rPr b="1" lang="es" u="sng">
                <a:solidFill>
                  <a:schemeClr val="dk1"/>
                </a:solidFill>
              </a:rPr>
              <a:t>Win</a:t>
            </a:r>
            <a:r>
              <a:rPr b="1" lang="es">
                <a:solidFill>
                  <a:schemeClr val="dk1"/>
                </a:solidFill>
              </a:rPr>
              <a:t>, entornos previos </a:t>
            </a:r>
            <a:r>
              <a:rPr b="1" lang="es" u="sng">
                <a:solidFill>
                  <a:schemeClr val="dk1"/>
                </a:solidFill>
              </a:rPr>
              <a:t>Linux</a:t>
            </a:r>
            <a:r>
              <a:rPr b="1" lang="es">
                <a:solidFill>
                  <a:schemeClr val="dk1"/>
                </a:solidFill>
              </a:rPr>
              <a:t>: mismas versiones, mismos datos… </a:t>
            </a:r>
            <a:r>
              <a:rPr b="1" lang="es" u="sng">
                <a:solidFill>
                  <a:schemeClr val="dk1"/>
                </a:solidFill>
              </a:rPr>
              <a:t>Todo explota</a:t>
            </a:r>
            <a:endParaRPr b="1" u="sng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docker.com/engine/reference/commandline/docker/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://www.cygwin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docker.com/docker-for-windows/install/" TargetMode="External"/><Relationship Id="rId4" Type="http://schemas.openxmlformats.org/officeDocument/2006/relationships/hyperlink" Target="https://docs.docker.com/docker-for-mac/install/" TargetMode="External"/><Relationship Id="rId9" Type="http://schemas.openxmlformats.org/officeDocument/2006/relationships/hyperlink" Target="https://mobaxterm.mobatek.net/" TargetMode="External"/><Relationship Id="rId5" Type="http://schemas.openxmlformats.org/officeDocument/2006/relationships/hyperlink" Target="https://docs.docker.com/install/linux/docker-ce/ubuntu/" TargetMode="External"/><Relationship Id="rId6" Type="http://schemas.openxmlformats.org/officeDocument/2006/relationships/hyperlink" Target="https://docs.docker.com/install/linux/docker-ce/centos/" TargetMode="External"/><Relationship Id="rId7" Type="http://schemas.openxmlformats.org/officeDocument/2006/relationships/hyperlink" Target="https://docs.docker.com/install/linux/docker-ce/debian/" TargetMode="External"/><Relationship Id="rId8" Type="http://schemas.openxmlformats.org/officeDocument/2006/relationships/hyperlink" Target="https://docs.docker.com/install/linux/docker-ce/fedora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Entorno Oracle sobre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838250" y="1657350"/>
            <a:ext cx="77247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 </a:t>
            </a:r>
            <a:r>
              <a:rPr i="1"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contenedor Linux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se ha convertido en una herramienta que ayuda tanto a desarrolladores como a administradores de sistemas a probar aplicaciones o sistemas en un entorno seguro e igual al de producción, </a:t>
            </a:r>
            <a:r>
              <a:rPr b="1"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reduciendo 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así </a:t>
            </a:r>
            <a:r>
              <a:rPr b="1"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tiempos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de pruebas y adaptaciones a cambios de hardware desde el entorno de prueba al de producción..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3"/>
          <p:cNvSpPr txBox="1"/>
          <p:nvPr>
            <p:ph idx="4294967295" type="subTitle"/>
          </p:nvPr>
        </p:nvSpPr>
        <p:spPr>
          <a:xfrm>
            <a:off x="609600" y="4049725"/>
            <a:ext cx="7953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Esaú A. 05 de Mayo de 2014</a:t>
            </a:r>
            <a:endParaRPr b="1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https://openwebinars.net/blog/docker-que-es-sus-principales-caracteristicas/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RESULTADO DE UNA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LABORAL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Soluciones basadas en contenedores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Tamaño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Recurso virtualizado y apps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Recursos mínimos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Recursos del 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Capacidad de evolución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Añadiendo nuevos contenedores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Compartir un único script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Local, entornos previos y producción iguales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025" y="76200"/>
            <a:ext cx="1701775" cy="1271600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5400000" dist="200025">
              <a:srgbClr val="000000">
                <a:alpha val="64999"/>
              </a:srgbClr>
            </a:outerShdw>
            <a:reflection blurRad="0" dir="5400000" dist="180975" endA="0" endPos="30000" fadeDir="5400012" kx="0" rotWithShape="0" algn="bl" stA="78000" stPos="0" sy="-100000" ky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QUÉ VEREMOS EN ESTE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847775" y="3129700"/>
            <a:ext cx="39339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 camino hacia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despliegues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ágiles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924550" y="1052875"/>
            <a:ext cx="2757726" cy="2757749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19320000" dist="30480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838250" y="1504950"/>
            <a:ext cx="70674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100% práctico + scripts de ejecución de las clases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Retos para validar lo que se ha ido explicando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Desarrollo de API que consuma la Oracle DB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de WL y Oracle DB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contenedor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 teórico sobre las distintas capacidades a adquirir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612" y="3501175"/>
            <a:ext cx="2510675" cy="14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</a:t>
            </a: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8"/>
          <p:cNvSpPr txBox="1"/>
          <p:nvPr>
            <p:ph idx="4294967295" type="subTitle"/>
          </p:nvPr>
        </p:nvSpPr>
        <p:spPr>
          <a:xfrm>
            <a:off x="685800" y="3163925"/>
            <a:ext cx="428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y comencemos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65" name="Google Shape;165;p2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2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180" name="Google Shape;180;p2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2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86" name="Google Shape;186;p2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9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2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94" name="Google Shape;194;p2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9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200" name="Google Shape;200;p2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208" name="Google Shape;208;p2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9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2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217" name="Google Shape;217;p2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220" name="Google Shape;220;p2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2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223" name="Google Shape;223;p2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2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227" name="Google Shape;227;p2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235" name="Google Shape;235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2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242" name="Google Shape;242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9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248" name="Google Shape;248;p2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251" name="Google Shape;251;p2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2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257" name="Google Shape;257;p2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2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260" name="Google Shape;260;p2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2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268" name="Google Shape;268;p2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274" name="Google Shape;274;p2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283" name="Google Shape;283;p2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288" name="Google Shape;288;p2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293" name="Google Shape;293;p2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2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298" name="Google Shape;298;p2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301" name="Google Shape;301;p2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304" name="Google Shape;304;p2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9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308" name="Google Shape;308;p2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2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311" name="Google Shape;311;p2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29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2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322" name="Google Shape;322;p2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9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326" name="Google Shape;326;p2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329" name="Google Shape;329;p2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334" name="Google Shape;334;p2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29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2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339" name="Google Shape;339;p2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2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346" name="Google Shape;346;p2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356" name="Google Shape;356;p2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2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360" name="Google Shape;360;p2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2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364" name="Google Shape;364;p2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370" name="Google Shape;370;p2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2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373" name="Google Shape;373;p2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381" name="Google Shape;381;p2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388" name="Google Shape;388;p2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391" name="Google Shape;391;p2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29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2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400" name="Google Shape;400;p2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2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409" name="Google Shape;409;p2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412" name="Google Shape;412;p2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2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419" name="Google Shape;419;p2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2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427" name="Google Shape;427;p2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431" name="Google Shape;431;p2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438" name="Google Shape;438;p2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442" name="Google Shape;442;p2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446" name="Google Shape;446;p2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452" name="Google Shape;452;p2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480" name="Google Shape;480;p2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2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504" name="Google Shape;504;p2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519" name="Google Shape;519;p2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523" name="Google Shape;523;p2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2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530" name="Google Shape;530;p2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539" name="Google Shape;539;p2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543" name="Google Shape;543;p2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2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549" name="Google Shape;549;p2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2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557" name="Google Shape;557;p2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564" name="Google Shape;564;p2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574" name="Google Shape;574;p2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586" name="Google Shape;586;p2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592" name="Google Shape;592;p2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9" name="Google Shape;5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100" y="1418750"/>
            <a:ext cx="3110701" cy="2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4294967295" type="ctrTitle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BIENVENIDOS</a:t>
            </a: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4294967295" type="subTitle"/>
          </p:nvPr>
        </p:nvSpPr>
        <p:spPr>
          <a:xfrm>
            <a:off x="685800" y="3011525"/>
            <a:ext cx="5848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Soy David Sebastián Manjón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Ingeniero informático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Máster en aplicaciones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075" y="139086"/>
            <a:ext cx="700725" cy="1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MI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PROFESIONAL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10 años en el sector de la Ing. Informática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Desarrollo web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Apps móviles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Arquitecto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Actualmente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desarrollo soluciones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para una prestigiosa consultora tecnológica.</a:t>
            </a:r>
            <a:r>
              <a:rPr lang="es">
                <a:solidFill>
                  <a:srgbClr val="71717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47775" y="31297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Un inicio apropiado facilita un desenlace perfecto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924550" y="1052875"/>
            <a:ext cx="2757726" cy="2757749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19320000" dist="30480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838250" y="1504950"/>
            <a:ext cx="7743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del entorno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https://www.docker.com/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Char char="▹"/>
            </a:pPr>
            <a:r>
              <a:rPr lang="e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https://docs.docker.com/engine/reference/commandline/docker/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Maven, Java y Spring Boot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Conocimientos de bash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Recomendación de cursos Openwebinar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“INTRODUCCIÓN A DOCKER” por ANTONIO SÁNCHEZ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“DOCKER PARA DESARROLLADORES” por PABLO CHICO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“CURSO DE JAVA 8 DESDE CERO”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Arial"/>
              <a:buChar char="▹"/>
            </a:pPr>
            <a:r>
              <a:rPr lang="es" sz="15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“JAVA 8 PARA PROGRAMADORES JAVA” por LUIS MIGUEL LÓPEZ</a:t>
            </a:r>
            <a:endParaRPr sz="15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LOS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REQUISITOS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PREVIOS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838250" y="1504950"/>
            <a:ext cx="77439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Instalaciones previas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Char char="▹"/>
            </a:pPr>
            <a:r>
              <a:rPr lang="es" sz="15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Docker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Lato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https://docs.docker.com/docker-for-windows/install/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https://docs.docker.com/docker-for-mac/install/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https://docs.docker.com/install/linux/docker-ce/ubuntu/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https://docs.docker.com/install/linux/docker-ce/centos/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https://docs.docker.com/install/linux/docker-ce/debian/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https://docs.docker.com/install/linux/docker-ce/fedora/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1500"/>
              <a:buFont typeface="Lato"/>
              <a:buChar char="▹"/>
            </a:pPr>
            <a:r>
              <a:rPr lang="es" sz="15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Bash (a escoger una opción)</a:t>
            </a:r>
            <a:endParaRPr sz="15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Lato"/>
              <a:buChar char="▹"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Ubuntu | Debian | Mint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Lato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https://mobaxterm.mobatek.net/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1000"/>
              <a:buFont typeface="Arial"/>
              <a:buChar char="▹"/>
            </a:pPr>
            <a:r>
              <a:rPr lang="e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http://www.cygwin.com/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4294967295" type="ctrTitle"/>
          </p:nvPr>
        </p:nvSpPr>
        <p:spPr>
          <a:xfrm>
            <a:off x="669100" y="1659550"/>
            <a:ext cx="7684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POR QUÉ</a:t>
            </a:r>
            <a:endParaRPr sz="6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DOCKER en ORACLE</a:t>
            </a:r>
            <a:endParaRPr sz="60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20"/>
          <p:cNvSpPr txBox="1"/>
          <p:nvPr>
            <p:ph idx="4294967295" type="subTitle"/>
          </p:nvPr>
        </p:nvSpPr>
        <p:spPr>
          <a:xfrm>
            <a:off x="685800" y="2801950"/>
            <a:ext cx="63057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Agilizando entorno local, preproducción y producción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171" y="3716350"/>
            <a:ext cx="1778066" cy="13335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st="13335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847826" y="2550850"/>
            <a:ext cx="2643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 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MÁQUINAS VIRTUALES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CONTENEDORES DOCKER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EN SOLUCIONES WEB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47775" y="3129700"/>
            <a:ext cx="3148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Creando entornos de desarrollo más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ágiles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Necesidad de una solución</a:t>
            </a:r>
            <a:endParaRPr i="1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924550" y="1052875"/>
            <a:ext cx="2757726" cy="2757749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19320000" dist="304800">
              <a:srgbClr val="000000">
                <a:alpha val="64999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838350" y="893500"/>
            <a:ext cx="6802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RESULTADO DE UNA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EXPERIENCIA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LABORAL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838250" y="1428750"/>
            <a:ext cx="5972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Entornos basados en VM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¿</a:t>
            </a:r>
            <a:r>
              <a:rPr i="1"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Algún problema</a:t>
            </a: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Tamaño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recursos innecesarios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Lentitud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Incapacidad de evolución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Compartir la VM en entornos distribuidos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▹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Local vs entornos previos de pruebas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650" y="76200"/>
            <a:ext cx="1503350" cy="150335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1440000" dist="104775">
              <a:srgbClr val="000000"/>
            </a:outerShdw>
            <a:reflection blurRad="0" dir="0" dist="0" endA="0" endPos="43000" fadeDir="5400012" kx="0" rotWithShape="0" algn="bl" stA="40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