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Karl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Karla-italic.fntdata"/><Relationship Id="rId27" Type="http://schemas.openxmlformats.org/officeDocument/2006/relationships/font" Target="fonts/Karl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cf4e9d10_0_7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cf4e9d10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cf4e9d10_0_7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cf4e9d10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cf4e9d10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cf4e9d1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dcf4e9d10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dcf4e9d1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cf4e9d1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cf4e9d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cf4e9d10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cf4e9d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Web: desarrollo de frontales en PHP para empresas locales Aragonesas.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Apps: proyecto de innovación con BLE con comunicación a una plaquita IOT (Android, iOS)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Arquitecto: diseño e implementación para banca, Comisión Europea, gestores inmobiliarios…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Mi desarrollo de apps móviles: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Duró más de 3 años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Desarrollando tanto para Android como 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Aplicando patrones de diseño, clean code…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Especialmente trabajé con 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Framework poco conocido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Ahorra muchísimo </a:t>
            </a:r>
            <a:r>
              <a:rPr b="1" lang="en"/>
              <a:t>tiempo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Facilita el </a:t>
            </a:r>
            <a:r>
              <a:rPr b="1" lang="en"/>
              <a:t>clean code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Facilita la interactuación con la </a:t>
            </a:r>
            <a:r>
              <a:rPr b="1" lang="en"/>
              <a:t>UI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Facilita la gestión de </a:t>
            </a:r>
            <a:r>
              <a:rPr b="1" lang="en"/>
              <a:t>hilos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Además permite la integración con Spring Android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cf4e9d10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cf4e9d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Explicar situ situación de VM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cf4e9d10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cf4e9d1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cf4e9d10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cf4e9d1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Más de tres años trabajando con 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Viendo su evolución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facilitando el desarrollo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cf4e9d10_0_6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cf4e9d10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cf4e9d10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cf4e9d1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cf4e9d10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cf4e9d1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ndroidannotations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INTRODUCCIÓN A ANDROID 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INTRODUCCIÓN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838350" y="893500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: Práctica final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1150" y="1748700"/>
            <a:ext cx="38349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App de los Vengadores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Español e Inglés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Pase de imágenes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Información del actor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250" y="1748699"/>
            <a:ext cx="3009374" cy="16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838350" y="893500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: Objetivo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838250" y="1428750"/>
            <a:ext cx="5972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Aprender a instalar el framework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Saber como funciona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Ver diferencia entre un código normal y otro con AA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Coger solvencia con las primeras anotaciones y la </a:t>
            </a:r>
            <a:r>
              <a:rPr b="1" lang="en" u="sng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documentación</a:t>
            </a:r>
            <a:endParaRPr b="1" u="sng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000" y="3836850"/>
            <a:ext cx="1810901" cy="1212850"/>
          </a:xfrm>
          <a:prstGeom prst="rect">
            <a:avLst/>
          </a:prstGeom>
          <a:noFill/>
          <a:ln>
            <a:noFill/>
          </a:ln>
          <a:effectLst>
            <a:outerShdw blurRad="300038" rotWithShape="0" algn="bl" dir="20580000" dist="1809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MUCHAS GRACIAS!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5"/>
          <p:cNvSpPr txBox="1"/>
          <p:nvPr>
            <p:ph idx="4294967295" type="subTitle"/>
          </p:nvPr>
        </p:nvSpPr>
        <p:spPr>
          <a:xfrm>
            <a:off x="685800" y="3163925"/>
            <a:ext cx="428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y comencemos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144" name="Google Shape;144;p2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26"/>
          <p:cNvGrpSpPr/>
          <p:nvPr/>
        </p:nvGrpSpPr>
        <p:grpSpPr>
          <a:xfrm>
            <a:off x="901439" y="399041"/>
            <a:ext cx="372594" cy="310145"/>
            <a:chOff x="1247825" y="322750"/>
            <a:chExt cx="443300" cy="369000"/>
          </a:xfrm>
        </p:grpSpPr>
        <p:sp>
          <p:nvSpPr>
            <p:cNvPr id="159" name="Google Shape;159;p2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2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165" name="Google Shape;165;p2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2656888" y="387284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173" name="Google Shape;173;p2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6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2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179" name="Google Shape;179;p2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187" name="Google Shape;187;p2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26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2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196" name="Google Shape;196;p2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199" name="Google Shape;199;p2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202" name="Google Shape;202;p2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206" name="Google Shape;206;p2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2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214" name="Google Shape;214;p2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2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221" name="Google Shape;221;p2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6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2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227" name="Google Shape;227;p2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2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230" name="Google Shape;230;p2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2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236" name="Google Shape;236;p2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239" name="Google Shape;239;p2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2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247" name="Google Shape;247;p2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2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253" name="Google Shape;253;p2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2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262" name="Google Shape;262;p2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2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267" name="Google Shape;267;p2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2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272" name="Google Shape;272;p2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277" name="Google Shape;277;p2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2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280" name="Google Shape;280;p2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2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283" name="Google Shape;283;p2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6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2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287" name="Google Shape;287;p2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2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290" name="Google Shape;290;p2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6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2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301" name="Google Shape;301;p2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6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305" name="Google Shape;305;p2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2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308" name="Google Shape;308;p2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2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313" name="Google Shape;313;p2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26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2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318" name="Google Shape;318;p2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2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325" name="Google Shape;325;p2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335" name="Google Shape;335;p2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2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339" name="Google Shape;339;p2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2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343" name="Google Shape;343;p2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2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349" name="Google Shape;349;p2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2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352" name="Google Shape;352;p2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360" name="Google Shape;360;p2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2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367" name="Google Shape;367;p2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370" name="Google Shape;370;p2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26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6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6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2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379" name="Google Shape;379;p2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2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388" name="Google Shape;388;p2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2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391" name="Google Shape;391;p2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398" name="Google Shape;398;p2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2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406" name="Google Shape;406;p2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410" name="Google Shape;410;p2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2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417" name="Google Shape;417;p2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2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421" name="Google Shape;421;p2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6"/>
          <p:cNvGrpSpPr/>
          <p:nvPr/>
        </p:nvGrpSpPr>
        <p:grpSpPr>
          <a:xfrm>
            <a:off x="5461718" y="4356472"/>
            <a:ext cx="290183" cy="333679"/>
            <a:chOff x="6673500" y="5031175"/>
            <a:chExt cx="345250" cy="397000"/>
          </a:xfrm>
        </p:grpSpPr>
        <p:sp>
          <p:nvSpPr>
            <p:cNvPr id="425" name="Google Shape;425;p2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431" name="Google Shape;431;p2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459" name="Google Shape;459;p2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2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483" name="Google Shape;483;p2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498" name="Google Shape;498;p2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2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502" name="Google Shape;502;p2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2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509" name="Google Shape;509;p2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2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518" name="Google Shape;518;p2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2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522" name="Google Shape;522;p2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528" name="Google Shape;528;p2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536" name="Google Shape;536;p2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543" name="Google Shape;543;p2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26"/>
          <p:cNvGrpSpPr/>
          <p:nvPr/>
        </p:nvGrpSpPr>
        <p:grpSpPr>
          <a:xfrm>
            <a:off x="4251419" y="4291985"/>
            <a:ext cx="452420" cy="433992"/>
            <a:chOff x="5233525" y="4954450"/>
            <a:chExt cx="538275" cy="516350"/>
          </a:xfrm>
        </p:grpSpPr>
        <p:sp>
          <p:nvSpPr>
            <p:cNvPr id="553" name="Google Shape;553;p2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2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565" name="Google Shape;565;p2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2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571" name="Google Shape;571;p2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8" name="Google Shape;5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0" y="1711123"/>
            <a:ext cx="3060024" cy="172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ctrTitle"/>
          </p:nvPr>
        </p:nvSpPr>
        <p:spPr>
          <a:xfrm>
            <a:off x="685800" y="18119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BIENVENIDOS!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4294967295" type="subTitle"/>
          </p:nvPr>
        </p:nvSpPr>
        <p:spPr>
          <a:xfrm>
            <a:off x="685800" y="3011525"/>
            <a:ext cx="5848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Soy David Sebastián Manjón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685800" y="3683600"/>
            <a:ext cx="56202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Ingeniero informático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Máster en aplicaciones móviles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075" y="139086"/>
            <a:ext cx="700725" cy="1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MI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EXPERIENCIA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PROFESIONAL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10 años en el sector de la Ing. Informática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Desarrollo web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Apps móviles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Arquitecto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Actualmente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desarrollo soluciones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para una prestigiosa consultora tecnológica.</a:t>
            </a:r>
            <a:r>
              <a:rPr lang="en">
                <a:solidFill>
                  <a:srgbClr val="71717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847826" y="255085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REQUISITOS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PREVIOS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47775" y="3129700"/>
            <a:ext cx="31482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Esfuérzate en el inicio y tendrás un buen desarrollo</a:t>
            </a:r>
            <a:endParaRPr i="1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6732275" y="1685288"/>
            <a:ext cx="1772925" cy="1772925"/>
          </a:xfrm>
          <a:prstGeom prst="rect">
            <a:avLst/>
          </a:prstGeom>
          <a:noFill/>
          <a:ln>
            <a:noFill/>
          </a:ln>
          <a:effectLst>
            <a:outerShdw blurRad="585788" rotWithShape="0" algn="bl" dir="19320000" dist="304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LOS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REQUISITOS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PREVIOS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838250" y="1504950"/>
            <a:ext cx="77439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Conocimientos de Java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Conocimientos de Android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Recomendación de cursos Openwebinar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“CURSO DE JAVA 8 DESDE CERO” por LUIS MIGUEL LÓPEZ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“JAVA 8 PARA PROGRAMADORES JAVA” por LUIS MIGUEL LÓPEZ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“PROGRAMACIÓN EN ANDROID” por </a:t>
            </a: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MIGUEL CAMPOS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4294967295" type="ctrTitle"/>
          </p:nvPr>
        </p:nvSpPr>
        <p:spPr>
          <a:xfrm>
            <a:off x="669100" y="1659550"/>
            <a:ext cx="7684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POR QUÉ</a:t>
            </a:r>
            <a:endParaRPr sz="6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AndroidAnnotations</a:t>
            </a:r>
            <a:endParaRPr sz="60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9"/>
          <p:cNvSpPr txBox="1"/>
          <p:nvPr>
            <p:ph idx="4294967295" type="subTitle"/>
          </p:nvPr>
        </p:nvSpPr>
        <p:spPr>
          <a:xfrm>
            <a:off x="685800" y="2801950"/>
            <a:ext cx="63057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acilitándote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el desarrollo, facilitándote la vida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558" y="3667150"/>
            <a:ext cx="1801267" cy="135095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st="133350">
              <a:srgbClr val="000000">
                <a:alpha val="68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838250" y="1025725"/>
            <a:ext cx="5972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el desarrollo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Disminuye notablemente el código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prácticas clean code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Fuerza a cumplir patrones de diseño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entender el código desarrollado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la interacturación con UI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Un ejemplo</a:t>
            </a: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http://androidannotations.org/</a:t>
            </a: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847826" y="255085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847775" y="2977300"/>
            <a:ext cx="31482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Asentando las bases para 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Clean code always looks like it was written by someone who cares</a:t>
            </a:r>
            <a:endParaRPr i="1" sz="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Robert C. Martin, Clean Code: A Handbook of Agile Software Craftsmanship</a:t>
            </a:r>
            <a:endParaRPr i="1"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6732275" y="1685288"/>
            <a:ext cx="1772925" cy="1772925"/>
          </a:xfrm>
          <a:prstGeom prst="rect">
            <a:avLst/>
          </a:prstGeom>
          <a:noFill/>
          <a:ln>
            <a:noFill/>
          </a:ln>
          <a:effectLst>
            <a:outerShdw blurRad="585788" rotWithShape="0" algn="bl" dir="19320000" dist="304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838350" y="893500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838250" y="1428750"/>
            <a:ext cx="5972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Primeras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Inyección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Ciclo de vida de una app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Modificaciones de la interfaz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