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Montserrat"/>
      <p:regular r:id="rId9"/>
      <p:bold r:id="rId10"/>
      <p:italic r:id="rId11"/>
      <p:boldItalic r:id="rId12"/>
    </p:embeddedFont>
    <p:embeddedFont>
      <p:font typeface="Lato"/>
      <p:regular r:id="rId13"/>
      <p:bold r:id="rId14"/>
      <p:italic r:id="rId15"/>
      <p:boldItalic r:id="rId16"/>
    </p:embeddedFont>
    <p:embeddedFont>
      <p:font typeface="Karl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Karla-boldItalic.fntdata"/><Relationship Id="rId11" Type="http://schemas.openxmlformats.org/officeDocument/2006/relationships/font" Target="fonts/Montserrat-italic.fntdata"/><Relationship Id="rId10" Type="http://schemas.openxmlformats.org/officeDocument/2006/relationships/font" Target="fonts/Montserrat-bold.fntdata"/><Relationship Id="rId13" Type="http://schemas.openxmlformats.org/officeDocument/2006/relationships/font" Target="fonts/Lato-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Montserrat-regular.fntdata"/><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Karla-regular.fntdata"/><Relationship Id="rId16" Type="http://schemas.openxmlformats.org/officeDocument/2006/relationships/font" Target="fonts/Lato-boldItalic.fntdata"/><Relationship Id="rId5" Type="http://schemas.openxmlformats.org/officeDocument/2006/relationships/slide" Target="slides/slide1.xml"/><Relationship Id="rId19" Type="http://schemas.openxmlformats.org/officeDocument/2006/relationships/font" Target="fonts/Karla-italic.fntdata"/><Relationship Id="rId6" Type="http://schemas.openxmlformats.org/officeDocument/2006/relationships/slide" Target="slides/slide2.xml"/><Relationship Id="rId18" Type="http://schemas.openxmlformats.org/officeDocument/2006/relationships/font" Target="fonts/Karl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dd4c1c0c8_1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dd4c1c0c8_1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dd4c1c0c8_1_5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dd4c1c0c8_1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dd4c1c0c8_1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dd4c1c0c8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dd4c1c0c8_1_5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dd4c1c0c8_1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0" name="Google Shape;10;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1" name="Google Shape;11;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5" name="Google Shape;5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6" name="Google Shape;56;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Google Shape;59;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4" name="Google Shape;14;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5" name="Google Shape;15;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 name="Google Shape;16;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7" name="Shape 17"/>
        <p:cNvGrpSpPr/>
        <p:nvPr/>
      </p:nvGrpSpPr>
      <p:grpSpPr>
        <a:xfrm>
          <a:off x="0" y="0"/>
          <a:ext cx="0" cy="0"/>
          <a:chOff x="0" y="0"/>
          <a:chExt cx="0" cy="0"/>
        </a:xfrm>
      </p:grpSpPr>
      <p:sp>
        <p:nvSpPr>
          <p:cNvPr id="18" name="Google Shape;18;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9" name="Google Shape;19;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0" name="Google Shape;20;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 name="Google Shape;21;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2" name="Shape 22"/>
        <p:cNvGrpSpPr/>
        <p:nvPr/>
      </p:nvGrpSpPr>
      <p:grpSpPr>
        <a:xfrm>
          <a:off x="0" y="0"/>
          <a:ext cx="0" cy="0"/>
          <a:chOff x="0" y="0"/>
          <a:chExt cx="0" cy="0"/>
        </a:xfrm>
      </p:grpSpPr>
      <p:sp>
        <p:nvSpPr>
          <p:cNvPr id="23" name="Google Shape;23;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4" name="Google Shape;24;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5" name="Google Shape;25;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6" name="Shape 26"/>
        <p:cNvGrpSpPr/>
        <p:nvPr/>
      </p:nvGrpSpPr>
      <p:grpSpPr>
        <a:xfrm>
          <a:off x="0" y="0"/>
          <a:ext cx="0" cy="0"/>
          <a:chOff x="0" y="0"/>
          <a:chExt cx="0" cy="0"/>
        </a:xfrm>
      </p:grpSpPr>
      <p:sp>
        <p:nvSpPr>
          <p:cNvPr id="27" name="Google Shape;27;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28" name="Google Shape;28;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9" name="Google Shape;29;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0" name="Google Shape;30;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6" name="Shape 36"/>
        <p:cNvGrpSpPr/>
        <p:nvPr/>
      </p:nvGrpSpPr>
      <p:grpSpPr>
        <a:xfrm>
          <a:off x="0" y="0"/>
          <a:ext cx="0" cy="0"/>
          <a:chOff x="0" y="0"/>
          <a:chExt cx="0" cy="0"/>
        </a:xfrm>
      </p:grpSpPr>
      <p:sp>
        <p:nvSpPr>
          <p:cNvPr id="37" name="Google Shape;37;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Google Shape;38;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Google Shape;39;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0" name="Google Shape;40;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1" name="Google Shape;41;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2" name="Shape 42"/>
        <p:cNvGrpSpPr/>
        <p:nvPr/>
      </p:nvGrpSpPr>
      <p:grpSpPr>
        <a:xfrm>
          <a:off x="0" y="0"/>
          <a:ext cx="0" cy="0"/>
          <a:chOff x="0" y="0"/>
          <a:chExt cx="0" cy="0"/>
        </a:xfrm>
      </p:grpSpPr>
      <p:sp>
        <p:nvSpPr>
          <p:cNvPr id="43" name="Google Shape;43;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Google Shape;44;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Google Shape;45;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6" name="Google Shape;46;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7" name="Google Shape;47;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 name="Google Shape;48;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Google Shape;51;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Google Shape;52;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B3B7E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48300" y="3175950"/>
            <a:ext cx="7020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 6:</a:t>
            </a:r>
            <a:endParaRPr>
              <a:solidFill>
                <a:srgbClr val="121867"/>
              </a:solidFill>
              <a:latin typeface="Lato"/>
              <a:ea typeface="Lato"/>
              <a:cs typeface="Lato"/>
              <a:sym typeface="Lato"/>
            </a:endParaRPr>
          </a:p>
          <a:p>
            <a:pPr indent="0" lvl="0" marL="0" rtl="0" algn="l">
              <a:spcBef>
                <a:spcPts val="0"/>
              </a:spcBef>
              <a:spcAft>
                <a:spcPts val="0"/>
              </a:spcAft>
              <a:buNone/>
            </a:pPr>
            <a:r>
              <a:rPr lang="es">
                <a:solidFill>
                  <a:srgbClr val="F33784"/>
                </a:solidFill>
                <a:latin typeface="Lato"/>
                <a:ea typeface="Lato"/>
                <a:cs typeface="Lato"/>
                <a:sym typeface="Lato"/>
              </a:rPr>
              <a:t>Práctica final</a:t>
            </a:r>
            <a:endParaRPr>
              <a:solidFill>
                <a:srgbClr val="F33784"/>
              </a:solidFill>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5969797" y="2027896"/>
            <a:ext cx="2132651" cy="1087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TEMARIO DEL </a:t>
            </a:r>
            <a:r>
              <a:rPr lang="es">
                <a:solidFill>
                  <a:srgbClr val="F33784"/>
                </a:solidFill>
                <a:latin typeface="Lato"/>
                <a:ea typeface="Lato"/>
                <a:cs typeface="Lato"/>
                <a:sym typeface="Lato"/>
              </a:rPr>
              <a:t>CURSO</a:t>
            </a:r>
            <a:endParaRPr>
              <a:solidFill>
                <a:srgbClr val="121867"/>
              </a:solidFill>
              <a:latin typeface="Lato"/>
              <a:ea typeface="Lato"/>
              <a:cs typeface="Lato"/>
              <a:sym typeface="Lato"/>
            </a:endParaRPr>
          </a:p>
        </p:txBody>
      </p:sp>
      <p:sp>
        <p:nvSpPr>
          <p:cNvPr id="72" name="Google Shape;72;p15"/>
          <p:cNvSpPr txBox="1"/>
          <p:nvPr>
            <p:ph idx="1" type="body"/>
          </p:nvPr>
        </p:nvSpPr>
        <p:spPr>
          <a:xfrm>
            <a:off x="838250" y="1504950"/>
            <a:ext cx="7067400" cy="225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121867"/>
              </a:buClr>
              <a:buSzPts val="2000"/>
              <a:buFont typeface="Lato"/>
              <a:buChar char="▸"/>
            </a:pPr>
            <a:r>
              <a:rPr lang="es">
                <a:solidFill>
                  <a:srgbClr val="121867"/>
                </a:solidFill>
                <a:latin typeface="Arial"/>
                <a:ea typeface="Arial"/>
                <a:cs typeface="Arial"/>
                <a:sym typeface="Arial"/>
              </a:rPr>
              <a:t>Introduccion a AndroidAnnotations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Primeras anotaciones</a:t>
            </a:r>
            <a:endParaRPr>
              <a:solidFill>
                <a:srgbClr val="121867"/>
              </a:solidFill>
              <a:latin typeface="Lato"/>
              <a:ea typeface="Lato"/>
              <a:cs typeface="Lato"/>
              <a:sym typeface="Lato"/>
            </a:endParaRPr>
          </a:p>
          <a:p>
            <a:pPr indent="-355600" lvl="0" marL="457200" rtl="0" algn="l">
              <a:spcBef>
                <a:spcPts val="0"/>
              </a:spcBef>
              <a:spcAft>
                <a:spcPts val="0"/>
              </a:spcAft>
              <a:buClr>
                <a:srgbClr val="121867"/>
              </a:buClr>
              <a:buSzPts val="2000"/>
              <a:buFont typeface="Lato"/>
              <a:buChar char="▸"/>
            </a:pPr>
            <a:r>
              <a:rPr lang="es">
                <a:solidFill>
                  <a:srgbClr val="121867"/>
                </a:solidFill>
                <a:latin typeface="Arial"/>
                <a:ea typeface="Arial"/>
                <a:cs typeface="Arial"/>
                <a:sym typeface="Arial"/>
              </a:rPr>
              <a:t>Inyección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Ciclo de vida de una app</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Acceso a los recursos</a:t>
            </a:r>
            <a:endParaRPr>
              <a:solidFill>
                <a:srgbClr val="121867"/>
              </a:solidFill>
              <a:latin typeface="Arial"/>
              <a:ea typeface="Arial"/>
              <a:cs typeface="Arial"/>
              <a:sym typeface="Arial"/>
            </a:endParaRPr>
          </a:p>
          <a:p>
            <a:pPr indent="-355600" lvl="0" marL="457200" rtl="0" algn="l">
              <a:spcBef>
                <a:spcPts val="0"/>
              </a:spcBef>
              <a:spcAft>
                <a:spcPts val="0"/>
              </a:spcAft>
              <a:buClr>
                <a:srgbClr val="F33784"/>
              </a:buClr>
              <a:buSzPts val="2000"/>
              <a:buFont typeface="Arial"/>
              <a:buChar char="▸"/>
            </a:pPr>
            <a:r>
              <a:rPr lang="es">
                <a:solidFill>
                  <a:srgbClr val="F33784"/>
                </a:solidFill>
                <a:latin typeface="Arial"/>
                <a:ea typeface="Arial"/>
                <a:cs typeface="Arial"/>
                <a:sym typeface="Arial"/>
              </a:rPr>
              <a:t>Practica final</a:t>
            </a:r>
            <a:endParaRPr>
              <a:solidFill>
                <a:srgbClr val="F33784"/>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Examen</a:t>
            </a:r>
            <a:endParaRPr>
              <a:solidFill>
                <a:srgbClr val="121867"/>
              </a:solidFill>
              <a:latin typeface="Arial"/>
              <a:ea typeface="Arial"/>
              <a:cs typeface="Arial"/>
              <a:sym typeface="Arial"/>
            </a:endParaRPr>
          </a:p>
          <a:p>
            <a:pPr indent="-355600" lvl="0" marL="457200" rtl="0" algn="l">
              <a:spcBef>
                <a:spcPts val="0"/>
              </a:spcBef>
              <a:spcAft>
                <a:spcPts val="0"/>
              </a:spcAft>
              <a:buClr>
                <a:srgbClr val="121867"/>
              </a:buClr>
              <a:buSzPts val="2000"/>
              <a:buFont typeface="Arial"/>
              <a:buChar char="▸"/>
            </a:pPr>
            <a:r>
              <a:rPr lang="es">
                <a:solidFill>
                  <a:srgbClr val="121867"/>
                </a:solidFill>
                <a:latin typeface="Arial"/>
                <a:ea typeface="Arial"/>
                <a:cs typeface="Arial"/>
                <a:sym typeface="Arial"/>
              </a:rPr>
              <a:t>Recapitulación de las anotaciones</a:t>
            </a:r>
            <a:endParaRPr>
              <a:solidFill>
                <a:srgbClr val="121867"/>
              </a:solidFill>
              <a:latin typeface="Arial"/>
              <a:ea typeface="Arial"/>
              <a:cs typeface="Arial"/>
              <a:sym typeface="Arial"/>
            </a:endParaRPr>
          </a:p>
          <a:p>
            <a:pPr indent="0" lvl="0" marL="0" rtl="0" algn="l">
              <a:spcBef>
                <a:spcPts val="600"/>
              </a:spcBef>
              <a:spcAft>
                <a:spcPts val="0"/>
              </a:spcAft>
              <a:buNone/>
            </a:pPr>
            <a:r>
              <a:t/>
            </a:r>
            <a:endParaRPr>
              <a:solidFill>
                <a:srgbClr val="121867"/>
              </a:solidFill>
              <a:latin typeface="Lato"/>
              <a:ea typeface="Lato"/>
              <a:cs typeface="Lato"/>
              <a:sym typeface="Lato"/>
            </a:endParaRPr>
          </a:p>
          <a:p>
            <a:pPr indent="0" lvl="0" marL="0" rtl="0" algn="l">
              <a:spcBef>
                <a:spcPts val="600"/>
              </a:spcBef>
              <a:spcAft>
                <a:spcPts val="0"/>
              </a:spcAft>
              <a:buNone/>
            </a:pPr>
            <a:r>
              <a:t/>
            </a:r>
            <a:endParaRPr>
              <a:solidFill>
                <a:srgbClr val="71717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4294967295" type="subTitle"/>
          </p:nvPr>
        </p:nvSpPr>
        <p:spPr>
          <a:xfrm>
            <a:off x="4857750" y="3623050"/>
            <a:ext cx="42861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4857751" y="1061750"/>
            <a:ext cx="4286252" cy="2561301"/>
          </a:xfrm>
          <a:prstGeom prst="rect">
            <a:avLst/>
          </a:prstGeom>
          <a:noFill/>
          <a:ln>
            <a:noFill/>
          </a:ln>
          <a:effectLst>
            <a:outerShdw blurRad="785813" rotWithShape="0" algn="bl" dir="19020000" dist="228600">
              <a:srgbClr val="000000">
                <a:alpha val="50000"/>
              </a:srgbClr>
            </a:outerShdw>
          </a:effectLst>
        </p:spPr>
      </p:pic>
      <p:sp>
        <p:nvSpPr>
          <p:cNvPr id="79" name="Google Shape;79;p16"/>
          <p:cNvSpPr txBox="1"/>
          <p:nvPr>
            <p:ph idx="4294967295" type="title"/>
          </p:nvPr>
        </p:nvSpPr>
        <p:spPr>
          <a:xfrm>
            <a:off x="104848" y="377975"/>
            <a:ext cx="39108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Instrucciones de la </a:t>
            </a:r>
            <a:r>
              <a:rPr lang="es">
                <a:solidFill>
                  <a:srgbClr val="F33784"/>
                </a:solidFill>
                <a:latin typeface="Lato"/>
                <a:ea typeface="Lato"/>
                <a:cs typeface="Lato"/>
                <a:sym typeface="Lato"/>
              </a:rPr>
              <a:t>práctica</a:t>
            </a:r>
            <a:endParaRPr>
              <a:solidFill>
                <a:srgbClr val="F33784"/>
              </a:solidFill>
              <a:latin typeface="Lato"/>
              <a:ea typeface="Lato"/>
              <a:cs typeface="Lato"/>
              <a:sym typeface="Lato"/>
            </a:endParaRPr>
          </a:p>
        </p:txBody>
      </p:sp>
      <p:sp>
        <p:nvSpPr>
          <p:cNvPr id="80" name="Google Shape;80;p16"/>
          <p:cNvSpPr txBox="1"/>
          <p:nvPr>
            <p:ph idx="4294967295" type="body"/>
          </p:nvPr>
        </p:nvSpPr>
        <p:spPr>
          <a:xfrm>
            <a:off x="104775" y="989425"/>
            <a:ext cx="5191200" cy="377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Crear una app (EActivity) que con dos botones (sin AndroidAnnotations, esto se verá próximamente) situados en el título de la aplicación permitan cambiar el lenguaje de la app obteniendo el idioma desde los recursos de la aplicación (se recomienda que los botones sean de tipo/estilo small). La app deberá tener una animación cuando se cambie de lenguaje, la cual será escogida de acuerdo al valor de una propiedad según los resources de la app (BooleanRes).</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121867"/>
              </a:solidFill>
              <a:latin typeface="Arial"/>
              <a:ea typeface="Arial"/>
              <a:cs typeface="Arial"/>
              <a:sym typeface="Arial"/>
            </a:endParaRPr>
          </a:p>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La vista principal constará de un contenedor donde se podrá visualizar y pasar su contenido y dos botones los cuales permitirán avanzar o retroceder el contenido del contenedor.</a:t>
            </a:r>
            <a:endParaRPr sz="1500">
              <a:solidFill>
                <a:srgbClr val="71717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4294967295" type="subTitle"/>
          </p:nvPr>
        </p:nvSpPr>
        <p:spPr>
          <a:xfrm>
            <a:off x="4857750" y="3623050"/>
            <a:ext cx="4286100" cy="58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s" sz="1800">
                <a:solidFill>
                  <a:srgbClr val="121867"/>
                </a:solidFill>
                <a:latin typeface="Arial"/>
                <a:ea typeface="Arial"/>
                <a:cs typeface="Arial"/>
                <a:sym typeface="Arial"/>
              </a:rPr>
              <a:t>Let’s </a:t>
            </a:r>
            <a:r>
              <a:rPr lang="es" sz="1800">
                <a:solidFill>
                  <a:srgbClr val="F33784"/>
                </a:solidFill>
                <a:latin typeface="Arial"/>
                <a:ea typeface="Arial"/>
                <a:cs typeface="Arial"/>
                <a:sym typeface="Arial"/>
              </a:rPr>
              <a:t>go!</a:t>
            </a:r>
            <a:endParaRPr sz="1800">
              <a:solidFill>
                <a:srgbClr val="F33784"/>
              </a:solidFill>
              <a:latin typeface="Arial"/>
              <a:ea typeface="Arial"/>
              <a:cs typeface="Arial"/>
              <a:sym typeface="Arial"/>
            </a:endParaRPr>
          </a:p>
        </p:txBody>
      </p:sp>
      <p:pic>
        <p:nvPicPr>
          <p:cNvPr id="86" name="Google Shape;86;p17"/>
          <p:cNvPicPr preferRelativeResize="0"/>
          <p:nvPr/>
        </p:nvPicPr>
        <p:blipFill>
          <a:blip r:embed="rId3">
            <a:alphaModFix/>
          </a:blip>
          <a:stretch>
            <a:fillRect/>
          </a:stretch>
        </p:blipFill>
        <p:spPr>
          <a:xfrm>
            <a:off x="4857751" y="1061750"/>
            <a:ext cx="4286252" cy="2561301"/>
          </a:xfrm>
          <a:prstGeom prst="rect">
            <a:avLst/>
          </a:prstGeom>
          <a:noFill/>
          <a:ln>
            <a:noFill/>
          </a:ln>
          <a:effectLst>
            <a:outerShdw blurRad="785813" rotWithShape="0" algn="bl" dir="19020000" dist="228600">
              <a:srgbClr val="000000">
                <a:alpha val="50000"/>
              </a:srgbClr>
            </a:outerShdw>
          </a:effectLst>
        </p:spPr>
      </p:pic>
      <p:sp>
        <p:nvSpPr>
          <p:cNvPr id="87" name="Google Shape;87;p17"/>
          <p:cNvSpPr txBox="1"/>
          <p:nvPr>
            <p:ph idx="4294967295" type="title"/>
          </p:nvPr>
        </p:nvSpPr>
        <p:spPr>
          <a:xfrm>
            <a:off x="104848" y="575225"/>
            <a:ext cx="39108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121867"/>
                </a:solidFill>
                <a:latin typeface="Lato"/>
                <a:ea typeface="Lato"/>
                <a:cs typeface="Lato"/>
                <a:sym typeface="Lato"/>
              </a:rPr>
              <a:t>Instrucciones de la </a:t>
            </a:r>
            <a:r>
              <a:rPr lang="es">
                <a:solidFill>
                  <a:srgbClr val="F33784"/>
                </a:solidFill>
                <a:latin typeface="Lato"/>
                <a:ea typeface="Lato"/>
                <a:cs typeface="Lato"/>
                <a:sym typeface="Lato"/>
              </a:rPr>
              <a:t>práctica</a:t>
            </a:r>
            <a:endParaRPr>
              <a:solidFill>
                <a:srgbClr val="F33784"/>
              </a:solidFill>
              <a:latin typeface="Lato"/>
              <a:ea typeface="Lato"/>
              <a:cs typeface="Lato"/>
              <a:sym typeface="Lato"/>
            </a:endParaRPr>
          </a:p>
        </p:txBody>
      </p:sp>
      <p:sp>
        <p:nvSpPr>
          <p:cNvPr id="88" name="Google Shape;88;p17"/>
          <p:cNvSpPr txBox="1"/>
          <p:nvPr>
            <p:ph idx="4294967295" type="body"/>
          </p:nvPr>
        </p:nvSpPr>
        <p:spPr>
          <a:xfrm>
            <a:off x="104775" y="1186675"/>
            <a:ext cx="5191200" cy="338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121867"/>
                </a:solidFill>
                <a:latin typeface="Arial"/>
                <a:ea typeface="Arial"/>
                <a:cs typeface="Arial"/>
                <a:sym typeface="Arial"/>
              </a:rPr>
              <a:t>El contenedor será un objeto personalizado, estará formado por una imagen de un vengador, un único TextView personalizado que mostrará el nombre del </a:t>
            </a:r>
            <a:r>
              <a:rPr lang="es" sz="1500">
                <a:solidFill>
                  <a:srgbClr val="121867"/>
                </a:solidFill>
                <a:latin typeface="Arial"/>
                <a:ea typeface="Arial"/>
                <a:cs typeface="Arial"/>
                <a:sym typeface="Arial"/>
              </a:rPr>
              <a:t>héroe</a:t>
            </a:r>
            <a:r>
              <a:rPr lang="es" sz="1500">
                <a:solidFill>
                  <a:srgbClr val="121867"/>
                </a:solidFill>
                <a:latin typeface="Arial"/>
                <a:ea typeface="Arial"/>
                <a:cs typeface="Arial"/>
                <a:sym typeface="Arial"/>
              </a:rPr>
              <a:t>, el nombre del actor y una pequeña descripción. Además cada vengador tiene cinco colores representativos que se podrán poner como fondo de pantalla pulsando cinco diferentes botones. La respectiva información será recuperada desde otra aplicación, la cual deberá ser llamada.</a:t>
            </a:r>
            <a:endParaRPr sz="1500">
              <a:solidFill>
                <a:srgbClr val="121867"/>
              </a:solidFill>
              <a:latin typeface="Arial"/>
              <a:ea typeface="Arial"/>
              <a:cs typeface="Arial"/>
              <a:sym typeface="Arial"/>
            </a:endParaRPr>
          </a:p>
          <a:p>
            <a:pPr indent="0" lvl="0" marL="0" rtl="0" algn="l">
              <a:lnSpc>
                <a:spcPct val="115000"/>
              </a:lnSpc>
              <a:spcBef>
                <a:spcPts val="900"/>
              </a:spcBef>
              <a:spcAft>
                <a:spcPts val="900"/>
              </a:spcAft>
              <a:buNone/>
            </a:pPr>
            <a:r>
              <a:rPr lang="es" sz="1500">
                <a:solidFill>
                  <a:srgbClr val="121867"/>
                </a:solidFill>
                <a:latin typeface="Arial"/>
                <a:ea typeface="Arial"/>
                <a:cs typeface="Arial"/>
                <a:sym typeface="Arial"/>
              </a:rPr>
              <a:t>Toda la aplicación deberá cambiar entre dos idiomas (español e inglés), como recomendación montar dos beans y que cada uno gestione su respectivo idioma.</a:t>
            </a:r>
            <a:endParaRPr sz="1500">
              <a:solidFill>
                <a:srgbClr val="717173"/>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