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Lato Black"/>
      <p:bold r:id="rId22"/>
      <p:boldItalic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LatoBlack-bold.fntdata"/><Relationship Id="rId21" Type="http://schemas.openxmlformats.org/officeDocument/2006/relationships/font" Target="fonts/Lato-boldItalic.fntdata"/><Relationship Id="rId24" Type="http://schemas.openxmlformats.org/officeDocument/2006/relationships/font" Target="fonts/Karla-regular.fntdata"/><Relationship Id="rId23" Type="http://schemas.openxmlformats.org/officeDocument/2006/relationships/font" Target="fonts/LatoBlac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7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d4c1c0c8_1_6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d4c1c0c8_1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0eaa2bf2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0eaa2bf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ecdf54d0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ecdf54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ecdf54d0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ecdf54d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ecdf54d0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ecdf54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ecdf54d0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ecdf54d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ecdf54d0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ecdf54d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8: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Recapitulación de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las anotaciones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Primeras anotaciones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Inyección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Ciclo de vida de una app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Modificaciones de la interfaz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1637100"/>
            <a:ext cx="91440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Instalar AndroidAnnotations</a:t>
            </a:r>
            <a:r>
              <a:rPr lang="es" sz="2000">
                <a:solidFill>
                  <a:srgbClr val="121867"/>
                </a:solidFill>
              </a:rPr>
              <a:t>:</a:t>
            </a:r>
            <a:endParaRPr sz="2000">
              <a:solidFill>
                <a:srgbClr val="121867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21867"/>
                </a:solidFill>
              </a:rPr>
              <a:t>app/build.gradle</a:t>
            </a:r>
            <a:br>
              <a:rPr lang="es" sz="20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		annotationProcessor "org.androidannotations:androidannotations:$AAVersion"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		implementation "org.androidannotations:androidannotations-api:$AAVersion"</a:t>
            </a:r>
            <a:endParaRPr sz="1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121867"/>
                </a:solidFill>
              </a:rPr>
              <a:t>“hello world”</a:t>
            </a:r>
            <a:r>
              <a:rPr lang="es" sz="2000">
                <a:solidFill>
                  <a:srgbClr val="121867"/>
                </a:solidFill>
              </a:rPr>
              <a:t> </a:t>
            </a:r>
            <a:r>
              <a:rPr i="1" lang="es" sz="2000">
                <a:solidFill>
                  <a:srgbClr val="121867"/>
                </a:solidFill>
              </a:rPr>
              <a:t>sin</a:t>
            </a:r>
            <a:r>
              <a:rPr lang="es" sz="2000">
                <a:solidFill>
                  <a:srgbClr val="121867"/>
                </a:solidFill>
              </a:rPr>
              <a:t> y </a:t>
            </a:r>
            <a:r>
              <a:rPr i="1" lang="es" sz="2000">
                <a:solidFill>
                  <a:srgbClr val="121867"/>
                </a:solidFill>
              </a:rPr>
              <a:t>con</a:t>
            </a:r>
            <a:r>
              <a:rPr lang="es" sz="2000">
                <a:solidFill>
                  <a:srgbClr val="121867"/>
                </a:solidFill>
              </a:rPr>
              <a:t> AndroidAnnotations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0" y="278250"/>
            <a:ext cx="9144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@EActivity</a:t>
            </a:r>
            <a:r>
              <a:rPr lang="es" sz="2000">
                <a:solidFill>
                  <a:srgbClr val="121867"/>
                </a:solidFill>
              </a:rPr>
              <a:t> -&gt; Permite mejorar una actividad con AndroidAnnotations y permite especificar su layout.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@EApplication</a:t>
            </a:r>
            <a:r>
              <a:rPr lang="es" sz="2000">
                <a:solidFill>
                  <a:srgbClr val="121867"/>
                </a:solidFill>
              </a:rPr>
              <a:t> -&gt; Permite definir una nueva aplicación dentro del proyecto. Recordar que la clase se debe registrar en el manifest("android:name").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@EBean</a:t>
            </a:r>
            <a:r>
              <a:rPr lang="es" sz="2000">
                <a:solidFill>
                  <a:srgbClr val="121867"/>
                </a:solidFill>
              </a:rPr>
              <a:t> -&gt; Permite definir un bean empleando AndroidAnnotations.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@EView </a:t>
            </a:r>
            <a:r>
              <a:rPr lang="es" sz="2000">
                <a:solidFill>
                  <a:srgbClr val="121867"/>
                </a:solidFill>
              </a:rPr>
              <a:t>-&gt; Permite crear un objeto personalizado de UI.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@EViewGroup</a:t>
            </a:r>
            <a:r>
              <a:rPr lang="es" sz="2000">
                <a:solidFill>
                  <a:srgbClr val="121867"/>
                </a:solidFill>
              </a:rPr>
              <a:t> -&gt; Permite crear un objeto personalizado de UI.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@Fullscreen</a:t>
            </a:r>
            <a:r>
              <a:rPr lang="es" sz="2000">
                <a:solidFill>
                  <a:srgbClr val="121867"/>
                </a:solidFill>
              </a:rPr>
              <a:t> -&gt; Nos permite poner una actividad a pantalla completa.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@WindowFeature</a:t>
            </a:r>
            <a:r>
              <a:rPr lang="es" sz="2000">
                <a:solidFill>
                  <a:srgbClr val="121867"/>
                </a:solidFill>
              </a:rPr>
              <a:t> -&gt; Permite configurar elementos de la vista de una actividad.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0" y="417300"/>
            <a:ext cx="9144000" cy="4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@Bean</a:t>
            </a:r>
            <a:r>
              <a:rPr lang="es" sz="2000">
                <a:solidFill>
                  <a:srgbClr val="121867"/>
                </a:solidFill>
              </a:rPr>
              <a:t> -&gt; Permite instanciar la anotación @EBea.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@Extra</a:t>
            </a:r>
            <a:r>
              <a:rPr lang="es" sz="2000">
                <a:solidFill>
                  <a:srgbClr val="121867"/>
                </a:solidFill>
              </a:rPr>
              <a:t> -&gt; Permite recibir una información enviada por un intenet, para lo cual empleamos</a:t>
            </a:r>
            <a:br>
              <a:rPr lang="es" sz="2000">
                <a:solidFill>
                  <a:srgbClr val="121867"/>
                </a:solidFill>
              </a:rPr>
            </a:br>
            <a:r>
              <a:rPr lang="es" sz="2000">
                <a:solidFill>
                  <a:srgbClr val="121867"/>
                </a:solidFill>
              </a:rPr>
              <a:t>        </a:t>
            </a:r>
            <a:r>
              <a:rPr lang="es" sz="1500">
                <a:solidFill>
                  <a:srgbClr val="121867"/>
                </a:solidFill>
              </a:rPr>
              <a:t>&lt;CLASS&gt;_.intent(&lt;CONTEXT&gt;).&lt;VAR_WITH_EXTRA&gt;(&lt;MESSAGE&gt;).start() ;</a:t>
            </a:r>
            <a:endParaRPr sz="1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@App</a:t>
            </a:r>
            <a:r>
              <a:rPr lang="es" sz="2000">
                <a:solidFill>
                  <a:srgbClr val="121867"/>
                </a:solidFill>
              </a:rPr>
              <a:t> -&gt; Permite instanciar la anotación @EApplication. Permite ser configurado tanto a nivel de objeto como de método.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@RootContext</a:t>
            </a:r>
            <a:r>
              <a:rPr lang="es" sz="2000">
                <a:solidFill>
                  <a:srgbClr val="121867"/>
                </a:solidFill>
              </a:rPr>
              <a:t> -&gt; Permite obtener el contexto de la aplicación. Permite ser configurado tanto a nivel de objeto como de método.</a:t>
            </a:r>
            <a:endParaRPr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417300"/>
            <a:ext cx="9144000" cy="4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@AfterExtras</a:t>
            </a:r>
            <a:r>
              <a:rPr lang="es" sz="2000">
                <a:solidFill>
                  <a:srgbClr val="121867"/>
                </a:solidFill>
              </a:rPr>
              <a:t> -&gt; Permite hacer </a:t>
            </a:r>
            <a:r>
              <a:rPr lang="es" sz="2000">
                <a:solidFill>
                  <a:srgbClr val="121867"/>
                </a:solidFill>
              </a:rPr>
              <a:t>operaciones</a:t>
            </a:r>
            <a:r>
              <a:rPr lang="es" sz="2000">
                <a:solidFill>
                  <a:srgbClr val="121867"/>
                </a:solidFill>
              </a:rPr>
              <a:t> tras realizar las inyección de los extra.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@AfterInject</a:t>
            </a:r>
            <a:r>
              <a:rPr lang="es" sz="2000">
                <a:solidFill>
                  <a:srgbClr val="121867"/>
                </a:solidFill>
              </a:rPr>
              <a:t> -&gt; Permite hacer operaciones tras realizar las inyección de las inejcciones.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br>
              <a:rPr lang="es" sz="20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@AfterViews</a:t>
            </a:r>
            <a:r>
              <a:rPr lang="es" sz="2000">
                <a:solidFill>
                  <a:srgbClr val="121867"/>
                </a:solidFill>
              </a:rPr>
              <a:t> -&gt; Permite hacer </a:t>
            </a:r>
            <a:r>
              <a:rPr lang="es" sz="2000">
                <a:solidFill>
                  <a:srgbClr val="121867"/>
                </a:solidFill>
              </a:rPr>
              <a:t>operaciones</a:t>
            </a:r>
            <a:r>
              <a:rPr lang="es" sz="2000">
                <a:solidFill>
                  <a:srgbClr val="121867"/>
                </a:solidFill>
              </a:rPr>
              <a:t> tras realizar las inyección de las vistas</a:t>
            </a:r>
            <a:r>
              <a:rPr lang="es" sz="2000">
                <a:solidFill>
                  <a:srgbClr val="121867"/>
                </a:solidFill>
              </a:rPr>
              <a:t>.</a:t>
            </a:r>
            <a:endParaRPr sz="20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0" y="208650"/>
            <a:ext cx="9144000" cy="4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@StringRes</a:t>
            </a:r>
            <a:r>
              <a:rPr lang="es" sz="2000">
                <a:solidFill>
                  <a:srgbClr val="121867"/>
                </a:solidFill>
              </a:rPr>
              <a:t> -&gt; Permite obtener los recursos de strings.xml.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@ColorRes</a:t>
            </a:r>
            <a:r>
              <a:rPr lang="es" sz="2000">
                <a:solidFill>
                  <a:srgbClr val="121867"/>
                </a:solidFill>
              </a:rPr>
              <a:t> -&gt; Permite </a:t>
            </a:r>
            <a:r>
              <a:rPr lang="es" sz="2000">
                <a:solidFill>
                  <a:srgbClr val="121867"/>
                </a:solidFill>
              </a:rPr>
              <a:t>obtener</a:t>
            </a:r>
            <a:r>
              <a:rPr lang="es" sz="2000">
                <a:solidFill>
                  <a:srgbClr val="121867"/>
                </a:solidFill>
              </a:rPr>
              <a:t> los recursos de colors.xml.</a:t>
            </a:r>
            <a:br>
              <a:rPr lang="es" sz="2000">
                <a:solidFill>
                  <a:srgbClr val="121867"/>
                </a:solidFill>
              </a:rPr>
            </a:br>
            <a:endParaRPr sz="5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21867"/>
                </a:solidFill>
              </a:rPr>
              <a:t>@BooleanRes</a:t>
            </a:r>
            <a:r>
              <a:rPr lang="es" sz="2000">
                <a:solidFill>
                  <a:srgbClr val="121867"/>
                </a:solidFill>
              </a:rPr>
              <a:t> -&gt; Permite </a:t>
            </a:r>
            <a:r>
              <a:rPr lang="es" sz="2000">
                <a:solidFill>
                  <a:srgbClr val="121867"/>
                </a:solidFill>
              </a:rPr>
              <a:t>obtener</a:t>
            </a:r>
            <a:r>
              <a:rPr lang="es" sz="2000">
                <a:solidFill>
                  <a:srgbClr val="121867"/>
                </a:solidFill>
              </a:rPr>
              <a:t> los recursos de booleans.xml.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@AnimationRes</a:t>
            </a:r>
            <a:r>
              <a:rPr lang="es" sz="2000">
                <a:solidFill>
                  <a:srgbClr val="121867"/>
                </a:solidFill>
              </a:rPr>
              <a:t> -&gt; Permite </a:t>
            </a:r>
            <a:r>
              <a:rPr lang="es" sz="2000">
                <a:solidFill>
                  <a:srgbClr val="121867"/>
                </a:solidFill>
              </a:rPr>
              <a:t>obtener</a:t>
            </a:r>
            <a:r>
              <a:rPr lang="es" sz="2000">
                <a:solidFill>
                  <a:srgbClr val="121867"/>
                </a:solidFill>
              </a:rPr>
              <a:t> los recursos de anim.[animation].xml.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b="1" lang="es" sz="2000">
                <a:solidFill>
                  <a:srgbClr val="121867"/>
                </a:solidFill>
              </a:rPr>
              <a:t>@IntArrayRes</a:t>
            </a:r>
            <a:r>
              <a:rPr lang="es" sz="2000">
                <a:solidFill>
                  <a:srgbClr val="121867"/>
                </a:solidFill>
              </a:rPr>
              <a:t> -&gt; </a:t>
            </a:r>
            <a:r>
              <a:rPr i="1" lang="es" sz="2000">
                <a:solidFill>
                  <a:srgbClr val="121867"/>
                </a:solidFill>
              </a:rPr>
              <a:t>Práctica final</a:t>
            </a:r>
            <a:r>
              <a:rPr lang="es" sz="2000">
                <a:solidFill>
                  <a:srgbClr val="121867"/>
                </a:solidFill>
              </a:rPr>
              <a:t> -&gt; Permite </a:t>
            </a:r>
            <a:r>
              <a:rPr lang="es" sz="2000">
                <a:solidFill>
                  <a:srgbClr val="121867"/>
                </a:solidFill>
              </a:rPr>
              <a:t>obtener</a:t>
            </a:r>
            <a:r>
              <a:rPr lang="es" sz="2000">
                <a:solidFill>
                  <a:srgbClr val="121867"/>
                </a:solidFill>
              </a:rPr>
              <a:t> los recursos en array.</a:t>
            </a:r>
            <a:endParaRPr sz="2000">
              <a:solidFill>
                <a:srgbClr val="1218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br>
              <a:rPr lang="es" sz="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&lt;array name="hulk_colors"&gt;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&lt;item&gt;@color/hulk_1&lt;/item&gt;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&lt;item&gt;@color/hulk_2&lt;/item&gt;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&lt;item&gt;@color/hulk_3&lt;/item&gt;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&lt;item&gt;@color/hulk_4&lt;/item&gt;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    &lt;item&gt;@color/hulk_5&lt;/item&gt;</a:t>
            </a:r>
            <a:br>
              <a:rPr lang="es" sz="1500">
                <a:solidFill>
                  <a:srgbClr val="121867"/>
                </a:solidFill>
              </a:rPr>
            </a:br>
            <a:r>
              <a:rPr lang="es" sz="1500">
                <a:solidFill>
                  <a:srgbClr val="121867"/>
                </a:solidFill>
              </a:rPr>
              <a:t>        &lt;/array&gt;</a:t>
            </a:r>
            <a:endParaRPr sz="1500">
              <a:solidFill>
                <a:srgbClr val="12186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THANKS!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21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21"/>
          <p:cNvSpPr txBox="1"/>
          <p:nvPr>
            <p:ph idx="4294967295" type="body"/>
          </p:nvPr>
        </p:nvSpPr>
        <p:spPr>
          <a:xfrm>
            <a:off x="685800" y="3836000"/>
            <a:ext cx="65760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You can find me at @username &amp; user@mail.me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10" name="Google Shape;110;p2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22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125" name="Google Shape;125;p2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22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31" name="Google Shape;131;p2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2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2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39" name="Google Shape;139;p22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2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45" name="Google Shape;145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22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53" name="Google Shape;153;p22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2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62" name="Google Shape;162;p22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2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65" name="Google Shape;165;p2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168" name="Google Shape;168;p22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22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172" name="Google Shape;172;p22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2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180" name="Google Shape;180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187" name="Google Shape;187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2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2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193" name="Google Shape;193;p2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2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196" name="Google Shape;196;p22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2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202" name="Google Shape;202;p22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2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205" name="Google Shape;205;p2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2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213" name="Google Shape;213;p22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2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219" name="Google Shape;219;p22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228" name="Google Shape;228;p2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22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233" name="Google Shape;233;p22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2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238" name="Google Shape;238;p22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243" name="Google Shape;243;p2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2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246" name="Google Shape;246;p22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249" name="Google Shape;249;p22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2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2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253" name="Google Shape;253;p2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22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256" name="Google Shape;256;p22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2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22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267" name="Google Shape;267;p22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2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2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271" name="Google Shape;271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274" name="Google Shape;274;p2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2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279" name="Google Shape;279;p22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2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2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284" name="Google Shape;284;p22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2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291" name="Google Shape;291;p22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2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301" name="Google Shape;301;p22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305" name="Google Shape;305;p22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2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309" name="Google Shape;309;p2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315" name="Google Shape;315;p2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318" name="Google Shape;318;p2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326" name="Google Shape;326;p2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2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333" name="Google Shape;333;p2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22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336" name="Google Shape;336;p2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22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2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345" name="Google Shape;345;p22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22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354" name="Google Shape;354;p22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2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357" name="Google Shape;357;p22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22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364" name="Google Shape;364;p2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372" name="Google Shape;372;p22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22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376" name="Google Shape;376;p22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383" name="Google Shape;383;p22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22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387" name="Google Shape;387;p22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2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391" name="Google Shape;391;p22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2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397" name="Google Shape;397;p22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425" name="Google Shape;425;p22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2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449" name="Google Shape;449;p22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2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464" name="Google Shape;464;p22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2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468" name="Google Shape;468;p22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475" name="Google Shape;475;p2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2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484" name="Google Shape;484;p22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2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488" name="Google Shape;488;p22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22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494" name="Google Shape;494;p22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2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502" name="Google Shape;502;p22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2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509" name="Google Shape;509;p22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519" name="Google Shape;519;p2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2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531" name="Google Shape;531;p2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22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537" name="Google Shape;537;p22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4" name="Google Shape;5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050" y="1418751"/>
            <a:ext cx="3074677" cy="2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