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ba705fec4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31ba705fec4_2_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ba705fec4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1ba705fec4_2_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ba705fec4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1ba705fec4_2_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ba705fec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ba705fec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ba705fec4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1ba705fec4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ba705fec4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1ba705fec4_2_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ba705fec4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1ba705fec4_2_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ba705fec4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31ba705fec4_2_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ba705fec4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1ba705fec4_2_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ba705fec4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1ba705fec4_2_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ba705fe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1ba705fec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ba705fec4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1ba705fec4_2_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ba705fec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ba705fec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ba705fec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ba705fec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1">
  <p:cSld name="CUSTOM_1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1_1">
  <p:cSld name="CUSTOM_1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1_1_1">
  <p:cSld name="CUSTOM_11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1_1_1_1">
  <p:cSld name="CUSTOM_11_1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1_1_1_1_1_1_1_1_1">
  <p:cSld name="CUSTOM_11_1_1_1_1_1_1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1_1_1_1_1_1_1">
  <p:cSld name="CUSTOM_11_1_1_1_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1_1_1_1_1_1">
  <p:cSld name="CUSTOM_11_1_1_1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1_1_1_1_1">
  <p:cSld name="CUSTOM_11_1_1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1_1_1_1_1_1_1_1">
  <p:cSld name="CUSTOM_11_1_1_1_1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5EE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itzdineshx/Analtics-Ascend-2024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personalaccdinesh@gmail.com" TargetMode="External"/><Relationship Id="rId4" Type="http://schemas.openxmlformats.org/officeDocument/2006/relationships/hyperlink" Target="https://www.linkedin.com/in/dinesh-x/" TargetMode="External"/><Relationship Id="rId5" Type="http://schemas.openxmlformats.org/officeDocument/2006/relationships/hyperlink" Target="https://github.com/itzdineshx/Analtics-Ascend-202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/>
        </p:nvSpPr>
        <p:spPr>
          <a:xfrm>
            <a:off x="1828800" y="1452750"/>
            <a:ext cx="5486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User Engagement and Retention Analysis</a:t>
            </a:r>
            <a:endParaRPr/>
          </a:p>
        </p:txBody>
      </p:sp>
      <p:sp>
        <p:nvSpPr>
          <p:cNvPr id="74" name="Google Shape;74;p23"/>
          <p:cNvSpPr txBox="1"/>
          <p:nvPr/>
        </p:nvSpPr>
        <p:spPr>
          <a:xfrm>
            <a:off x="914400" y="3019650"/>
            <a:ext cx="73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An In-Depth Data-Driven Approach for Platform Optimization</a:t>
            </a:r>
            <a:endParaRPr/>
          </a:p>
        </p:txBody>
      </p:sp>
      <p:sp>
        <p:nvSpPr>
          <p:cNvPr id="75" name="Google Shape;75;p23"/>
          <p:cNvSpPr txBox="1"/>
          <p:nvPr/>
        </p:nvSpPr>
        <p:spPr>
          <a:xfrm>
            <a:off x="1371600" y="3634400"/>
            <a:ext cx="64008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</a:rPr>
              <a:t>Presented by</a:t>
            </a:r>
            <a:r>
              <a:rPr lang="en-GB" sz="2100">
                <a:solidFill>
                  <a:schemeClr val="lt1"/>
                </a:solidFill>
              </a:rPr>
              <a:t>: </a:t>
            </a:r>
            <a:r>
              <a:rPr i="1" lang="en-GB" sz="2100">
                <a:solidFill>
                  <a:schemeClr val="lt1"/>
                </a:solidFill>
              </a:rPr>
              <a:t>DINESH S</a:t>
            </a:r>
            <a:endParaRPr i="1" sz="2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</a:rPr>
              <a:t>Date</a:t>
            </a:r>
            <a:r>
              <a:rPr lang="en-GB" sz="2100">
                <a:solidFill>
                  <a:schemeClr val="lt1"/>
                </a:solidFill>
              </a:rPr>
              <a:t>: </a:t>
            </a:r>
            <a:r>
              <a:rPr i="1" lang="en-GB" sz="2100">
                <a:solidFill>
                  <a:schemeClr val="lt1"/>
                </a:solidFill>
              </a:rPr>
              <a:t>3-12-2024</a:t>
            </a:r>
            <a:endParaRPr i="1" sz="2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100">
                <a:solidFill>
                  <a:schemeClr val="lt1"/>
                </a:solidFill>
              </a:rPr>
              <a:t>Submitted at : </a:t>
            </a:r>
            <a:r>
              <a:rPr i="1" lang="en-GB" sz="2100" u="sng">
                <a:solidFill>
                  <a:schemeClr val="hlink"/>
                </a:solidFill>
                <a:hlinkClick r:id="rId3"/>
              </a:rPr>
              <a:t>GITHUB</a:t>
            </a:r>
            <a:endParaRPr i="1" sz="2100">
              <a:solidFill>
                <a:schemeClr val="lt1"/>
              </a:solidFill>
            </a:endParaRPr>
          </a:p>
        </p:txBody>
      </p:sp>
      <p:sp>
        <p:nvSpPr>
          <p:cNvPr id="76" name="Google Shape;76;p23"/>
          <p:cNvSpPr txBox="1"/>
          <p:nvPr/>
        </p:nvSpPr>
        <p:spPr>
          <a:xfrm>
            <a:off x="1828800" y="501450"/>
            <a:ext cx="548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Analytics Ascend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/>
          <p:nvPr/>
        </p:nvSpPr>
        <p:spPr>
          <a:xfrm>
            <a:off x="914400" y="494125"/>
            <a:ext cx="731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8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Engagement &amp; Retention Analysis</a:t>
            </a:r>
            <a:endParaRPr/>
          </a:p>
        </p:txBody>
      </p:sp>
      <p:sp>
        <p:nvSpPr>
          <p:cNvPr id="134" name="Google Shape;134;p32"/>
          <p:cNvSpPr txBox="1"/>
          <p:nvPr/>
        </p:nvSpPr>
        <p:spPr>
          <a:xfrm>
            <a:off x="1001075" y="1121175"/>
            <a:ext cx="7315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Engagement Metrics: Analyzing the relationship between total deposits and wagering can help predict the most engaged user segments.</a:t>
            </a:r>
            <a:br>
              <a:rPr b="0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135" name="Google Shape;1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450" y="2105725"/>
            <a:ext cx="5371125" cy="28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/>
        </p:nvSpPr>
        <p:spPr>
          <a:xfrm>
            <a:off x="914400" y="450775"/>
            <a:ext cx="731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8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Engagement Analysis Plots</a:t>
            </a:r>
            <a:endParaRPr/>
          </a:p>
        </p:txBody>
      </p:sp>
      <p:sp>
        <p:nvSpPr>
          <p:cNvPr id="141" name="Google Shape;141;p33"/>
          <p:cNvSpPr txBox="1"/>
          <p:nvPr/>
        </p:nvSpPr>
        <p:spPr>
          <a:xfrm>
            <a:off x="914400" y="1236750"/>
            <a:ext cx="7315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User Retention Based on KYC Completion: A line graph that correlates user retention rates with KYC status completion, suggesting KYC could significantly affect engagement.</a:t>
            </a:r>
            <a:br>
              <a:rPr b="0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142" name="Google Shape;1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488" y="2571750"/>
            <a:ext cx="7375024" cy="18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5" y="1469400"/>
            <a:ext cx="4254250" cy="3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4"/>
          <p:cNvSpPr txBox="1"/>
          <p:nvPr/>
        </p:nvSpPr>
        <p:spPr>
          <a:xfrm>
            <a:off x="1069175" y="361200"/>
            <a:ext cx="7700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Withdrawals and Wagering Behavior: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bar chart comparing users’ withdrawals and their wagering behavior to understand the impact on financial forecasting.</a:t>
            </a:r>
            <a:endParaRPr/>
          </a:p>
        </p:txBody>
      </p:sp>
      <p:pic>
        <p:nvPicPr>
          <p:cNvPr id="149" name="Google Shape;14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600" y="1690426"/>
            <a:ext cx="4519225" cy="29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/>
          <p:nvPr/>
        </p:nvSpPr>
        <p:spPr>
          <a:xfrm>
            <a:off x="1828800" y="1028700"/>
            <a:ext cx="5486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55" name="Google Shape;155;p35"/>
          <p:cNvSpPr txBox="1"/>
          <p:nvPr/>
        </p:nvSpPr>
        <p:spPr>
          <a:xfrm>
            <a:off x="914400" y="1800225"/>
            <a:ext cx="7315200" cy="191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8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The key takeaway is the significant role of device preferences and KYC completion in driving long-term user loyalty.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/>
          <p:nvPr/>
        </p:nvSpPr>
        <p:spPr>
          <a:xfrm>
            <a:off x="1828800" y="1028700"/>
            <a:ext cx="5486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6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/>
          </a:p>
        </p:txBody>
      </p:sp>
      <p:sp>
        <p:nvSpPr>
          <p:cNvPr id="161" name="Google Shape;161;p36"/>
          <p:cNvSpPr txBox="1"/>
          <p:nvPr/>
        </p:nvSpPr>
        <p:spPr>
          <a:xfrm>
            <a:off x="1828800" y="2317450"/>
            <a:ext cx="5486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Mail: </a:t>
            </a:r>
            <a:r>
              <a:rPr b="1" lang="en-GB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personalaccdinesh@gmail.com</a:t>
            </a:r>
            <a:endParaRPr b="1" sz="2000">
              <a:solidFill>
                <a:srgbClr val="4C2A1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Linkedin:</a:t>
            </a:r>
            <a:r>
              <a:rPr lang="en-GB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DINESH S</a:t>
            </a:r>
            <a:endParaRPr sz="2000">
              <a:solidFill>
                <a:srgbClr val="4C2A1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View project @</a:t>
            </a:r>
            <a:r>
              <a:rPr lang="en-GB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GITHUB</a:t>
            </a:r>
            <a:endParaRPr sz="2000">
              <a:solidFill>
                <a:srgbClr val="4C2A1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/>
        </p:nvSpPr>
        <p:spPr>
          <a:xfrm>
            <a:off x="1828800" y="436325"/>
            <a:ext cx="548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82" name="Google Shape;82;p24"/>
          <p:cNvSpPr txBox="1"/>
          <p:nvPr/>
        </p:nvSpPr>
        <p:spPr>
          <a:xfrm>
            <a:off x="972200" y="1577775"/>
            <a:ext cx="73152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8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This analysis aims to delve into the behaviors of users on a digital platform, uncovering valuable insights that can enhance user engagement, increase retention rates, and boost overall revenue.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/>
        </p:nvSpPr>
        <p:spPr>
          <a:xfrm>
            <a:off x="856600" y="667500"/>
            <a:ext cx="731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8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/>
          </a:p>
        </p:txBody>
      </p:sp>
      <p:sp>
        <p:nvSpPr>
          <p:cNvPr id="88" name="Google Shape;88;p25"/>
          <p:cNvSpPr txBox="1"/>
          <p:nvPr/>
        </p:nvSpPr>
        <p:spPr>
          <a:xfrm>
            <a:off x="914400" y="1340775"/>
            <a:ext cx="7315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C2A13"/>
              </a:buClr>
              <a:buSzPts val="2000"/>
              <a:buFont typeface="Calibri"/>
              <a:buChar char="-"/>
            </a:pPr>
            <a:r>
              <a:rPr b="1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 Dataset Overview</a:t>
            </a:r>
            <a:endParaRPr/>
          </a:p>
          <a:p>
            <a:pPr indent="-1270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C2A13"/>
              </a:buClr>
              <a:buSzPts val="2000"/>
              <a:buFont typeface="Calibri"/>
              <a:buChar char="-"/>
            </a:pPr>
            <a:r>
              <a:rPr b="1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 Data Analysis - Trends &amp; Patterns</a:t>
            </a:r>
            <a:endParaRPr/>
          </a:p>
          <a:p>
            <a:pPr indent="-1270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C2A13"/>
              </a:buClr>
              <a:buSzPts val="2000"/>
              <a:buFont typeface="Calibri"/>
              <a:buChar char="-"/>
            </a:pPr>
            <a:r>
              <a:rPr b="1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 Analysis Plots</a:t>
            </a:r>
            <a:endParaRPr/>
          </a:p>
          <a:p>
            <a:pPr indent="-1270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C2A13"/>
              </a:buClr>
              <a:buSzPts val="2000"/>
              <a:buFont typeface="Calibri"/>
              <a:buChar char="-"/>
            </a:pPr>
            <a:r>
              <a:rPr b="1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 Engagement &amp; Retention Analysis</a:t>
            </a:r>
            <a:endParaRPr/>
          </a:p>
          <a:p>
            <a:pPr indent="-1270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C2A13"/>
              </a:buClr>
              <a:buSzPts val="2000"/>
              <a:buFont typeface="Calibri"/>
              <a:buChar char="-"/>
            </a:pPr>
            <a:r>
              <a:rPr b="1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 Engagement Analysis Plots</a:t>
            </a:r>
            <a:endParaRPr/>
          </a:p>
          <a:p>
            <a:pPr indent="-1270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C2A13"/>
              </a:buClr>
              <a:buSzPts val="2000"/>
              <a:buFont typeface="Calibri"/>
              <a:buChar char="-"/>
            </a:pPr>
            <a:r>
              <a:rPr b="1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 Recommendations for Improvement</a:t>
            </a:r>
            <a:endParaRPr/>
          </a:p>
          <a:p>
            <a:pPr indent="-1270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C2A13"/>
              </a:buClr>
              <a:buSzPts val="2000"/>
              <a:buFont typeface="Calibri"/>
              <a:buChar char="-"/>
            </a:pPr>
            <a:r>
              <a:rPr b="1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 Future Recommendations Plots</a:t>
            </a:r>
            <a:endParaRPr/>
          </a:p>
          <a:p>
            <a:pPr indent="-1270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C2A13"/>
              </a:buClr>
              <a:buSzPts val="2000"/>
              <a:buFont typeface="Calibri"/>
              <a:buChar char="-"/>
            </a:pPr>
            <a:r>
              <a:rPr b="1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 Conclusion &amp; Future Outlook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/>
          <p:nvPr/>
        </p:nvSpPr>
        <p:spPr>
          <a:xfrm>
            <a:off x="914400" y="595275"/>
            <a:ext cx="731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8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Dataset Overview</a:t>
            </a:r>
            <a:endParaRPr/>
          </a:p>
        </p:txBody>
      </p:sp>
      <p:sp>
        <p:nvSpPr>
          <p:cNvPr id="94" name="Google Shape;94;p26"/>
          <p:cNvSpPr txBox="1"/>
          <p:nvPr/>
        </p:nvSpPr>
        <p:spPr>
          <a:xfrm>
            <a:off x="914400" y="1323450"/>
            <a:ext cx="73152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C_ID: Unique Customer ID</a:t>
            </a:r>
            <a:br>
              <a:rPr b="0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REG_Date: User Registration Date</a:t>
            </a:r>
            <a:br>
              <a:rPr b="0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FTD_Date: First Time Deposit (FTD) Date</a:t>
            </a:r>
            <a:br>
              <a:rPr b="0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Age: Age of the user</a:t>
            </a:r>
            <a:br>
              <a:rPr b="0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Gender: Gender of the user</a:t>
            </a:r>
            <a:br>
              <a:rPr b="0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Total_Deposit: Total Deposit by the user</a:t>
            </a:r>
            <a:br>
              <a:rPr b="0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Total_Wager: Total Wagered by the user</a:t>
            </a:r>
            <a:br>
              <a:rPr b="0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Total_Winning: Total amount won by the user</a:t>
            </a:r>
            <a:br>
              <a:rPr b="0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Total_Withdrawal: Total Withdrawn by the user</a:t>
            </a:r>
            <a:br>
              <a:rPr b="0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KYC: User's KYC Status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/>
          <p:nvPr/>
        </p:nvSpPr>
        <p:spPr>
          <a:xfrm>
            <a:off x="914400" y="739750"/>
            <a:ext cx="731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8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Data Analysis - Trends &amp; Patterns</a:t>
            </a:r>
            <a:endParaRPr/>
          </a:p>
        </p:txBody>
      </p:sp>
      <p:sp>
        <p:nvSpPr>
          <p:cNvPr id="100" name="Google Shape;100;p27"/>
          <p:cNvSpPr txBox="1"/>
          <p:nvPr/>
        </p:nvSpPr>
        <p:spPr>
          <a:xfrm>
            <a:off x="914400" y="1657350"/>
            <a:ext cx="731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User Registration Trends: A look into the registration patterns, focusing on dates and user device preferences.</a:t>
            </a:r>
            <a:br>
              <a:rPr b="0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101" name="Google Shape;1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50" y="2580750"/>
            <a:ext cx="4092156" cy="22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931" y="2580750"/>
            <a:ext cx="4026879" cy="22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800" y="1204950"/>
            <a:ext cx="4572099" cy="3668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8"/>
          <p:cNvSpPr txBox="1"/>
          <p:nvPr/>
        </p:nvSpPr>
        <p:spPr>
          <a:xfrm>
            <a:off x="751275" y="404550"/>
            <a:ext cx="8220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First-Time Deposits (FTD):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of how FTD correlates with user retention and overall deposit behavior.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/>
        </p:nvSpPr>
        <p:spPr>
          <a:xfrm>
            <a:off x="842175" y="421900"/>
            <a:ext cx="731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8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Analysis Plots</a:t>
            </a:r>
            <a:endParaRPr/>
          </a:p>
        </p:txBody>
      </p:sp>
      <p:sp>
        <p:nvSpPr>
          <p:cNvPr id="114" name="Google Shape;114;p29"/>
          <p:cNvSpPr txBox="1"/>
          <p:nvPr/>
        </p:nvSpPr>
        <p:spPr>
          <a:xfrm>
            <a:off x="914400" y="1164500"/>
            <a:ext cx="7315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FTD Amount vs. Age: This scatter plot will examine how users' first-time deposit amounts vary with age. This insight could guide marketing strategies targeted at specific age groups for optimal deposit amounts.</a:t>
            </a:r>
            <a:endParaRPr b="0" i="0" sz="2000" u="none" cap="none" strike="noStrike">
              <a:solidFill>
                <a:srgbClr val="4C2A1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Device Type vs. User Registration Success: A bar chart showing the success rates of user registrations across different devices. This helps understand which platforms provide the best user onboarding experience.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/>
          <p:nvPr/>
        </p:nvSpPr>
        <p:spPr>
          <a:xfrm>
            <a:off x="577925" y="288950"/>
            <a:ext cx="7281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Analyzing these trends helps us understand seasonal patterns and peak registration periods.</a:t>
            </a:r>
            <a:br>
              <a:rPr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65750" y="1225975"/>
            <a:ext cx="3473393" cy="35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0"/>
          <p:cNvPicPr preferRelativeResize="0"/>
          <p:nvPr/>
        </p:nvPicPr>
        <p:blipFill rotWithShape="1">
          <a:blip r:embed="rId4">
            <a:alphaModFix/>
          </a:blip>
          <a:srcRect b="0" l="797" r="797" t="0"/>
          <a:stretch/>
        </p:blipFill>
        <p:spPr>
          <a:xfrm>
            <a:off x="4790993" y="1139275"/>
            <a:ext cx="3473393" cy="35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/>
        </p:nvSpPr>
        <p:spPr>
          <a:xfrm>
            <a:off x="952800" y="664600"/>
            <a:ext cx="7238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Registration Date Distribution: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plot will show the distribution of user registrations over time.</a:t>
            </a:r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7400"/>
            <a:ext cx="3955800" cy="303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525" y="1617399"/>
            <a:ext cx="4078383" cy="30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79">
  <a:themeElements>
    <a:clrScheme name="Theme79">
      <a:dk1>
        <a:srgbClr val="FFFFFF"/>
      </a:dk1>
      <a:lt1>
        <a:srgbClr val="4C2A13"/>
      </a:lt1>
      <a:dk2>
        <a:srgbClr val="E0CEBD"/>
      </a:dk2>
      <a:lt2>
        <a:srgbClr val="F2E7DB"/>
      </a:lt2>
      <a:accent1>
        <a:srgbClr val="FCF5EE"/>
      </a:accent1>
      <a:accent2>
        <a:srgbClr val="798AC5"/>
      </a:accent2>
      <a:accent3>
        <a:srgbClr val="B7C3EC"/>
      </a:accent3>
      <a:accent4>
        <a:srgbClr val="FFFFFF"/>
      </a:accent4>
      <a:accent5>
        <a:srgbClr val="FFFFFF"/>
      </a:accent5>
      <a:accent6>
        <a:srgbClr val="FFFFFF"/>
      </a:accent6>
      <a:hlink>
        <a:srgbClr val="4C2A1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