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D024C4-97D4-401C-9B01-C175F3BFFC77}">
  <a:tblStyle styleId="{24D024C4-97D4-401C-9B01-C175F3BFFC7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EFDFC"/>
          </a:solidFill>
        </a:fill>
      </a:tcStyle>
    </a:wholeTbl>
    <a:band1H>
      <a:tcTxStyle/>
      <a:tcStyle>
        <a:fill>
          <a:solidFill>
            <a:srgbClr val="FEFBF8"/>
          </a:solidFill>
        </a:fill>
      </a:tcStyle>
    </a:band1H>
    <a:band2H>
      <a:tcTxStyle/>
    </a:band2H>
    <a:band1V>
      <a:tcTxStyle/>
      <a:tcStyle>
        <a:fill>
          <a:solidFill>
            <a:srgbClr val="FEFBF8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ed959b9e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ed959b9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ed959b9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ed959b9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" name="Google Shape;3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" name="Google Shape;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" name="Google Shape;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">
  <p:cSld name="CUSTOM_1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_1">
  <p:cSld name="CUSTOM_11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_1_1">
  <p:cSld name="CUSTOM_11_1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_1_1_1">
  <p:cSld name="CUSTOM_11_1_1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_1_1_1_1_1_1_1_1">
  <p:cSld name="CUSTOM_11_1_1_1_1_1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_1_1_1_1_1_1">
  <p:cSld name="CUSTOM_11_1_1_1_1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_1_1_1_1_1_1_1">
  <p:cSld name="CUSTOM_11_1_1_1_1_1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5E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itzdineshx/Analtics-Ascend-202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personalaccdinesh@gmail.com" TargetMode="External"/><Relationship Id="rId4" Type="http://schemas.openxmlformats.org/officeDocument/2006/relationships/hyperlink" Target="https://www.linkedin.com/in/dinesh-x/" TargetMode="External"/><Relationship Id="rId5" Type="http://schemas.openxmlformats.org/officeDocument/2006/relationships/hyperlink" Target="https://github.com/itzdineshx/Analtics-Ascend-202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/>
        </p:nvSpPr>
        <p:spPr>
          <a:xfrm>
            <a:off x="1828800" y="1623213"/>
            <a:ext cx="5486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Interaction Data Analysis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9"/>
          <p:cNvSpPr txBox="1"/>
          <p:nvPr/>
        </p:nvSpPr>
        <p:spPr>
          <a:xfrm>
            <a:off x="1371600" y="2984250"/>
            <a:ext cx="6400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</a:rPr>
              <a:t>Team Name: </a:t>
            </a:r>
            <a:r>
              <a:rPr lang="en-US" sz="2100">
                <a:solidFill>
                  <a:schemeClr val="lt1"/>
                </a:solidFill>
              </a:rPr>
              <a:t>Analytico</a:t>
            </a:r>
            <a:endParaRPr sz="2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r>
              <a:rPr b="0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DINESH S</a:t>
            </a:r>
            <a:endParaRPr b="0" i="1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b="0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3-12-2024</a:t>
            </a:r>
            <a:endParaRPr b="0" i="1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1" lang="en-US" sz="2100">
                <a:solidFill>
                  <a:schemeClr val="lt1"/>
                </a:solidFill>
              </a:rPr>
              <a:t>View </a:t>
            </a:r>
            <a:r>
              <a:rPr b="1" i="1" lang="en-US" sz="2100" u="none" cap="none" strike="noStrike">
                <a:solidFill>
                  <a:schemeClr val="lt1"/>
                </a:solidFill>
              </a:rPr>
              <a:t>at</a:t>
            </a:r>
            <a:r>
              <a:rPr b="0" i="1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i="1" lang="en-US" sz="2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</a:t>
            </a:r>
            <a:endParaRPr b="0" i="1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/>
        </p:nvSpPr>
        <p:spPr>
          <a:xfrm>
            <a:off x="1828800" y="501450"/>
            <a:ext cx="548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Analytics Ascend 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575753" y="417572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382554" y="1125524"/>
            <a:ext cx="71503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Decay: 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Histogram displaying the distribution of user activity based on the number of days active.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26571" y="1895031"/>
            <a:ext cx="73991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Bonus Impact Deposits vs. Winnings : 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Scatter plot showing the relationship between total deposits and total winnings, colored by verification status.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571" y="2571750"/>
            <a:ext cx="4438650" cy="2284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799" y="2434461"/>
            <a:ext cx="4154973" cy="25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401215" y="713859"/>
            <a:ext cx="69326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Engagement by App Version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Bar chart comparing user engagement metrics (total games played, days active) across different app versions.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01215" y="1553615"/>
            <a:ext cx="78408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RFM Analysis Frequency vs. Monetary 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Scatter plot analyzing users based on their frequency (total games played) and monetary value (total deposit).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377" y="2266950"/>
            <a:ext cx="4032250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3838" y="2266950"/>
            <a:ext cx="4299857" cy="267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307793" y="1020348"/>
            <a:ext cx="652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Behavioral Forecasting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Used historical data to forecast future user behavior, including deposit patterns and game participation.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2676088" y="316246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Predictive Modeling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0" y="2036150"/>
            <a:ext cx="4733376" cy="248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775" y="2036150"/>
            <a:ext cx="3009150" cy="23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881325" y="361200"/>
            <a:ext cx="7021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solidFill>
                  <a:schemeClr val="lt1"/>
                </a:solidFill>
              </a:rPr>
              <a:t>Lifetime Value Prediction</a:t>
            </a:r>
            <a:r>
              <a:rPr lang="en-US" sz="2000">
                <a:solidFill>
                  <a:schemeClr val="lt1"/>
                </a:solidFill>
              </a:rPr>
              <a:t>: Estimated the potential revenue from users over their lifetime, helping prioritize high-value customers.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025" y="1727930"/>
            <a:ext cx="4816126" cy="2873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00" y="1680625"/>
            <a:ext cx="3978025" cy="29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1328400" y="361200"/>
            <a:ext cx="6487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solidFill>
                  <a:schemeClr val="lt1"/>
                </a:solidFill>
              </a:rPr>
              <a:t>Churn Prediction</a:t>
            </a:r>
            <a:r>
              <a:rPr lang="en-US" sz="2000">
                <a:solidFill>
                  <a:schemeClr val="lt1"/>
                </a:solidFill>
              </a:rPr>
              <a:t>: Developed a model to predict users likely to stop engaging with the platform, allowing for proactive retention strategies.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1800"/>
            <a:ext cx="4789275" cy="28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675" y="1621800"/>
            <a:ext cx="3820524" cy="28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170330" y="129994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Insights and Recommendations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170330" y="563966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0" y="1491447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Users are fairly evenly distributed across activity levels, suggesting a healthy user base distribution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30" y="2571750"/>
            <a:ext cx="3962402" cy="2404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47814" y="910467"/>
            <a:ext cx="46945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Desktop users show slightly higher engagement metrics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0517" y="2656640"/>
            <a:ext cx="4249271" cy="2404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-41835" y="2031598"/>
            <a:ext cx="46945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Shows the relationship between user tenure and total deposits across different activity levels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3362" y="149224"/>
            <a:ext cx="3849805" cy="233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757519" y="447801"/>
            <a:ext cx="7161304" cy="137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Very High Activity users show the highest average deposits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There’s a strong correlation between activity level and wagering behavior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3365" y="2201795"/>
            <a:ext cx="4028918" cy="2734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080" y="2201795"/>
            <a:ext cx="4028919" cy="2686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914400" y="1800226"/>
            <a:ext cx="7303247" cy="2160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analysis reveals that understanding user behavior through data-driven insights is key to enhancing platform engagement, retention, and revenue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1828800" y="1028700"/>
            <a:ext cx="5486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1828800" y="2317450"/>
            <a:ext cx="5486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Mail: </a:t>
            </a:r>
            <a:r>
              <a:rPr b="1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personalaccdinesh@gmail.com</a:t>
            </a:r>
            <a:endParaRPr b="1" i="0" sz="2000" u="none" cap="none" strike="noStrike">
              <a:solidFill>
                <a:srgbClr val="4C2A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Linkedin: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DINESH S</a:t>
            </a:r>
            <a:endParaRPr b="0" i="0" sz="2000" u="none" cap="none" strike="noStrike">
              <a:solidFill>
                <a:srgbClr val="4C2A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View project @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GITHUB</a:t>
            </a:r>
            <a:endParaRPr b="0" i="0" sz="2000" u="none" cap="none" strike="noStrike">
              <a:solidFill>
                <a:srgbClr val="4C2A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/>
        </p:nvSpPr>
        <p:spPr>
          <a:xfrm>
            <a:off x="1828800" y="436325"/>
            <a:ext cx="548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/>
          <p:nvPr/>
        </p:nvSpPr>
        <p:spPr>
          <a:xfrm>
            <a:off x="749065" y="1319119"/>
            <a:ext cx="7645870" cy="2505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goal of this case study is to analyze user interaction data from a platform to derive actionable insights, identify trends, and recommend strategies for enhancing User Engagement , Retention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Revenue Generation</a:t>
            </a:r>
            <a:endParaRPr b="0" i="0" sz="2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/>
        </p:nvSpPr>
        <p:spPr>
          <a:xfrm>
            <a:off x="856600" y="667500"/>
            <a:ext cx="731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"/>
          <p:cNvSpPr txBox="1"/>
          <p:nvPr/>
        </p:nvSpPr>
        <p:spPr>
          <a:xfrm>
            <a:off x="1284941" y="1190700"/>
            <a:ext cx="7315200" cy="32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Overview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Segmentation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Predictive Modeling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Insights and Recommendations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914400" y="595275"/>
            <a:ext cx="731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Dataset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2"/>
          <p:cNvSpPr txBox="1"/>
          <p:nvPr/>
        </p:nvSpPr>
        <p:spPr>
          <a:xfrm>
            <a:off x="914400" y="1323450"/>
            <a:ext cx="7315200" cy="189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Demographics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(e.g., Age, Gender)</a:t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Activity Data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(e.g., Last Activity Date, Total Wager)</a:t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Financial Transactions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(e.g., Total Deposit, Total Withdrawal)</a:t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Game Participation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(e.g., Total Game Count)</a:t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/>
        </p:nvSpPr>
        <p:spPr>
          <a:xfrm>
            <a:off x="818777" y="192212"/>
            <a:ext cx="7315200" cy="67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Exploration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3"/>
          <p:cNvSpPr txBox="1"/>
          <p:nvPr/>
        </p:nvSpPr>
        <p:spPr>
          <a:xfrm>
            <a:off x="627530" y="704106"/>
            <a:ext cx="731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User Registration Trends</a:t>
            </a:r>
            <a:r>
              <a:rPr b="0" i="0" lang="en-US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: A look into the registration patterns, focusing on dates and user device preferences. an</a:t>
            </a:r>
            <a:br>
              <a:rPr b="0" i="0" lang="en-US" sz="20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142" y="2385732"/>
            <a:ext cx="3939988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3481" y="2385732"/>
            <a:ext cx="432696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627530" y="1468433"/>
            <a:ext cx="70402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Device Usage Distribution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Examined user preferences across mobile, desktop, and tablet platforms.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355601" y="464531"/>
            <a:ext cx="68639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 Type Popularity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Identified the most frequently played games.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355601" y="1169169"/>
            <a:ext cx="6373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KYC Status Distribution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Assessed the proportion of verified vs. unverified users.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30" y="1949450"/>
            <a:ext cx="4220882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5188" y="1815500"/>
            <a:ext cx="3521635" cy="2823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81106" y="2185754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Distribution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Analyzed the demographic spread of user ages.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81106" y="1374308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Gender-based Metrics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Compared deposits, wagers, and winnings between male and female users.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81106" y="440625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Matrix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Explored relationships among key metrics such as deposits, wagers, and game counts.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3108" y="10"/>
            <a:ext cx="3450335" cy="242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794" y="2808784"/>
            <a:ext cx="3561827" cy="23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2589004"/>
            <a:ext cx="4328160" cy="2505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669364" y="191148"/>
            <a:ext cx="7315200" cy="692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i="0" lang="en-US" sz="2400" u="none" cap="none" strike="noStrike">
                <a:solidFill>
                  <a:srgbClr val="4C2A13"/>
                </a:solidFill>
                <a:latin typeface="Calibri"/>
                <a:ea typeface="Calibri"/>
                <a:cs typeface="Calibri"/>
                <a:sym typeface="Calibri"/>
              </a:rPr>
              <a:t>Key Metrics </a:t>
            </a:r>
            <a:endParaRPr b="0" i="0" sz="2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723153" y="883605"/>
            <a:ext cx="2796988" cy="3462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Users:2393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Active Users (with wagers):2362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Conversion Rate: 98.70%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Average Revenue per User: ₹7305.25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Deposits: ₹17481471.00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Wagers: ₹41341517.05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Winnings: ₹37957054.46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Average Games per User: 126.93355620559967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3961225" y="1216959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{24D024C4-97D4-401C-9B01-C175F3BFFC77}</a:tableStyleId>
              </a:tblPr>
              <a:tblGrid>
                <a:gridCol w="2011675"/>
                <a:gridCol w="2011675"/>
              </a:tblGrid>
              <a:tr h="3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Days_Since_Registration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count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2393.0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mean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11.8633514417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std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18.8536689908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min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0.0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25%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0.0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50%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2.0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75%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16.0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max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93.0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</a:t>
                      </a:r>
                      <a:endParaRPr sz="1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D07A2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427319" y="410887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Segmentation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526988" y="1065580"/>
            <a:ext cx="56208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Categorized users into quartiles based on their total deposit amounts: Low, Medium, High, and Very High.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589" y="1791508"/>
            <a:ext cx="5821082" cy="3133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79">
  <a:themeElements>
    <a:clrScheme name="Theme79">
      <a:dk1>
        <a:srgbClr val="FFFFFF"/>
      </a:dk1>
      <a:lt1>
        <a:srgbClr val="4C2A13"/>
      </a:lt1>
      <a:dk2>
        <a:srgbClr val="E0CEBD"/>
      </a:dk2>
      <a:lt2>
        <a:srgbClr val="F2E7DB"/>
      </a:lt2>
      <a:accent1>
        <a:srgbClr val="FCF5EE"/>
      </a:accent1>
      <a:accent2>
        <a:srgbClr val="798AC5"/>
      </a:accent2>
      <a:accent3>
        <a:srgbClr val="B7C3EC"/>
      </a:accent3>
      <a:accent4>
        <a:srgbClr val="FFFFFF"/>
      </a:accent4>
      <a:accent5>
        <a:srgbClr val="FFFFFF"/>
      </a:accent5>
      <a:accent6>
        <a:srgbClr val="FFFFFF"/>
      </a:accent6>
      <a:hlink>
        <a:srgbClr val="4C2A1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