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3" r:id="rId2"/>
    <p:sldId id="2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[ItzelsData.xlsx]Sheet1!$B$1</c:f>
              <c:strCache>
                <c:ptCount val="1"/>
                <c:pt idx="0">
                  <c:v>Living Wage for 1 Single Adult</c:v>
                </c:pt>
              </c:strCache>
            </c:strRef>
          </c:tx>
          <c:spPr>
            <a:solidFill>
              <a:schemeClr val="accent2"/>
            </a:solidFill>
            <a:ln>
              <a:noFill/>
            </a:ln>
            <a:effectLst/>
            <a:sp3d/>
          </c:spPr>
          <c:invertIfNegative val="0"/>
          <c:cat>
            <c:strRef>
              <c:f>[ItzelsData.xlsx]Sheet1!$A$2:$A$21</c:f>
              <c:strCache>
                <c:ptCount val="20"/>
                <c:pt idx="0">
                  <c:v>White</c:v>
                </c:pt>
                <c:pt idx="1">
                  <c:v>Franklin</c:v>
                </c:pt>
                <c:pt idx="2">
                  <c:v>Gallatin</c:v>
                </c:pt>
                <c:pt idx="3">
                  <c:v>Hamilton</c:v>
                </c:pt>
                <c:pt idx="4">
                  <c:v>Hardin</c:v>
                </c:pt>
                <c:pt idx="5">
                  <c:v>Johnson</c:v>
                </c:pt>
                <c:pt idx="6">
                  <c:v>Perry</c:v>
                </c:pt>
                <c:pt idx="7">
                  <c:v>Pope</c:v>
                </c:pt>
                <c:pt idx="8">
                  <c:v>Pulaski</c:v>
                </c:pt>
                <c:pt idx="9">
                  <c:v>Saline</c:v>
                </c:pt>
                <c:pt idx="10">
                  <c:v>Union</c:v>
                </c:pt>
                <c:pt idx="11">
                  <c:v>Jefferson</c:v>
                </c:pt>
                <c:pt idx="12">
                  <c:v>Randolph</c:v>
                </c:pt>
                <c:pt idx="13">
                  <c:v>Washington</c:v>
                </c:pt>
                <c:pt idx="14">
                  <c:v>Jackson</c:v>
                </c:pt>
                <c:pt idx="15">
                  <c:v>Massac</c:v>
                </c:pt>
                <c:pt idx="16">
                  <c:v>Williamson</c:v>
                </c:pt>
                <c:pt idx="17">
                  <c:v>Alexander</c:v>
                </c:pt>
                <c:pt idx="18">
                  <c:v>Chicago Metro</c:v>
                </c:pt>
                <c:pt idx="19">
                  <c:v>San Francisco Metro</c:v>
                </c:pt>
              </c:strCache>
            </c:strRef>
          </c:cat>
          <c:val>
            <c:numRef>
              <c:f>[ItzelsData.xlsx]Sheet1!$B$2:$B$21</c:f>
              <c:numCache>
                <c:formatCode>General</c:formatCode>
                <c:ptCount val="20"/>
                <c:pt idx="0">
                  <c:v>21054</c:v>
                </c:pt>
                <c:pt idx="1">
                  <c:v>21150</c:v>
                </c:pt>
                <c:pt idx="2">
                  <c:v>21150</c:v>
                </c:pt>
                <c:pt idx="3">
                  <c:v>21150</c:v>
                </c:pt>
                <c:pt idx="4">
                  <c:v>21150</c:v>
                </c:pt>
                <c:pt idx="5">
                  <c:v>21150</c:v>
                </c:pt>
                <c:pt idx="6">
                  <c:v>21150</c:v>
                </c:pt>
                <c:pt idx="7">
                  <c:v>21150</c:v>
                </c:pt>
                <c:pt idx="8">
                  <c:v>21150</c:v>
                </c:pt>
                <c:pt idx="9">
                  <c:v>21150</c:v>
                </c:pt>
                <c:pt idx="10">
                  <c:v>21150</c:v>
                </c:pt>
                <c:pt idx="11">
                  <c:v>21177</c:v>
                </c:pt>
                <c:pt idx="12">
                  <c:v>21232</c:v>
                </c:pt>
                <c:pt idx="13">
                  <c:v>21341</c:v>
                </c:pt>
                <c:pt idx="14">
                  <c:v>21546</c:v>
                </c:pt>
                <c:pt idx="15">
                  <c:v>21883</c:v>
                </c:pt>
                <c:pt idx="16">
                  <c:v>22066</c:v>
                </c:pt>
                <c:pt idx="17">
                  <c:v>22722</c:v>
                </c:pt>
                <c:pt idx="18">
                  <c:v>27138</c:v>
                </c:pt>
                <c:pt idx="19">
                  <c:v>36943</c:v>
                </c:pt>
              </c:numCache>
            </c:numRef>
          </c:val>
          <c:extLst>
            <c:ext xmlns:c16="http://schemas.microsoft.com/office/drawing/2014/chart" uri="{C3380CC4-5D6E-409C-BE32-E72D297353CC}">
              <c16:uniqueId val="{00000000-0BD4-4039-9431-BF114BE35128}"/>
            </c:ext>
          </c:extLst>
        </c:ser>
        <c:dLbls>
          <c:showLegendKey val="0"/>
          <c:showVal val="0"/>
          <c:showCatName val="0"/>
          <c:showSerName val="0"/>
          <c:showPercent val="0"/>
          <c:showBubbleSize val="0"/>
        </c:dLbls>
        <c:gapWidth val="150"/>
        <c:shape val="box"/>
        <c:axId val="367559312"/>
        <c:axId val="367558000"/>
        <c:axId val="0"/>
      </c:bar3DChart>
      <c:catAx>
        <c:axId val="3675593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558000"/>
        <c:crosses val="autoZero"/>
        <c:auto val="1"/>
        <c:lblAlgn val="ctr"/>
        <c:lblOffset val="100"/>
        <c:noMultiLvlLbl val="0"/>
      </c:catAx>
      <c:valAx>
        <c:axId val="367558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559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2"/>
          <c:order val="0"/>
          <c:tx>
            <c:strRef>
              <c:f>[ItzelsData.xlsx]Sheet1!$D$1</c:f>
              <c:strCache>
                <c:ptCount val="1"/>
                <c:pt idx="0">
                  <c:v>Quality of Life</c:v>
                </c:pt>
              </c:strCache>
            </c:strRef>
          </c:tx>
          <c:spPr>
            <a:solidFill>
              <a:schemeClr val="accent2">
                <a:shade val="65000"/>
              </a:schemeClr>
            </a:solidFill>
            <a:ln>
              <a:noFill/>
            </a:ln>
            <a:effectLst/>
            <a:sp3d/>
          </c:spPr>
          <c:invertIfNegative val="0"/>
          <c:cat>
            <c:strRef>
              <c:f>[ItzelsData.xlsx]Sheet1!$A$2:$A$21</c:f>
              <c:strCache>
                <c:ptCount val="18"/>
                <c:pt idx="0">
                  <c:v>Washington</c:v>
                </c:pt>
                <c:pt idx="1">
                  <c:v>Randolph</c:v>
                </c:pt>
                <c:pt idx="2">
                  <c:v>Jefferson</c:v>
                </c:pt>
                <c:pt idx="3">
                  <c:v>Jackson</c:v>
                </c:pt>
                <c:pt idx="4">
                  <c:v>Williamson</c:v>
                </c:pt>
                <c:pt idx="5">
                  <c:v>White</c:v>
                </c:pt>
                <c:pt idx="6">
                  <c:v>Massac</c:v>
                </c:pt>
                <c:pt idx="7">
                  <c:v>Perry</c:v>
                </c:pt>
                <c:pt idx="8">
                  <c:v>Franklin</c:v>
                </c:pt>
                <c:pt idx="9">
                  <c:v>Hamilton</c:v>
                </c:pt>
                <c:pt idx="10">
                  <c:v>Union</c:v>
                </c:pt>
                <c:pt idx="11">
                  <c:v>Saline</c:v>
                </c:pt>
                <c:pt idx="12">
                  <c:v>Johnson</c:v>
                </c:pt>
                <c:pt idx="13">
                  <c:v>Gallatin</c:v>
                </c:pt>
                <c:pt idx="14">
                  <c:v>Pulaski</c:v>
                </c:pt>
                <c:pt idx="15">
                  <c:v>Alexander</c:v>
                </c:pt>
                <c:pt idx="16">
                  <c:v>Hardin</c:v>
                </c:pt>
                <c:pt idx="17">
                  <c:v>Pope</c:v>
                </c:pt>
              </c:strCache>
              <c:extLst/>
            </c:strRef>
          </c:cat>
          <c:val>
            <c:numRef>
              <c:f>[ItzelsData.xlsx]Sheet1!$D$2:$D$21</c:f>
              <c:numCache>
                <c:formatCode>General</c:formatCode>
                <c:ptCount val="18"/>
                <c:pt idx="0">
                  <c:v>2</c:v>
                </c:pt>
                <c:pt idx="1">
                  <c:v>2</c:v>
                </c:pt>
                <c:pt idx="2">
                  <c:v>2</c:v>
                </c:pt>
                <c:pt idx="3">
                  <c:v>2</c:v>
                </c:pt>
                <c:pt idx="4">
                  <c:v>2</c:v>
                </c:pt>
                <c:pt idx="5">
                  <c:v>2</c:v>
                </c:pt>
                <c:pt idx="6">
                  <c:v>2</c:v>
                </c:pt>
                <c:pt idx="7">
                  <c:v>3</c:v>
                </c:pt>
                <c:pt idx="8">
                  <c:v>3</c:v>
                </c:pt>
                <c:pt idx="9">
                  <c:v>3</c:v>
                </c:pt>
                <c:pt idx="10">
                  <c:v>3</c:v>
                </c:pt>
                <c:pt idx="11">
                  <c:v>3</c:v>
                </c:pt>
                <c:pt idx="12">
                  <c:v>3</c:v>
                </c:pt>
                <c:pt idx="13">
                  <c:v>3</c:v>
                </c:pt>
                <c:pt idx="14">
                  <c:v>3</c:v>
                </c:pt>
                <c:pt idx="15">
                  <c:v>4</c:v>
                </c:pt>
                <c:pt idx="16">
                  <c:v>4</c:v>
                </c:pt>
                <c:pt idx="17">
                  <c:v>4</c:v>
                </c:pt>
              </c:numCache>
              <c:extLst/>
            </c:numRef>
          </c:val>
          <c:extLst>
            <c:ext xmlns:c16="http://schemas.microsoft.com/office/drawing/2014/chart" uri="{C3380CC4-5D6E-409C-BE32-E72D297353CC}">
              <c16:uniqueId val="{00000000-F62F-468F-9130-F62BE713AD9A}"/>
            </c:ext>
          </c:extLst>
        </c:ser>
        <c:dLbls>
          <c:showLegendKey val="0"/>
          <c:showVal val="0"/>
          <c:showCatName val="0"/>
          <c:showSerName val="0"/>
          <c:showPercent val="0"/>
          <c:showBubbleSize val="0"/>
        </c:dLbls>
        <c:gapWidth val="150"/>
        <c:shape val="box"/>
        <c:axId val="531388232"/>
        <c:axId val="531388560"/>
        <c:axId val="0"/>
      </c:bar3DChart>
      <c:catAx>
        <c:axId val="5313882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388560"/>
        <c:crosses val="autoZero"/>
        <c:auto val="1"/>
        <c:lblAlgn val="ctr"/>
        <c:lblOffset val="100"/>
        <c:noMultiLvlLbl val="0"/>
      </c:catAx>
      <c:valAx>
        <c:axId val="531388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388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20607-DB05-4F68-8E1D-586AD48BB544}"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73412-40BE-470B-BD36-7507B123DDCF}" type="slidenum">
              <a:rPr lang="en-US" smtClean="0"/>
              <a:t>‹#›</a:t>
            </a:fld>
            <a:endParaRPr lang="en-US"/>
          </a:p>
        </p:txBody>
      </p:sp>
    </p:spTree>
    <p:extLst>
      <p:ext uri="{BB962C8B-B14F-4D97-AF65-F5344CB8AC3E}">
        <p14:creationId xmlns:p14="http://schemas.microsoft.com/office/powerpoint/2010/main" val="29956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00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32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5935-6D9D-4C08-8C89-E1EC1E59D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8879FD-6A11-4AA1-A66D-210C70EAC8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20D94-2D0E-4A02-A6C0-3D1D867E90EB}"/>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5" name="Footer Placeholder 4">
            <a:extLst>
              <a:ext uri="{FF2B5EF4-FFF2-40B4-BE49-F238E27FC236}">
                <a16:creationId xmlns:a16="http://schemas.microsoft.com/office/drawing/2014/main" id="{5F34326F-9C50-4228-96C3-AFA3EA4B2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62A69-38C9-4F02-9CD4-872FBB0186B7}"/>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328487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EA0B-C1D1-4F7E-9713-12EE308910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654EE-14EC-47E8-BA21-DF7C65ED2C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D6A5-28C1-4FAC-8F7B-CA19AD5064CE}"/>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5" name="Footer Placeholder 4">
            <a:extLst>
              <a:ext uri="{FF2B5EF4-FFF2-40B4-BE49-F238E27FC236}">
                <a16:creationId xmlns:a16="http://schemas.microsoft.com/office/drawing/2014/main" id="{A970D469-5757-4263-A497-3D394E595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98866-03BA-4F82-8905-AD1C4306A457}"/>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52172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B084B-0D31-4874-817E-09FC2295EC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DA0436-3BF7-4138-93B7-A107BB5994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F4190-0931-4C53-97F9-19AF3A6CF7AB}"/>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5" name="Footer Placeholder 4">
            <a:extLst>
              <a:ext uri="{FF2B5EF4-FFF2-40B4-BE49-F238E27FC236}">
                <a16:creationId xmlns:a16="http://schemas.microsoft.com/office/drawing/2014/main" id="{0CF85629-F6C1-48EA-AD57-0393E326D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E6333-450F-4CD5-8072-B2CCDCFCE0F2}"/>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251253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ottom pattern">
  <p:cSld name="Blank bottom pattern">
    <p:spTree>
      <p:nvGrpSpPr>
        <p:cNvPr id="1" name="Shape 572"/>
        <p:cNvGrpSpPr/>
        <p:nvPr/>
      </p:nvGrpSpPr>
      <p:grpSpPr>
        <a:xfrm>
          <a:off x="0" y="0"/>
          <a:ext cx="0" cy="0"/>
          <a:chOff x="0" y="0"/>
          <a:chExt cx="0" cy="0"/>
        </a:xfrm>
      </p:grpSpPr>
      <p:grpSp>
        <p:nvGrpSpPr>
          <p:cNvPr id="573" name="Google Shape;573;p13"/>
          <p:cNvGrpSpPr/>
          <p:nvPr/>
        </p:nvGrpSpPr>
        <p:grpSpPr>
          <a:xfrm rot="10800000" flipH="1">
            <a:off x="1200" y="5142367"/>
            <a:ext cx="12191989" cy="1715628"/>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2" name="Google Shape;622;p1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297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3"/>
        <p:cNvGrpSpPr/>
        <p:nvPr/>
      </p:nvGrpSpPr>
      <p:grpSpPr>
        <a:xfrm>
          <a:off x="0" y="0"/>
          <a:ext cx="0" cy="0"/>
          <a:chOff x="0" y="0"/>
          <a:chExt cx="0" cy="0"/>
        </a:xfrm>
      </p:grpSpPr>
      <p:grpSp>
        <p:nvGrpSpPr>
          <p:cNvPr id="304" name="Google Shape;304;p7"/>
          <p:cNvGrpSpPr/>
          <p:nvPr/>
        </p:nvGrpSpPr>
        <p:grpSpPr>
          <a:xfrm>
            <a:off x="1189" y="-14"/>
            <a:ext cx="4050115" cy="3003527"/>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8" name="Google Shape;328;p7"/>
          <p:cNvGrpSpPr/>
          <p:nvPr/>
        </p:nvGrpSpPr>
        <p:grpSpPr>
          <a:xfrm>
            <a:off x="8952325" y="5146791"/>
            <a:ext cx="3239673" cy="1715616"/>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1" name="Google Shape;341;p7"/>
          <p:cNvSpPr txBox="1">
            <a:spLocks noGrp="1"/>
          </p:cNvSpPr>
          <p:nvPr>
            <p:ph type="title"/>
          </p:nvPr>
        </p:nvSpPr>
        <p:spPr>
          <a:xfrm>
            <a:off x="1760033" y="1155367"/>
            <a:ext cx="8607600" cy="8908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760033" y="2110167"/>
            <a:ext cx="4178000" cy="3940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343" name="Google Shape;343;p7"/>
          <p:cNvSpPr txBox="1">
            <a:spLocks noGrp="1"/>
          </p:cNvSpPr>
          <p:nvPr>
            <p:ph type="body" idx="2"/>
          </p:nvPr>
        </p:nvSpPr>
        <p:spPr>
          <a:xfrm>
            <a:off x="6189569" y="2110167"/>
            <a:ext cx="4178000" cy="3940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344" name="Google Shape;344;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898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52-07CE-42EC-8601-126B8BEFD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8276E-472C-42F8-8871-B1800312AA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85715-93AB-479C-B1B5-9CB1AAF9DD62}"/>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5" name="Footer Placeholder 4">
            <a:extLst>
              <a:ext uri="{FF2B5EF4-FFF2-40B4-BE49-F238E27FC236}">
                <a16:creationId xmlns:a16="http://schemas.microsoft.com/office/drawing/2014/main" id="{51ADD487-0659-447C-A7CC-F9864E090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A297B-8F15-4256-A634-3686869368E4}"/>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288799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02CF-9776-4E42-9BB6-3251D495E7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9B3A1-22FE-4205-9837-6A2EC7A7F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A29C38-902E-4D2E-BD34-332B7E86B08F}"/>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5" name="Footer Placeholder 4">
            <a:extLst>
              <a:ext uri="{FF2B5EF4-FFF2-40B4-BE49-F238E27FC236}">
                <a16:creationId xmlns:a16="http://schemas.microsoft.com/office/drawing/2014/main" id="{06EAD78B-6072-4225-903A-F2746B8C9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479A8-25AD-423B-9849-FF0945CCE745}"/>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86923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8B5F-743D-4D43-8AD0-6587C18BB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C49BC-41F4-4919-A6FE-F162E0E12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D97C7-6DF3-4451-863E-3A331A8395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19572B-8F13-4F5A-A09A-98BFEE27C9DE}"/>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6" name="Footer Placeholder 5">
            <a:extLst>
              <a:ext uri="{FF2B5EF4-FFF2-40B4-BE49-F238E27FC236}">
                <a16:creationId xmlns:a16="http://schemas.microsoft.com/office/drawing/2014/main" id="{4DB7A96E-3646-4644-96FA-39B8D6F17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3E8B4-74C7-477F-8B11-E98470B66A5F}"/>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78578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7313-4C69-41BA-AF6A-10651DE39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DB6DF1-8EC8-456B-B315-5DCDAB8E1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32526D-C794-42C7-86A1-4B3F315A64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9C0461-4B32-4EB5-BFE9-DB5713230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78127A-19C1-4B50-8993-14A4B72A4F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E6A76-9842-4B2A-87CB-133A277ACD0E}"/>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8" name="Footer Placeholder 7">
            <a:extLst>
              <a:ext uri="{FF2B5EF4-FFF2-40B4-BE49-F238E27FC236}">
                <a16:creationId xmlns:a16="http://schemas.microsoft.com/office/drawing/2014/main" id="{D1D3B7B7-1CC4-4294-9D91-1458A119B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F96E3-1388-4856-B003-E1D8E9B9F3B3}"/>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247070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A3C5-0809-44A6-971B-78D803FBDE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74087D-EAC3-4603-A820-7F426FC7D629}"/>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4" name="Footer Placeholder 3">
            <a:extLst>
              <a:ext uri="{FF2B5EF4-FFF2-40B4-BE49-F238E27FC236}">
                <a16:creationId xmlns:a16="http://schemas.microsoft.com/office/drawing/2014/main" id="{5033601F-DFB8-46C3-8A7B-F5D4502FF2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7D384-555B-4255-A24B-B6805714020F}"/>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23364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8D535-E6B1-4B80-9FBE-5D915A092AEF}"/>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3" name="Footer Placeholder 2">
            <a:extLst>
              <a:ext uri="{FF2B5EF4-FFF2-40B4-BE49-F238E27FC236}">
                <a16:creationId xmlns:a16="http://schemas.microsoft.com/office/drawing/2014/main" id="{AE0BD369-05A1-488A-A2E5-F9CB1E0932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F8B999-CAEA-4BB5-B736-7677CD56916A}"/>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309218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7CB1-154C-4C46-81C8-E7B3BE83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A545D-CFA9-424E-9345-6B2A5BFFD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EA7FEE-CF8F-440B-9CC0-EFA070926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4557DB-404A-46FC-A62F-D7C161538BC2}"/>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6" name="Footer Placeholder 5">
            <a:extLst>
              <a:ext uri="{FF2B5EF4-FFF2-40B4-BE49-F238E27FC236}">
                <a16:creationId xmlns:a16="http://schemas.microsoft.com/office/drawing/2014/main" id="{76E870C9-D1E0-4104-A70E-9A3E0CF9F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F7A53-AAFD-4F39-8018-042201841BB3}"/>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81906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3EDE-C54E-4DF2-A52B-61A3F71A5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B5192D-F67E-4B70-84C5-7561D10CF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EE0389-FBCD-4903-B497-FB7DD0328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452CE0-85AC-4865-8F14-B44BA0CAB8B4}"/>
              </a:ext>
            </a:extLst>
          </p:cNvPr>
          <p:cNvSpPr>
            <a:spLocks noGrp="1"/>
          </p:cNvSpPr>
          <p:nvPr>
            <p:ph type="dt" sz="half" idx="10"/>
          </p:nvPr>
        </p:nvSpPr>
        <p:spPr/>
        <p:txBody>
          <a:bodyPr/>
          <a:lstStyle/>
          <a:p>
            <a:fld id="{C81B88B0-C29E-495E-B784-F9F4E1862E1F}" type="datetimeFigureOut">
              <a:rPr lang="en-US" smtClean="0"/>
              <a:t>12/10/2018</a:t>
            </a:fld>
            <a:endParaRPr lang="en-US"/>
          </a:p>
        </p:txBody>
      </p:sp>
      <p:sp>
        <p:nvSpPr>
          <p:cNvPr id="6" name="Footer Placeholder 5">
            <a:extLst>
              <a:ext uri="{FF2B5EF4-FFF2-40B4-BE49-F238E27FC236}">
                <a16:creationId xmlns:a16="http://schemas.microsoft.com/office/drawing/2014/main" id="{0F45E662-CB00-4ADD-8DFC-E13994683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51BF7-1E52-4EDA-B70C-A9236515D88B}"/>
              </a:ext>
            </a:extLst>
          </p:cNvPr>
          <p:cNvSpPr>
            <a:spLocks noGrp="1"/>
          </p:cNvSpPr>
          <p:nvPr>
            <p:ph type="sldNum" sz="quarter" idx="12"/>
          </p:nvPr>
        </p:nvSpPr>
        <p:spPr/>
        <p:txBody>
          <a:bodyPr/>
          <a:lstStyle/>
          <a:p>
            <a:fld id="{5B4C7FF3-86D3-4557-B075-E55185B6DEF1}" type="slidenum">
              <a:rPr lang="en-US" smtClean="0"/>
              <a:t>‹#›</a:t>
            </a:fld>
            <a:endParaRPr lang="en-US"/>
          </a:p>
        </p:txBody>
      </p:sp>
    </p:spTree>
    <p:extLst>
      <p:ext uri="{BB962C8B-B14F-4D97-AF65-F5344CB8AC3E}">
        <p14:creationId xmlns:p14="http://schemas.microsoft.com/office/powerpoint/2010/main" val="352237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F851A-9099-4C6E-A9F0-814CB38B5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5E8FE5-7094-4F7E-A0BD-90B65D9A3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46DEF-65C1-48E3-A4C8-63D1804D9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B88B0-C29E-495E-B784-F9F4E1862E1F}" type="datetimeFigureOut">
              <a:rPr lang="en-US" smtClean="0"/>
              <a:t>12/10/2018</a:t>
            </a:fld>
            <a:endParaRPr lang="en-US"/>
          </a:p>
        </p:txBody>
      </p:sp>
      <p:sp>
        <p:nvSpPr>
          <p:cNvPr id="5" name="Footer Placeholder 4">
            <a:extLst>
              <a:ext uri="{FF2B5EF4-FFF2-40B4-BE49-F238E27FC236}">
                <a16:creationId xmlns:a16="http://schemas.microsoft.com/office/drawing/2014/main" id="{DE3D7823-D03C-442A-AE5E-AC98A7041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243340-DDB9-4089-B314-A6CC904AE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C7FF3-86D3-4557-B075-E55185B6DEF1}" type="slidenum">
              <a:rPr lang="en-US" smtClean="0"/>
              <a:t>‹#›</a:t>
            </a:fld>
            <a:endParaRPr lang="en-US"/>
          </a:p>
        </p:txBody>
      </p:sp>
    </p:spTree>
    <p:extLst>
      <p:ext uri="{BB962C8B-B14F-4D97-AF65-F5344CB8AC3E}">
        <p14:creationId xmlns:p14="http://schemas.microsoft.com/office/powerpoint/2010/main" val="1835401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6" name="Google Shape;636;p15"/>
          <p:cNvSpPr txBox="1">
            <a:spLocks noGrp="1"/>
          </p:cNvSpPr>
          <p:nvPr>
            <p:ph type="sldNum" idx="12"/>
          </p:nvPr>
        </p:nvSpPr>
        <p:spPr>
          <a:xfrm>
            <a:off x="1140904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a:p>
        </p:txBody>
      </p:sp>
      <p:sp>
        <p:nvSpPr>
          <p:cNvPr id="3" name="Title 2">
            <a:extLst>
              <a:ext uri="{FF2B5EF4-FFF2-40B4-BE49-F238E27FC236}">
                <a16:creationId xmlns:a16="http://schemas.microsoft.com/office/drawing/2014/main" id="{404E19A2-4E8A-4F98-80D8-E4E92A79AA00}"/>
              </a:ext>
            </a:extLst>
          </p:cNvPr>
          <p:cNvSpPr>
            <a:spLocks noGrp="1"/>
          </p:cNvSpPr>
          <p:nvPr>
            <p:ph type="title"/>
          </p:nvPr>
        </p:nvSpPr>
        <p:spPr>
          <a:xfrm>
            <a:off x="1607857" y="997106"/>
            <a:ext cx="8607600" cy="890800"/>
          </a:xfrm>
        </p:spPr>
        <p:txBody>
          <a:bodyPr>
            <a:normAutofit fontScale="90000"/>
          </a:bodyPr>
          <a:lstStyle/>
          <a:p>
            <a:pPr algn="ctr"/>
            <a:r>
              <a:rPr lang="en-US" sz="3600" dirty="0">
                <a:solidFill>
                  <a:srgbClr val="C00000"/>
                </a:solidFill>
                <a:latin typeface="Helvetica" panose="020B0604020202020204" pitchFamily="34" charset="0"/>
                <a:cs typeface="Helvetica" panose="020B0604020202020204" pitchFamily="34" charset="0"/>
              </a:rPr>
              <a:t>Investing in </a:t>
            </a:r>
            <a:r>
              <a:rPr lang="en-US" sz="3600">
                <a:solidFill>
                  <a:srgbClr val="C00000"/>
                </a:solidFill>
                <a:latin typeface="Helvetica" panose="020B0604020202020204" pitchFamily="34" charset="0"/>
                <a:cs typeface="Helvetica" panose="020B0604020202020204" pitchFamily="34" charset="0"/>
              </a:rPr>
              <a:t>Little Egypt Through </a:t>
            </a:r>
            <a:r>
              <a:rPr lang="en-US" sz="3600" dirty="0">
                <a:solidFill>
                  <a:srgbClr val="C00000"/>
                </a:solidFill>
                <a:latin typeface="Helvetica" panose="020B0604020202020204" pitchFamily="34" charset="0"/>
                <a:cs typeface="Helvetica" panose="020B0604020202020204" pitchFamily="34" charset="0"/>
              </a:rPr>
              <a:t>Encouraging Remote Work Positions</a:t>
            </a:r>
          </a:p>
        </p:txBody>
      </p:sp>
      <p:sp>
        <p:nvSpPr>
          <p:cNvPr id="7" name="Text Placeholder 6">
            <a:extLst>
              <a:ext uri="{FF2B5EF4-FFF2-40B4-BE49-F238E27FC236}">
                <a16:creationId xmlns:a16="http://schemas.microsoft.com/office/drawing/2014/main" id="{66B94993-3FB6-4482-A592-F7BD18629C5E}"/>
              </a:ext>
            </a:extLst>
          </p:cNvPr>
          <p:cNvSpPr>
            <a:spLocks noGrp="1"/>
          </p:cNvSpPr>
          <p:nvPr>
            <p:ph type="body" idx="1"/>
          </p:nvPr>
        </p:nvSpPr>
        <p:spPr>
          <a:xfrm>
            <a:off x="3822657" y="1920494"/>
            <a:ext cx="4178000" cy="3940400"/>
          </a:xfrm>
        </p:spPr>
        <p:txBody>
          <a:bodyPr>
            <a:normAutofit lnSpcReduction="10000"/>
          </a:bodyPr>
          <a:lstStyle/>
          <a:p>
            <a:r>
              <a:rPr lang="en-US" dirty="0">
                <a:solidFill>
                  <a:schemeClr val="accent2"/>
                </a:solidFill>
              </a:rPr>
              <a:t>First of all; WHY?</a:t>
            </a:r>
          </a:p>
          <a:p>
            <a:r>
              <a:rPr lang="en-US" dirty="0">
                <a:solidFill>
                  <a:schemeClr val="accent2"/>
                </a:solidFill>
              </a:rPr>
              <a:t>Where is the data from, and how did I get it?</a:t>
            </a:r>
          </a:p>
          <a:p>
            <a:r>
              <a:rPr lang="en-US" dirty="0">
                <a:solidFill>
                  <a:schemeClr val="accent2"/>
                </a:solidFill>
              </a:rPr>
              <a:t>Decisions about data cleaning</a:t>
            </a:r>
          </a:p>
          <a:p>
            <a:r>
              <a:rPr lang="en-US" dirty="0">
                <a:solidFill>
                  <a:schemeClr val="accent2"/>
                </a:solidFill>
              </a:rPr>
              <a:t>How the final dataset was created</a:t>
            </a:r>
          </a:p>
          <a:p>
            <a:r>
              <a:rPr lang="en-US" dirty="0">
                <a:solidFill>
                  <a:schemeClr val="accent2"/>
                </a:solidFill>
              </a:rPr>
              <a:t>How is this useful to anyone?</a:t>
            </a:r>
          </a:p>
          <a:p>
            <a:r>
              <a:rPr lang="en-US" dirty="0">
                <a:solidFill>
                  <a:schemeClr val="accent2"/>
                </a:solidFill>
              </a:rPr>
              <a:t>What I learned</a:t>
            </a:r>
          </a:p>
        </p:txBody>
      </p:sp>
      <p:pic>
        <p:nvPicPr>
          <p:cNvPr id="11" name="Picture 10">
            <a:extLst>
              <a:ext uri="{FF2B5EF4-FFF2-40B4-BE49-F238E27FC236}">
                <a16:creationId xmlns:a16="http://schemas.microsoft.com/office/drawing/2014/main" id="{0DAFC515-6F52-471D-BD4A-20B23D226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9" y="3350845"/>
            <a:ext cx="3645408" cy="2438400"/>
          </a:xfrm>
          <a:prstGeom prst="rect">
            <a:avLst/>
          </a:prstGeom>
        </p:spPr>
      </p:pic>
      <p:pic>
        <p:nvPicPr>
          <p:cNvPr id="13" name="Picture 12">
            <a:extLst>
              <a:ext uri="{FF2B5EF4-FFF2-40B4-BE49-F238E27FC236}">
                <a16:creationId xmlns:a16="http://schemas.microsoft.com/office/drawing/2014/main" id="{2E42A728-D82C-4C18-AA0A-4A480C5ED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4891" y="2003144"/>
            <a:ext cx="4340029" cy="3035582"/>
          </a:xfrm>
          <a:prstGeom prst="rect">
            <a:avLst/>
          </a:prstGeom>
        </p:spPr>
      </p:pic>
    </p:spTree>
    <p:extLst>
      <p:ext uri="{BB962C8B-B14F-4D97-AF65-F5344CB8AC3E}">
        <p14:creationId xmlns:p14="http://schemas.microsoft.com/office/powerpoint/2010/main" val="258433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320186" y="322086"/>
            <a:ext cx="8387902" cy="817685"/>
          </a:xfrm>
          <a:prstGeom prst="rect">
            <a:avLst/>
          </a:prstGeom>
        </p:spPr>
        <p:txBody>
          <a:bodyPr spcFirstLastPara="1" vert="horz" wrap="square" lIns="121900" tIns="121900" rIns="121900" bIns="121900" rtlCol="0" anchor="b" anchorCtr="0">
            <a:noAutofit/>
          </a:bodyPr>
          <a:lstStyle/>
          <a:p>
            <a:pPr>
              <a:spcBef>
                <a:spcPts val="0"/>
              </a:spcBef>
            </a:pPr>
            <a:r>
              <a:rPr lang="en-US" sz="4000" b="1" dirty="0">
                <a:solidFill>
                  <a:srgbClr val="FFA400"/>
                </a:solidFill>
              </a:rPr>
              <a:t>Remote investment in rural communities</a:t>
            </a:r>
            <a:endParaRPr sz="4000" b="1" dirty="0">
              <a:solidFill>
                <a:srgbClr val="FFA400"/>
              </a:solidFill>
            </a:endParaRPr>
          </a:p>
        </p:txBody>
      </p:sp>
      <p:sp>
        <p:nvSpPr>
          <p:cNvPr id="670" name="Google Shape;670;p20"/>
          <p:cNvSpPr/>
          <p:nvPr/>
        </p:nvSpPr>
        <p:spPr>
          <a:xfrm>
            <a:off x="10329266" y="322085"/>
            <a:ext cx="429736" cy="4103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121900" tIns="121900" rIns="121900" bIns="121900" anchor="ctr" anchorCtr="0">
            <a:noAutofit/>
          </a:bodyPr>
          <a:lstStyle/>
          <a:p>
            <a:endParaRPr sz="2400"/>
          </a:p>
        </p:txBody>
      </p:sp>
      <p:grpSp>
        <p:nvGrpSpPr>
          <p:cNvPr id="674" name="Google Shape;674;p20"/>
          <p:cNvGrpSpPr/>
          <p:nvPr/>
        </p:nvGrpSpPr>
        <p:grpSpPr>
          <a:xfrm rot="198725">
            <a:off x="10080829" y="841811"/>
            <a:ext cx="1216303" cy="1216448"/>
            <a:chOff x="570875" y="4322250"/>
            <a:chExt cx="443300" cy="443325"/>
          </a:xfrm>
        </p:grpSpPr>
        <p:sp>
          <p:nvSpPr>
            <p:cNvPr id="675" name="Google Shape;675;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spcFirstLastPara="1" wrap="square" lIns="121900" tIns="121900" rIns="121900" bIns="121900" anchor="ctr" anchorCtr="0">
              <a:noAutofit/>
            </a:bodyPr>
            <a:lstStyle/>
            <a:p>
              <a:endParaRPr sz="2400" dirty="0"/>
            </a:p>
          </p:txBody>
        </p:sp>
        <p:sp>
          <p:nvSpPr>
            <p:cNvPr id="676" name="Google Shape;676;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spcFirstLastPara="1" wrap="square" lIns="121900" tIns="121900" rIns="121900" bIns="121900" anchor="ctr" anchorCtr="0">
              <a:noAutofit/>
            </a:bodyPr>
            <a:lstStyle/>
            <a:p>
              <a:endParaRPr sz="2400"/>
            </a:p>
          </p:txBody>
        </p:sp>
        <p:sp>
          <p:nvSpPr>
            <p:cNvPr id="677" name="Google Shape;677;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spcFirstLastPara="1" wrap="square" lIns="121900" tIns="121900" rIns="121900" bIns="121900" anchor="ctr" anchorCtr="0">
              <a:noAutofit/>
            </a:bodyPr>
            <a:lstStyle/>
            <a:p>
              <a:endParaRPr sz="2400"/>
            </a:p>
          </p:txBody>
        </p:sp>
        <p:sp>
          <p:nvSpPr>
            <p:cNvPr id="678" name="Google Shape;678;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spcFirstLastPara="1" wrap="square" lIns="121900" tIns="121900" rIns="121900" bIns="121900" anchor="ctr" anchorCtr="0">
              <a:noAutofit/>
            </a:bodyPr>
            <a:lstStyle/>
            <a:p>
              <a:endParaRPr sz="2400"/>
            </a:p>
          </p:txBody>
        </p:sp>
      </p:grpSp>
      <p:sp>
        <p:nvSpPr>
          <p:cNvPr id="679" name="Google Shape;679;p20"/>
          <p:cNvSpPr/>
          <p:nvPr/>
        </p:nvSpPr>
        <p:spPr>
          <a:xfrm rot="2466753">
            <a:off x="9066815" y="941714"/>
            <a:ext cx="597048" cy="5700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121900" tIns="121900" rIns="121900" bIns="121900" anchor="ctr" anchorCtr="0">
            <a:noAutofit/>
          </a:bodyPr>
          <a:lstStyle/>
          <a:p>
            <a:endParaRPr sz="2400"/>
          </a:p>
        </p:txBody>
      </p:sp>
      <p:sp>
        <p:nvSpPr>
          <p:cNvPr id="680" name="Google Shape;680;p20"/>
          <p:cNvSpPr/>
          <p:nvPr/>
        </p:nvSpPr>
        <p:spPr>
          <a:xfrm rot="-1609436">
            <a:off x="9358189" y="1662461"/>
            <a:ext cx="429681" cy="41027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121900" tIns="121900" rIns="121900" bIns="121900" anchor="ctr" anchorCtr="0">
            <a:noAutofit/>
          </a:bodyPr>
          <a:lstStyle/>
          <a:p>
            <a:endParaRPr sz="2400"/>
          </a:p>
        </p:txBody>
      </p:sp>
      <p:sp>
        <p:nvSpPr>
          <p:cNvPr id="681" name="Google Shape;681;p20"/>
          <p:cNvSpPr/>
          <p:nvPr/>
        </p:nvSpPr>
        <p:spPr>
          <a:xfrm rot="2926308">
            <a:off x="11077334" y="1704538"/>
            <a:ext cx="321771" cy="3072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121900" tIns="121900" rIns="121900" bIns="121900" anchor="ctr" anchorCtr="0">
            <a:noAutofit/>
          </a:bodyPr>
          <a:lstStyle/>
          <a:p>
            <a:endParaRPr sz="2400"/>
          </a:p>
        </p:txBody>
      </p:sp>
      <p:sp>
        <p:nvSpPr>
          <p:cNvPr id="682" name="Google Shape;682;p20"/>
          <p:cNvSpPr/>
          <p:nvPr/>
        </p:nvSpPr>
        <p:spPr>
          <a:xfrm rot="-1609163">
            <a:off x="9498973" y="372595"/>
            <a:ext cx="289893" cy="2768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A327C31C-1C2E-4DAD-9BEB-99AE943F3694}"/>
              </a:ext>
            </a:extLst>
          </p:cNvPr>
          <p:cNvSpPr txBox="1"/>
          <p:nvPr/>
        </p:nvSpPr>
        <p:spPr>
          <a:xfrm>
            <a:off x="465992" y="950861"/>
            <a:ext cx="8176846" cy="1754326"/>
          </a:xfrm>
          <a:prstGeom prst="rect">
            <a:avLst/>
          </a:prstGeom>
          <a:noFill/>
        </p:spPr>
        <p:txBody>
          <a:bodyPr wrap="square" rtlCol="0">
            <a:spAutoFit/>
          </a:bodyPr>
          <a:lstStyle/>
          <a:p>
            <a:r>
              <a:rPr lang="en-US" dirty="0">
                <a:solidFill>
                  <a:srgbClr val="C00000"/>
                </a:solidFill>
              </a:rPr>
              <a:t>The vast majority of the United States is more rural than urban, and not everyone can live in a large city. Rural areas like Southern Illinois are largely forgotten about and often left to flounder in poverty. One way to encourage economic development is to target these areas when recruiting for remote positions. This project uses the tech/development sector as an example, but tele-medicine, tele-teaching, and other remote options are just as feasible. </a:t>
            </a:r>
          </a:p>
        </p:txBody>
      </p:sp>
      <p:graphicFrame>
        <p:nvGraphicFramePr>
          <p:cNvPr id="21" name="Chart 20">
            <a:extLst>
              <a:ext uri="{FF2B5EF4-FFF2-40B4-BE49-F238E27FC236}">
                <a16:creationId xmlns:a16="http://schemas.microsoft.com/office/drawing/2014/main" id="{97DEC7BA-AD4A-4880-ACD3-69A38B568E6D}"/>
              </a:ext>
            </a:extLst>
          </p:cNvPr>
          <p:cNvGraphicFramePr>
            <a:graphicFrameLocks/>
          </p:cNvGraphicFramePr>
          <p:nvPr>
            <p:extLst>
              <p:ext uri="{D42A27DB-BD31-4B8C-83A1-F6EECF244321}">
                <p14:modId xmlns:p14="http://schemas.microsoft.com/office/powerpoint/2010/main" val="3707876574"/>
              </p:ext>
            </p:extLst>
          </p:nvPr>
        </p:nvGraphicFramePr>
        <p:xfrm>
          <a:off x="154991" y="2679640"/>
          <a:ext cx="5941009" cy="27452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id="{523B3927-B279-47F1-B525-BC77C65ACDEA}"/>
              </a:ext>
            </a:extLst>
          </p:cNvPr>
          <p:cNvGraphicFramePr>
            <a:graphicFrameLocks/>
          </p:cNvGraphicFramePr>
          <p:nvPr>
            <p:extLst>
              <p:ext uri="{D42A27DB-BD31-4B8C-83A1-F6EECF244321}">
                <p14:modId xmlns:p14="http://schemas.microsoft.com/office/powerpoint/2010/main" val="4131174626"/>
              </p:ext>
            </p:extLst>
          </p:nvPr>
        </p:nvGraphicFramePr>
        <p:xfrm>
          <a:off x="5566967" y="249583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816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146</Words>
  <Application>Microsoft Office PowerPoint</Application>
  <PresentationFormat>Widescreen</PresentationFormat>
  <Paragraphs>12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vt:lpstr>
      <vt:lpstr>Office Theme</vt:lpstr>
      <vt:lpstr>Investing in Little Egypt Through Encouraging Remote Work Positions</vt:lpstr>
      <vt:lpstr>Remote investment in rural communities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Jihan, Itzel</dc:creator>
  <cp:lastModifiedBy>Jihan, Itzel</cp:lastModifiedBy>
  <cp:revision>10</cp:revision>
  <dcterms:created xsi:type="dcterms:W3CDTF">2018-12-10T17:25:15Z</dcterms:created>
  <dcterms:modified xsi:type="dcterms:W3CDTF">2018-12-11T20:34:45Z</dcterms:modified>
</cp:coreProperties>
</file>