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98F0B0-9CC3-4E77-8FEC-BE11A773EC8E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477A303-E8B3-4DE0-80F6-EC3D0760D779}">
      <dgm:prSet phldrT="[Text]"/>
      <dgm:spPr/>
      <dgm:t>
        <a:bodyPr/>
        <a:lstStyle/>
        <a:p>
          <a:r>
            <a:rPr lang="en-US" dirty="0"/>
            <a:t>Movies</a:t>
          </a:r>
        </a:p>
      </dgm:t>
    </dgm:pt>
    <dgm:pt modelId="{1C93DBEF-2EB0-4A40-990B-0B38156F8A90}" type="parTrans" cxnId="{5EAC1996-C47B-487A-9B36-7F5A4A3121E3}">
      <dgm:prSet/>
      <dgm:spPr/>
      <dgm:t>
        <a:bodyPr/>
        <a:lstStyle/>
        <a:p>
          <a:endParaRPr lang="en-US"/>
        </a:p>
      </dgm:t>
    </dgm:pt>
    <dgm:pt modelId="{F5A1DCEC-202D-4DD8-8D4A-2374A2BFF0F7}" type="sibTrans" cxnId="{5EAC1996-C47B-487A-9B36-7F5A4A3121E3}">
      <dgm:prSet/>
      <dgm:spPr/>
      <dgm:t>
        <a:bodyPr/>
        <a:lstStyle/>
        <a:p>
          <a:endParaRPr lang="en-US"/>
        </a:p>
      </dgm:t>
    </dgm:pt>
    <dgm:pt modelId="{3522715A-C53A-4C43-83E8-6468CA4F2C59}">
      <dgm:prSet phldrT="[Text]"/>
      <dgm:spPr/>
      <dgm:t>
        <a:bodyPr/>
        <a:lstStyle/>
        <a:p>
          <a:r>
            <a:rPr lang="en-US" dirty="0"/>
            <a:t>Customers</a:t>
          </a:r>
        </a:p>
      </dgm:t>
    </dgm:pt>
    <dgm:pt modelId="{C1D1C4D7-5E87-48E3-BFDE-BEFFA886E128}" type="parTrans" cxnId="{74072CAF-FEF5-46CE-BF70-C3BC47CD7936}">
      <dgm:prSet/>
      <dgm:spPr/>
      <dgm:t>
        <a:bodyPr/>
        <a:lstStyle/>
        <a:p>
          <a:endParaRPr lang="en-US"/>
        </a:p>
      </dgm:t>
    </dgm:pt>
    <dgm:pt modelId="{2F0092BF-20E7-430F-B853-EE37AD30C7A8}" type="sibTrans" cxnId="{74072CAF-FEF5-46CE-BF70-C3BC47CD7936}">
      <dgm:prSet/>
      <dgm:spPr/>
      <dgm:t>
        <a:bodyPr/>
        <a:lstStyle/>
        <a:p>
          <a:endParaRPr lang="en-US"/>
        </a:p>
      </dgm:t>
    </dgm:pt>
    <dgm:pt modelId="{0363FFA9-0634-4BC4-99CB-8DC80AEE3E51}">
      <dgm:prSet phldrT="[Text]"/>
      <dgm:spPr/>
      <dgm:t>
        <a:bodyPr/>
        <a:lstStyle/>
        <a:p>
          <a:r>
            <a:rPr lang="en-US" dirty="0"/>
            <a:t>Rentals</a:t>
          </a:r>
        </a:p>
      </dgm:t>
    </dgm:pt>
    <dgm:pt modelId="{0C4E2EA1-00D7-4FF4-A4DE-BF4431DC2E1F}" type="parTrans" cxnId="{5364C4A2-D2DB-43A4-A39A-FBD9E7A65CD7}">
      <dgm:prSet/>
      <dgm:spPr/>
      <dgm:t>
        <a:bodyPr/>
        <a:lstStyle/>
        <a:p>
          <a:endParaRPr lang="en-US"/>
        </a:p>
      </dgm:t>
    </dgm:pt>
    <dgm:pt modelId="{C134C1CA-9F90-4146-BAB5-DC5D1A6F96BD}" type="sibTrans" cxnId="{5364C4A2-D2DB-43A4-A39A-FBD9E7A65CD7}">
      <dgm:prSet/>
      <dgm:spPr/>
      <dgm:t>
        <a:bodyPr/>
        <a:lstStyle/>
        <a:p>
          <a:endParaRPr lang="en-US"/>
        </a:p>
      </dgm:t>
    </dgm:pt>
    <dgm:pt modelId="{DDB8A85F-B976-4F7A-839B-324C80297AB1}">
      <dgm:prSet phldrT="[Text]"/>
      <dgm:spPr/>
      <dgm:t>
        <a:bodyPr/>
        <a:lstStyle/>
        <a:p>
          <a:pPr algn="l"/>
          <a:r>
            <a:rPr lang="en-US" dirty="0"/>
            <a:t>1000 Movies</a:t>
          </a:r>
        </a:p>
        <a:p>
          <a:pPr algn="l"/>
          <a:r>
            <a:rPr lang="en-US" dirty="0"/>
            <a:t>17 Genres</a:t>
          </a:r>
        </a:p>
        <a:p>
          <a:pPr algn="l"/>
          <a:r>
            <a:rPr lang="en-US" dirty="0"/>
            <a:t>5 MPAA RATING</a:t>
          </a:r>
        </a:p>
        <a:p>
          <a:pPr algn="l"/>
          <a:endParaRPr lang="en-US" dirty="0"/>
        </a:p>
        <a:p>
          <a:pPr algn="l"/>
          <a:r>
            <a:rPr lang="en-US" dirty="0"/>
            <a:t>Movies released in 2006</a:t>
          </a:r>
        </a:p>
      </dgm:t>
    </dgm:pt>
    <dgm:pt modelId="{17717775-5CDC-46B3-B555-E87B6B5759AD}" type="parTrans" cxnId="{7EF421DA-8602-4374-9DBC-087E3125BF22}">
      <dgm:prSet/>
      <dgm:spPr/>
      <dgm:t>
        <a:bodyPr/>
        <a:lstStyle/>
        <a:p>
          <a:endParaRPr lang="en-US"/>
        </a:p>
      </dgm:t>
    </dgm:pt>
    <dgm:pt modelId="{DF17D948-F7BC-461D-8ABE-B390BB60B9AE}" type="sibTrans" cxnId="{7EF421DA-8602-4374-9DBC-087E3125BF22}">
      <dgm:prSet/>
      <dgm:spPr/>
      <dgm:t>
        <a:bodyPr/>
        <a:lstStyle/>
        <a:p>
          <a:endParaRPr lang="en-US"/>
        </a:p>
      </dgm:t>
    </dgm:pt>
    <dgm:pt modelId="{D2C3977C-E17C-4FD5-891C-5A03B703C51A}">
      <dgm:prSet phldrT="[Text]"/>
      <dgm:spPr/>
      <dgm:t>
        <a:bodyPr/>
        <a:lstStyle/>
        <a:p>
          <a:r>
            <a:rPr lang="en-US" dirty="0"/>
            <a:t>584 Active users</a:t>
          </a:r>
        </a:p>
        <a:p>
          <a:r>
            <a:rPr lang="en-US" dirty="0"/>
            <a:t>109 countries</a:t>
          </a:r>
        </a:p>
        <a:p>
          <a:r>
            <a:rPr lang="en-US" dirty="0"/>
            <a:t>599 cities</a:t>
          </a:r>
        </a:p>
      </dgm:t>
    </dgm:pt>
    <dgm:pt modelId="{96D5D785-A402-4626-A7DF-FC5324E13F0C}" type="parTrans" cxnId="{339FFA14-B6A6-4DCC-851B-844BC5CBD0C4}">
      <dgm:prSet/>
      <dgm:spPr/>
      <dgm:t>
        <a:bodyPr/>
        <a:lstStyle/>
        <a:p>
          <a:endParaRPr lang="en-US"/>
        </a:p>
      </dgm:t>
    </dgm:pt>
    <dgm:pt modelId="{D2626456-C927-4219-814E-2D699FAA5736}" type="sibTrans" cxnId="{339FFA14-B6A6-4DCC-851B-844BC5CBD0C4}">
      <dgm:prSet/>
      <dgm:spPr/>
      <dgm:t>
        <a:bodyPr/>
        <a:lstStyle/>
        <a:p>
          <a:endParaRPr lang="en-US"/>
        </a:p>
      </dgm:t>
    </dgm:pt>
    <dgm:pt modelId="{5C768CEB-018B-47B5-B45F-E2132946A0C3}">
      <dgm:prSet/>
      <dgm:spPr/>
      <dgm:t>
        <a:bodyPr/>
        <a:lstStyle/>
        <a:p>
          <a:r>
            <a:rPr lang="en-US" dirty="0"/>
            <a:t>$ 61312 total revenue</a:t>
          </a:r>
        </a:p>
        <a:p>
          <a:r>
            <a:rPr lang="en-US" dirty="0"/>
            <a:t>16044 total rentals</a:t>
          </a:r>
        </a:p>
      </dgm:t>
    </dgm:pt>
    <dgm:pt modelId="{FDEC22B3-7A5D-48A3-B82C-DD497E9C1E6C}" type="parTrans" cxnId="{7AB15C88-18AE-404F-A4B2-D645C10736AD}">
      <dgm:prSet/>
      <dgm:spPr/>
      <dgm:t>
        <a:bodyPr/>
        <a:lstStyle/>
        <a:p>
          <a:endParaRPr lang="en-US"/>
        </a:p>
      </dgm:t>
    </dgm:pt>
    <dgm:pt modelId="{94A44176-4851-485E-B370-A5F92D243BD2}" type="sibTrans" cxnId="{7AB15C88-18AE-404F-A4B2-D645C10736AD}">
      <dgm:prSet/>
      <dgm:spPr/>
      <dgm:t>
        <a:bodyPr/>
        <a:lstStyle/>
        <a:p>
          <a:endParaRPr lang="en-US"/>
        </a:p>
      </dgm:t>
    </dgm:pt>
    <dgm:pt modelId="{66A0B424-FB7D-4DB4-BBBD-179FC32527D5}" type="pres">
      <dgm:prSet presAssocID="{8B98F0B0-9CC3-4E77-8FEC-BE11A773EC8E}" presName="diagram" presStyleCnt="0">
        <dgm:presLayoutVars>
          <dgm:dir/>
          <dgm:resizeHandles val="exact"/>
        </dgm:presLayoutVars>
      </dgm:prSet>
      <dgm:spPr/>
    </dgm:pt>
    <dgm:pt modelId="{B0F9E548-5D66-45B4-BE8E-ACD93EC8B52D}" type="pres">
      <dgm:prSet presAssocID="{F477A303-E8B3-4DE0-80F6-EC3D0760D779}" presName="node" presStyleLbl="node1" presStyleIdx="0" presStyleCnt="6" custScaleX="98787" custScaleY="44283">
        <dgm:presLayoutVars>
          <dgm:bulletEnabled val="1"/>
        </dgm:presLayoutVars>
      </dgm:prSet>
      <dgm:spPr/>
    </dgm:pt>
    <dgm:pt modelId="{152A7072-085B-4619-9393-A13387B115B6}" type="pres">
      <dgm:prSet presAssocID="{F5A1DCEC-202D-4DD8-8D4A-2374A2BFF0F7}" presName="sibTrans" presStyleCnt="0"/>
      <dgm:spPr/>
    </dgm:pt>
    <dgm:pt modelId="{1E7AC88B-791A-4C2A-AC5B-078DBF053DFD}" type="pres">
      <dgm:prSet presAssocID="{3522715A-C53A-4C43-83E8-6468CA4F2C59}" presName="node" presStyleLbl="node1" presStyleIdx="1" presStyleCnt="6" custScaleX="91123" custScaleY="44283">
        <dgm:presLayoutVars>
          <dgm:bulletEnabled val="1"/>
        </dgm:presLayoutVars>
      </dgm:prSet>
      <dgm:spPr/>
    </dgm:pt>
    <dgm:pt modelId="{3DE4C9B5-43AD-4F0D-9A58-ED5DC4108AE8}" type="pres">
      <dgm:prSet presAssocID="{2F0092BF-20E7-430F-B853-EE37AD30C7A8}" presName="sibTrans" presStyleCnt="0"/>
      <dgm:spPr/>
    </dgm:pt>
    <dgm:pt modelId="{43502503-43C3-4C53-A460-3A9AD1A27492}" type="pres">
      <dgm:prSet presAssocID="{0363FFA9-0634-4BC4-99CB-8DC80AEE3E51}" presName="node" presStyleLbl="node1" presStyleIdx="2" presStyleCnt="6" custScaleX="89360" custScaleY="39802">
        <dgm:presLayoutVars>
          <dgm:bulletEnabled val="1"/>
        </dgm:presLayoutVars>
      </dgm:prSet>
      <dgm:spPr/>
    </dgm:pt>
    <dgm:pt modelId="{9C453845-4CE5-4419-AD5F-89221590CFA7}" type="pres">
      <dgm:prSet presAssocID="{C134C1CA-9F90-4146-BAB5-DC5D1A6F96BD}" presName="sibTrans" presStyleCnt="0"/>
      <dgm:spPr/>
    </dgm:pt>
    <dgm:pt modelId="{AFF55D93-E004-46DA-99EF-A948CCEC86E8}" type="pres">
      <dgm:prSet presAssocID="{DDB8A85F-B976-4F7A-839B-324C80297AB1}" presName="node" presStyleLbl="node1" presStyleIdx="3" presStyleCnt="6" custScaleX="81463" custScaleY="73215" custLinFactNeighborX="-11744" custLinFactNeighborY="2278">
        <dgm:presLayoutVars>
          <dgm:bulletEnabled val="1"/>
        </dgm:presLayoutVars>
      </dgm:prSet>
      <dgm:spPr/>
    </dgm:pt>
    <dgm:pt modelId="{79E7FA02-734A-4A46-8564-2ADCFF84B2DF}" type="pres">
      <dgm:prSet presAssocID="{DF17D948-F7BC-461D-8ABE-B390BB60B9AE}" presName="sibTrans" presStyleCnt="0"/>
      <dgm:spPr/>
    </dgm:pt>
    <dgm:pt modelId="{419C01B7-0EB2-4159-BF65-6D0B2C5916F7}" type="pres">
      <dgm:prSet presAssocID="{D2C3977C-E17C-4FD5-891C-5A03B703C51A}" presName="node" presStyleLbl="node1" presStyleIdx="4" presStyleCnt="6" custScaleX="79293" custScaleY="69657" custLinFactNeighborX="-2620" custLinFactNeighborY="6832">
        <dgm:presLayoutVars>
          <dgm:bulletEnabled val="1"/>
        </dgm:presLayoutVars>
      </dgm:prSet>
      <dgm:spPr/>
    </dgm:pt>
    <dgm:pt modelId="{F722E924-F6DD-4AE8-8927-C0BE8E528C76}" type="pres">
      <dgm:prSet presAssocID="{D2626456-C927-4219-814E-2D699FAA5736}" presName="sibTrans" presStyleCnt="0"/>
      <dgm:spPr/>
    </dgm:pt>
    <dgm:pt modelId="{F22EF9E9-FCEC-4B60-8A69-C3990009E30C}" type="pres">
      <dgm:prSet presAssocID="{5C768CEB-018B-47B5-B45F-E2132946A0C3}" presName="node" presStyleLbl="node1" presStyleIdx="5" presStyleCnt="6" custScaleX="76224" custScaleY="74112" custLinFactNeighborX="12990" custLinFactNeighborY="6832">
        <dgm:presLayoutVars>
          <dgm:bulletEnabled val="1"/>
        </dgm:presLayoutVars>
      </dgm:prSet>
      <dgm:spPr/>
    </dgm:pt>
  </dgm:ptLst>
  <dgm:cxnLst>
    <dgm:cxn modelId="{C975E80F-F8DE-4839-88D6-F55DACF37733}" type="presOf" srcId="{3522715A-C53A-4C43-83E8-6468CA4F2C59}" destId="{1E7AC88B-791A-4C2A-AC5B-078DBF053DFD}" srcOrd="0" destOrd="0" presId="urn:microsoft.com/office/officeart/2005/8/layout/default"/>
    <dgm:cxn modelId="{339FFA14-B6A6-4DCC-851B-844BC5CBD0C4}" srcId="{8B98F0B0-9CC3-4E77-8FEC-BE11A773EC8E}" destId="{D2C3977C-E17C-4FD5-891C-5A03B703C51A}" srcOrd="4" destOrd="0" parTransId="{96D5D785-A402-4626-A7DF-FC5324E13F0C}" sibTransId="{D2626456-C927-4219-814E-2D699FAA5736}"/>
    <dgm:cxn modelId="{9435B727-A9DF-42E4-AC46-3847EF4449D1}" type="presOf" srcId="{0363FFA9-0634-4BC4-99CB-8DC80AEE3E51}" destId="{43502503-43C3-4C53-A460-3A9AD1A27492}" srcOrd="0" destOrd="0" presId="urn:microsoft.com/office/officeart/2005/8/layout/default"/>
    <dgm:cxn modelId="{6838BC28-D464-4317-8F6B-9C27FF76EF0F}" type="presOf" srcId="{8B98F0B0-9CC3-4E77-8FEC-BE11A773EC8E}" destId="{66A0B424-FB7D-4DB4-BBBD-179FC32527D5}" srcOrd="0" destOrd="0" presId="urn:microsoft.com/office/officeart/2005/8/layout/default"/>
    <dgm:cxn modelId="{E2813852-A745-4BAF-9307-9AF3EC03E838}" type="presOf" srcId="{5C768CEB-018B-47B5-B45F-E2132946A0C3}" destId="{F22EF9E9-FCEC-4B60-8A69-C3990009E30C}" srcOrd="0" destOrd="0" presId="urn:microsoft.com/office/officeart/2005/8/layout/default"/>
    <dgm:cxn modelId="{7AB15C88-18AE-404F-A4B2-D645C10736AD}" srcId="{8B98F0B0-9CC3-4E77-8FEC-BE11A773EC8E}" destId="{5C768CEB-018B-47B5-B45F-E2132946A0C3}" srcOrd="5" destOrd="0" parTransId="{FDEC22B3-7A5D-48A3-B82C-DD497E9C1E6C}" sibTransId="{94A44176-4851-485E-B370-A5F92D243BD2}"/>
    <dgm:cxn modelId="{A4387690-B6DE-41FE-A3AF-B27B18A7375B}" type="presOf" srcId="{F477A303-E8B3-4DE0-80F6-EC3D0760D779}" destId="{B0F9E548-5D66-45B4-BE8E-ACD93EC8B52D}" srcOrd="0" destOrd="0" presId="urn:microsoft.com/office/officeart/2005/8/layout/default"/>
    <dgm:cxn modelId="{5EAC1996-C47B-487A-9B36-7F5A4A3121E3}" srcId="{8B98F0B0-9CC3-4E77-8FEC-BE11A773EC8E}" destId="{F477A303-E8B3-4DE0-80F6-EC3D0760D779}" srcOrd="0" destOrd="0" parTransId="{1C93DBEF-2EB0-4A40-990B-0B38156F8A90}" sibTransId="{F5A1DCEC-202D-4DD8-8D4A-2374A2BFF0F7}"/>
    <dgm:cxn modelId="{9D25AD9E-A26E-44CF-9B3D-BA31C265DA3D}" type="presOf" srcId="{DDB8A85F-B976-4F7A-839B-324C80297AB1}" destId="{AFF55D93-E004-46DA-99EF-A948CCEC86E8}" srcOrd="0" destOrd="0" presId="urn:microsoft.com/office/officeart/2005/8/layout/default"/>
    <dgm:cxn modelId="{5364C4A2-D2DB-43A4-A39A-FBD9E7A65CD7}" srcId="{8B98F0B0-9CC3-4E77-8FEC-BE11A773EC8E}" destId="{0363FFA9-0634-4BC4-99CB-8DC80AEE3E51}" srcOrd="2" destOrd="0" parTransId="{0C4E2EA1-00D7-4FF4-A4DE-BF4431DC2E1F}" sibTransId="{C134C1CA-9F90-4146-BAB5-DC5D1A6F96BD}"/>
    <dgm:cxn modelId="{74072CAF-FEF5-46CE-BF70-C3BC47CD7936}" srcId="{8B98F0B0-9CC3-4E77-8FEC-BE11A773EC8E}" destId="{3522715A-C53A-4C43-83E8-6468CA4F2C59}" srcOrd="1" destOrd="0" parTransId="{C1D1C4D7-5E87-48E3-BFDE-BEFFA886E128}" sibTransId="{2F0092BF-20E7-430F-B853-EE37AD30C7A8}"/>
    <dgm:cxn modelId="{631D99C0-A00D-45EE-8724-D81EE683FDD1}" type="presOf" srcId="{D2C3977C-E17C-4FD5-891C-5A03B703C51A}" destId="{419C01B7-0EB2-4159-BF65-6D0B2C5916F7}" srcOrd="0" destOrd="0" presId="urn:microsoft.com/office/officeart/2005/8/layout/default"/>
    <dgm:cxn modelId="{7EF421DA-8602-4374-9DBC-087E3125BF22}" srcId="{8B98F0B0-9CC3-4E77-8FEC-BE11A773EC8E}" destId="{DDB8A85F-B976-4F7A-839B-324C80297AB1}" srcOrd="3" destOrd="0" parTransId="{17717775-5CDC-46B3-B555-E87B6B5759AD}" sibTransId="{DF17D948-F7BC-461D-8ABE-B390BB60B9AE}"/>
    <dgm:cxn modelId="{C05F0913-C743-45FA-A7DB-92D5FBADA947}" type="presParOf" srcId="{66A0B424-FB7D-4DB4-BBBD-179FC32527D5}" destId="{B0F9E548-5D66-45B4-BE8E-ACD93EC8B52D}" srcOrd="0" destOrd="0" presId="urn:microsoft.com/office/officeart/2005/8/layout/default"/>
    <dgm:cxn modelId="{361920D0-A40A-499A-8B71-3519102D0B0B}" type="presParOf" srcId="{66A0B424-FB7D-4DB4-BBBD-179FC32527D5}" destId="{152A7072-085B-4619-9393-A13387B115B6}" srcOrd="1" destOrd="0" presId="urn:microsoft.com/office/officeart/2005/8/layout/default"/>
    <dgm:cxn modelId="{18FE3E16-DB85-4F14-8A59-3A3A851456FD}" type="presParOf" srcId="{66A0B424-FB7D-4DB4-BBBD-179FC32527D5}" destId="{1E7AC88B-791A-4C2A-AC5B-078DBF053DFD}" srcOrd="2" destOrd="0" presId="urn:microsoft.com/office/officeart/2005/8/layout/default"/>
    <dgm:cxn modelId="{FD6531CA-8E2B-4AAD-A7A0-8B4F23A9A3E5}" type="presParOf" srcId="{66A0B424-FB7D-4DB4-BBBD-179FC32527D5}" destId="{3DE4C9B5-43AD-4F0D-9A58-ED5DC4108AE8}" srcOrd="3" destOrd="0" presId="urn:microsoft.com/office/officeart/2005/8/layout/default"/>
    <dgm:cxn modelId="{3EEFD59E-28B2-46CB-9B77-C29CEC396761}" type="presParOf" srcId="{66A0B424-FB7D-4DB4-BBBD-179FC32527D5}" destId="{43502503-43C3-4C53-A460-3A9AD1A27492}" srcOrd="4" destOrd="0" presId="urn:microsoft.com/office/officeart/2005/8/layout/default"/>
    <dgm:cxn modelId="{1008B90A-9F3F-40C8-A228-36AE3581B7AD}" type="presParOf" srcId="{66A0B424-FB7D-4DB4-BBBD-179FC32527D5}" destId="{9C453845-4CE5-4419-AD5F-89221590CFA7}" srcOrd="5" destOrd="0" presId="urn:microsoft.com/office/officeart/2005/8/layout/default"/>
    <dgm:cxn modelId="{FF1ECB1D-270D-4C09-BBA3-BBAEAFDFF2D9}" type="presParOf" srcId="{66A0B424-FB7D-4DB4-BBBD-179FC32527D5}" destId="{AFF55D93-E004-46DA-99EF-A948CCEC86E8}" srcOrd="6" destOrd="0" presId="urn:microsoft.com/office/officeart/2005/8/layout/default"/>
    <dgm:cxn modelId="{9134FD26-048A-483A-8F03-7FAA75CA5139}" type="presParOf" srcId="{66A0B424-FB7D-4DB4-BBBD-179FC32527D5}" destId="{79E7FA02-734A-4A46-8564-2ADCFF84B2DF}" srcOrd="7" destOrd="0" presId="urn:microsoft.com/office/officeart/2005/8/layout/default"/>
    <dgm:cxn modelId="{07CD6F6E-52D6-4018-A4E7-ECE32327B028}" type="presParOf" srcId="{66A0B424-FB7D-4DB4-BBBD-179FC32527D5}" destId="{419C01B7-0EB2-4159-BF65-6D0B2C5916F7}" srcOrd="8" destOrd="0" presId="urn:microsoft.com/office/officeart/2005/8/layout/default"/>
    <dgm:cxn modelId="{E3B5A205-69AC-44B8-850B-3BD748922A3D}" type="presParOf" srcId="{66A0B424-FB7D-4DB4-BBBD-179FC32527D5}" destId="{F722E924-F6DD-4AE8-8927-C0BE8E528C76}" srcOrd="9" destOrd="0" presId="urn:microsoft.com/office/officeart/2005/8/layout/default"/>
    <dgm:cxn modelId="{A7437E19-3655-4649-8041-C3671DE82A10}" type="presParOf" srcId="{66A0B424-FB7D-4DB4-BBBD-179FC32527D5}" destId="{F22EF9E9-FCEC-4B60-8A69-C3990009E30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9E548-5D66-45B4-BE8E-ACD93EC8B52D}">
      <dsp:nvSpPr>
        <dsp:cNvPr id="0" name=""/>
        <dsp:cNvSpPr/>
      </dsp:nvSpPr>
      <dsp:spPr>
        <a:xfrm>
          <a:off x="2402" y="430322"/>
          <a:ext cx="3268317" cy="8790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Movies</a:t>
          </a:r>
        </a:p>
      </dsp:txBody>
      <dsp:txXfrm>
        <a:off x="2402" y="430322"/>
        <a:ext cx="3268317" cy="879048"/>
      </dsp:txXfrm>
    </dsp:sp>
    <dsp:sp modelId="{1E7AC88B-791A-4C2A-AC5B-078DBF053DFD}">
      <dsp:nvSpPr>
        <dsp:cNvPr id="0" name=""/>
        <dsp:cNvSpPr/>
      </dsp:nvSpPr>
      <dsp:spPr>
        <a:xfrm>
          <a:off x="3601564" y="430322"/>
          <a:ext cx="3014758" cy="879048"/>
        </a:xfrm>
        <a:prstGeom prst="rect">
          <a:avLst/>
        </a:prstGeom>
        <a:solidFill>
          <a:schemeClr val="accent5">
            <a:hueOff val="-661711"/>
            <a:satOff val="-3554"/>
            <a:lumOff val="121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Customers</a:t>
          </a:r>
        </a:p>
      </dsp:txBody>
      <dsp:txXfrm>
        <a:off x="3601564" y="430322"/>
        <a:ext cx="3014758" cy="879048"/>
      </dsp:txXfrm>
    </dsp:sp>
    <dsp:sp modelId="{43502503-43C3-4C53-A460-3A9AD1A27492}">
      <dsp:nvSpPr>
        <dsp:cNvPr id="0" name=""/>
        <dsp:cNvSpPr/>
      </dsp:nvSpPr>
      <dsp:spPr>
        <a:xfrm>
          <a:off x="6947167" y="474797"/>
          <a:ext cx="2956430" cy="790097"/>
        </a:xfrm>
        <a:prstGeom prst="rect">
          <a:avLst/>
        </a:prstGeom>
        <a:solidFill>
          <a:schemeClr val="accent5">
            <a:hueOff val="-1323423"/>
            <a:satOff val="-7108"/>
            <a:lumOff val="2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Rentals</a:t>
          </a:r>
        </a:p>
      </dsp:txBody>
      <dsp:txXfrm>
        <a:off x="6947167" y="474797"/>
        <a:ext cx="2956430" cy="790097"/>
      </dsp:txXfrm>
    </dsp:sp>
    <dsp:sp modelId="{AFF55D93-E004-46DA-99EF-A948CCEC86E8}">
      <dsp:nvSpPr>
        <dsp:cNvPr id="0" name=""/>
        <dsp:cNvSpPr/>
      </dsp:nvSpPr>
      <dsp:spPr>
        <a:xfrm>
          <a:off x="313429" y="1694338"/>
          <a:ext cx="2695161" cy="1453368"/>
        </a:xfrm>
        <a:prstGeom prst="rect">
          <a:avLst/>
        </a:prstGeom>
        <a:solidFill>
          <a:schemeClr val="accent5">
            <a:hueOff val="-1985134"/>
            <a:satOff val="-10662"/>
            <a:lumOff val="3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1000 Movies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17 Genres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 MPAA RATING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Movies released in 2006</a:t>
          </a:r>
        </a:p>
      </dsp:txBody>
      <dsp:txXfrm>
        <a:off x="313429" y="1694338"/>
        <a:ext cx="2695161" cy="1453368"/>
      </dsp:txXfrm>
    </dsp:sp>
    <dsp:sp modelId="{419C01B7-0EB2-4159-BF65-6D0B2C5916F7}">
      <dsp:nvSpPr>
        <dsp:cNvPr id="0" name=""/>
        <dsp:cNvSpPr/>
      </dsp:nvSpPr>
      <dsp:spPr>
        <a:xfrm>
          <a:off x="3641299" y="1820052"/>
          <a:ext cx="2623368" cy="1382739"/>
        </a:xfrm>
        <a:prstGeom prst="rect">
          <a:avLst/>
        </a:prstGeom>
        <a:solidFill>
          <a:schemeClr val="accent5">
            <a:hueOff val="-2646845"/>
            <a:satOff val="-14216"/>
            <a:lumOff val="486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584 Active users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109 countries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599 cities</a:t>
          </a:r>
        </a:p>
      </dsp:txBody>
      <dsp:txXfrm>
        <a:off x="3641299" y="1820052"/>
        <a:ext cx="2623368" cy="1382739"/>
      </dsp:txXfrm>
    </dsp:sp>
    <dsp:sp modelId="{F22EF9E9-FCEC-4B60-8A69-C3990009E30C}">
      <dsp:nvSpPr>
        <dsp:cNvPr id="0" name=""/>
        <dsp:cNvSpPr/>
      </dsp:nvSpPr>
      <dsp:spPr>
        <a:xfrm>
          <a:off x="7111961" y="1775835"/>
          <a:ext cx="2521832" cy="1471174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$ 61312 total revenue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16044 total rentals</a:t>
          </a:r>
        </a:p>
      </dsp:txBody>
      <dsp:txXfrm>
        <a:off x="7111961" y="1775835"/>
        <a:ext cx="2521832" cy="1471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6EF2869-F685-46E8-A620-3AF64B927A0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63DF04-809F-4A05-B1BA-C9DF7267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5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2869-F685-46E8-A620-3AF64B927A0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F04-809F-4A05-B1BA-C9DF7267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8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2869-F685-46E8-A620-3AF64B927A0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F04-809F-4A05-B1BA-C9DF7267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1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2869-F685-46E8-A620-3AF64B927A0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F04-809F-4A05-B1BA-C9DF726791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0204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2869-F685-46E8-A620-3AF64B927A0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F04-809F-4A05-B1BA-C9DF7267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65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2869-F685-46E8-A620-3AF64B927A0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F04-809F-4A05-B1BA-C9DF7267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6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2869-F685-46E8-A620-3AF64B927A0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F04-809F-4A05-B1BA-C9DF7267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89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2869-F685-46E8-A620-3AF64B927A0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F04-809F-4A05-B1BA-C9DF7267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19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2869-F685-46E8-A620-3AF64B927A0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F04-809F-4A05-B1BA-C9DF7267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0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2869-F685-46E8-A620-3AF64B927A0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F04-809F-4A05-B1BA-C9DF7267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0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2869-F685-46E8-A620-3AF64B927A0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F04-809F-4A05-B1BA-C9DF7267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8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2869-F685-46E8-A620-3AF64B927A0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F04-809F-4A05-B1BA-C9DF7267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8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2869-F685-46E8-A620-3AF64B927A0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F04-809F-4A05-B1BA-C9DF7267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4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2869-F685-46E8-A620-3AF64B927A0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F04-809F-4A05-B1BA-C9DF7267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2869-F685-46E8-A620-3AF64B927A0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F04-809F-4A05-B1BA-C9DF7267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8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2869-F685-46E8-A620-3AF64B927A0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F04-809F-4A05-B1BA-C9DF7267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1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2869-F685-46E8-A620-3AF64B927A0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F04-809F-4A05-B1BA-C9DF7267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2869-F685-46E8-A620-3AF64B927A0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DF04-809F-4A05-B1BA-C9DF7267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57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ivan.tzesnits/viz/3_10RockbusterVisualizations_16958998979760/Top10Movies?publish=y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700D-B6E8-DA0E-DAB2-EA90E4B79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ROCKBUSTER STEALTH MARKET ANALYSIS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2DE44-4C48-7ED7-2087-C173387EC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Ivan </a:t>
            </a:r>
            <a:r>
              <a:rPr lang="en-US" dirty="0" err="1"/>
              <a:t>Tzesnits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0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7F8C-831E-9143-036F-08C00A71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objectives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A6FD-49DC-CE13-EE73-28EE05A4B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2973388" cy="32643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i="0" u="none" strike="noStrike" baseline="0" dirty="0">
                <a:latin typeface="+mj-lt"/>
              </a:rPr>
              <a:t>About:</a:t>
            </a:r>
          </a:p>
          <a:p>
            <a:pPr marL="0" indent="0">
              <a:buNone/>
            </a:pPr>
            <a:r>
              <a:rPr lang="en-US" sz="1400" b="0" i="0" u="none" strike="noStrike" baseline="0" dirty="0" err="1">
                <a:latin typeface="+mj-lt"/>
              </a:rPr>
              <a:t>Rockbuster</a:t>
            </a:r>
            <a:r>
              <a:rPr lang="en-US" sz="1400" b="0" i="0" u="none" strike="noStrike" baseline="0" dirty="0">
                <a:latin typeface="+mj-lt"/>
              </a:rPr>
              <a:t> Stealth LLC is a movie rental company that used to have stores around the world.</a:t>
            </a:r>
          </a:p>
          <a:p>
            <a:pPr marL="0" indent="0">
              <a:buNone/>
            </a:pPr>
            <a:endParaRPr lang="en-US" sz="1400" b="0" i="0" u="none" strike="noStrike" baseline="0" dirty="0">
              <a:latin typeface="+mj-lt"/>
            </a:endParaRPr>
          </a:p>
          <a:p>
            <a:pPr marL="0" indent="0">
              <a:buNone/>
            </a:pPr>
            <a:r>
              <a:rPr lang="en-US" sz="1400" b="0" i="0" u="none" strike="noStrike" baseline="0" dirty="0">
                <a:latin typeface="+mj-lt"/>
              </a:rPr>
              <a:t>Facing stiff competition from streaming services, the </a:t>
            </a:r>
            <a:r>
              <a:rPr lang="en-US" sz="1400" b="0" i="0" u="none" strike="noStrike" baseline="0" dirty="0" err="1">
                <a:latin typeface="+mj-lt"/>
              </a:rPr>
              <a:t>Rockbuster</a:t>
            </a:r>
            <a:r>
              <a:rPr lang="en-US" sz="1400" b="0" i="0" u="none" strike="noStrike" baseline="0" dirty="0">
                <a:latin typeface="+mj-lt"/>
              </a:rPr>
              <a:t> Stealth management team is planning to use i</a:t>
            </a:r>
            <a:r>
              <a:rPr lang="en-US" sz="1400" dirty="0">
                <a:latin typeface="+mj-lt"/>
              </a:rPr>
              <a:t>t</a:t>
            </a:r>
            <a:r>
              <a:rPr lang="en-US" sz="1400" b="0" i="0" u="none" strike="noStrike" baseline="0" dirty="0">
                <a:latin typeface="+mj-lt"/>
              </a:rPr>
              <a:t>s existing movie licenses to launch an online video rental service in order to stay competitive.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b="0" i="0" u="none" strike="noStrike" baseline="0" dirty="0">
              <a:latin typeface="+mj-lt"/>
            </a:endParaRP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CA0F5-A4E3-2ED5-279F-67CDEFE39B5C}"/>
              </a:ext>
            </a:extLst>
          </p:cNvPr>
          <p:cNvSpPr txBox="1"/>
          <p:nvPr/>
        </p:nvSpPr>
        <p:spPr>
          <a:xfrm>
            <a:off x="4498848" y="2097088"/>
            <a:ext cx="7077456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400" b="0" i="0" u="none" strike="noStrike" baseline="0" dirty="0">
                <a:latin typeface="+mj-lt"/>
              </a:rPr>
              <a:t>Objective:</a:t>
            </a:r>
          </a:p>
          <a:p>
            <a:pPr marL="0" indent="0" algn="l">
              <a:buNone/>
            </a:pPr>
            <a:endParaRPr lang="en-US" sz="1400" dirty="0">
              <a:latin typeface="+mj-lt"/>
            </a:endParaRPr>
          </a:p>
          <a:p>
            <a:pPr marL="0" indent="0" algn="l">
              <a:buNone/>
            </a:pPr>
            <a:r>
              <a:rPr lang="en-US" sz="1400" b="0" i="0" u="none" strike="noStrike" baseline="0" dirty="0">
                <a:latin typeface="+mj-lt"/>
              </a:rPr>
              <a:t>• Which movies contributed the most/least to revenue gain?</a:t>
            </a:r>
          </a:p>
          <a:p>
            <a:pPr marL="0" indent="0" algn="l">
              <a:buNone/>
            </a:pPr>
            <a:r>
              <a:rPr lang="en-US" sz="1400" b="0" i="0" u="none" strike="noStrike" baseline="0" dirty="0">
                <a:latin typeface="+mj-lt"/>
              </a:rPr>
              <a:t>• What was the average rental duration for all videos?</a:t>
            </a:r>
          </a:p>
          <a:p>
            <a:pPr marL="0" indent="0" algn="l">
              <a:buNone/>
            </a:pPr>
            <a:r>
              <a:rPr lang="en-US" sz="1400" b="0" i="0" u="none" strike="noStrike" baseline="0" dirty="0">
                <a:latin typeface="+mj-lt"/>
              </a:rPr>
              <a:t>• Which countries are </a:t>
            </a:r>
            <a:r>
              <a:rPr lang="en-US" sz="1400" b="0" i="0" u="none" strike="noStrike" baseline="0" dirty="0" err="1">
                <a:latin typeface="+mj-lt"/>
              </a:rPr>
              <a:t>Rockbuster</a:t>
            </a:r>
            <a:r>
              <a:rPr lang="en-US" sz="1400" b="0" i="0" u="none" strike="noStrike" baseline="0" dirty="0">
                <a:latin typeface="+mj-lt"/>
              </a:rPr>
              <a:t> customers based in?</a:t>
            </a:r>
          </a:p>
          <a:p>
            <a:pPr marL="0" indent="0" algn="l">
              <a:buNone/>
            </a:pPr>
            <a:r>
              <a:rPr lang="en-US" sz="1400" b="0" i="0" u="none" strike="noStrike" baseline="0" dirty="0">
                <a:latin typeface="+mj-lt"/>
              </a:rPr>
              <a:t>• Where are customers with a high lifetime value based?</a:t>
            </a:r>
          </a:p>
          <a:p>
            <a:pPr marL="0" indent="0" algn="l">
              <a:buNone/>
            </a:pPr>
            <a:r>
              <a:rPr lang="en-US" sz="1400" b="0" i="0" u="none" strike="noStrike" baseline="0" dirty="0">
                <a:latin typeface="+mj-lt"/>
              </a:rPr>
              <a:t>• Do sales figures vary between geographic regions?</a:t>
            </a:r>
          </a:p>
          <a:p>
            <a:pPr marL="0" indent="0" algn="l">
              <a:buNone/>
            </a:pPr>
            <a:r>
              <a:rPr lang="en-US" sz="1400" b="0" i="0" u="none" strike="noStrike" baseline="0" dirty="0">
                <a:latin typeface="+mj-lt"/>
              </a:rPr>
              <a:t>• What are the most popular movie genres?</a:t>
            </a:r>
          </a:p>
          <a:p>
            <a:pPr marL="0" indent="0" algn="l">
              <a:buNone/>
            </a:pPr>
            <a:endParaRPr lang="en-US" sz="1400" dirty="0">
              <a:latin typeface="+mj-lt"/>
            </a:endParaRPr>
          </a:p>
          <a:p>
            <a:pPr marL="0" indent="0" algn="l">
              <a:buNone/>
            </a:pPr>
            <a:r>
              <a:rPr lang="en-US" sz="1400" dirty="0"/>
              <a:t>Determine the most profitable movies and regions that should be prioritized when switching to the online platform</a:t>
            </a:r>
            <a:endParaRPr lang="en-US" sz="1400" b="0" i="0" u="none" strike="noStrike" baseline="0" dirty="0">
              <a:latin typeface="+mj-lt"/>
            </a:endParaRPr>
          </a:p>
          <a:p>
            <a:pPr marL="0" indent="0" algn="l">
              <a:buNone/>
            </a:pPr>
            <a:endParaRPr lang="en-US" dirty="0">
              <a:latin typeface="+mj-lt"/>
            </a:endParaRPr>
          </a:p>
          <a:p>
            <a:pPr marL="0" indent="0" algn="l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425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2A7D-0F82-9A76-8312-5FBF6A29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BE0D795-E453-6A47-7C74-45AC88D55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74316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993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AFB5-6CD3-99A8-F4E3-B2EC45FE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CONTRIBUTION TO REVENUE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EA4D21-2776-A986-C7A8-C51EC4C49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38129"/>
            <a:ext cx="6045771" cy="16297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C6C31-47B4-A282-5736-61CBDDFAE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860489"/>
            <a:ext cx="6045771" cy="162977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5E76E8-F959-23F3-A29E-A5A9FE13DD51}"/>
              </a:ext>
            </a:extLst>
          </p:cNvPr>
          <p:cNvSpPr txBox="1">
            <a:spLocks/>
          </p:cNvSpPr>
          <p:nvPr/>
        </p:nvSpPr>
        <p:spPr>
          <a:xfrm>
            <a:off x="7743380" y="2225922"/>
            <a:ext cx="3576892" cy="3264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+mj-lt"/>
              </a:rPr>
              <a:t>TOP 50 movies made 13% of global revenue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+mj-lt"/>
              </a:rPr>
              <a:t>Bottom 50 movies made 1% of global revenue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5620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C65A-5C56-057D-7A77-53C05928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5ABBE-4AF6-70ED-E221-4552FFB7E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31168"/>
            <a:ext cx="4386945" cy="2395664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989E13-F341-2DC1-48B4-0F505023CEBB}"/>
              </a:ext>
            </a:extLst>
          </p:cNvPr>
          <p:cNvSpPr txBox="1">
            <a:spLocks/>
          </p:cNvSpPr>
          <p:nvPr/>
        </p:nvSpPr>
        <p:spPr>
          <a:xfrm>
            <a:off x="6408357" y="2097088"/>
            <a:ext cx="2973388" cy="3264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+mj-lt"/>
              </a:rPr>
              <a:t>Sports generated highest percentage of revenue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+mj-lt"/>
              </a:rPr>
              <a:t>Thriller on the other hand generated least revenue, but we need to keep in mind that there was only 1 movie under Thriller genre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103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8985-867D-542D-3796-ADAE6458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analysis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E912C5-EFBF-CA89-9326-3D1F78018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6186788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932560-FACB-7145-8916-4E36DE4A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880" y="1564723"/>
            <a:ext cx="3086531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9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4436-447D-9152-DF61-C1EECEF4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LTV of 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67A5BF-2F7D-38E9-E2D5-C696EDDCC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89457"/>
            <a:ext cx="6144482" cy="206721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405904-691E-D4BD-218F-ADB71E3FE5BC}"/>
              </a:ext>
            </a:extLst>
          </p:cNvPr>
          <p:cNvSpPr txBox="1">
            <a:spLocks/>
          </p:cNvSpPr>
          <p:nvPr/>
        </p:nvSpPr>
        <p:spPr>
          <a:xfrm>
            <a:off x="7679959" y="1889457"/>
            <a:ext cx="2973388" cy="3264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+mj-lt"/>
              </a:rPr>
              <a:t>102$ was the AVG amount spent by customers </a:t>
            </a:r>
            <a:r>
              <a:rPr lang="en-US" sz="1400" dirty="0" err="1">
                <a:latin typeface="+mj-lt"/>
              </a:rPr>
              <a:t>wordwide</a:t>
            </a:r>
            <a:endParaRPr lang="en-US" sz="14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918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43C2-8607-BEFC-6355-FF0F1DBD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22D52-4ECB-2E9B-B27D-9EA1390F6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Movies that don't make a lot of money (the Bottom 50 or even more) should be removed from the inventory.</a:t>
            </a:r>
          </a:p>
          <a:p>
            <a:r>
              <a:rPr lang="en-US" sz="1800" dirty="0"/>
              <a:t>When launching the internet platform, give North and South America, Asia, and Europe top priority.</a:t>
            </a:r>
          </a:p>
          <a:p>
            <a:r>
              <a:rPr lang="en-US" sz="1800" dirty="0"/>
              <a:t>Free rentals should be offered to customers with high value. Some affiliate programs might also bring in more money.</a:t>
            </a:r>
          </a:p>
          <a:p>
            <a:r>
              <a:rPr lang="en-US" sz="1800" dirty="0"/>
              <a:t>Examine countries with a single customer to ascertain the causes of the low sales of the company's items there.</a:t>
            </a:r>
          </a:p>
          <a:p>
            <a:r>
              <a:rPr lang="en-US" sz="1800" dirty="0"/>
              <a:t>Consider conducting a poll of current consumers to learn more about their product preferences, then modifying the present movie collection based on the results. </a:t>
            </a:r>
          </a:p>
        </p:txBody>
      </p:sp>
    </p:spTree>
    <p:extLst>
      <p:ext uri="{BB962C8B-B14F-4D97-AF65-F5344CB8AC3E}">
        <p14:creationId xmlns:p14="http://schemas.microsoft.com/office/powerpoint/2010/main" val="169095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D140-58B9-C55E-D62F-CC7FDF5E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9187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D86B89-636A-5834-F48A-0E3DF68DA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5239575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Tableau link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14113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</TotalTime>
  <Words>361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ROCKBUSTER STEALTH MARKET ANALYSIS </vt:lpstr>
      <vt:lpstr>Introduction and objectives </vt:lpstr>
      <vt:lpstr>DATA OVERVIEW</vt:lpstr>
      <vt:lpstr>movie CONTRIBUTION TO REVENUE</vt:lpstr>
      <vt:lpstr>Genre popularity</vt:lpstr>
      <vt:lpstr>Spatial analysis </vt:lpstr>
      <vt:lpstr>LTV of customers</vt:lpstr>
      <vt:lpstr>Recommendations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MARKET ANALYSIS </dc:title>
  <dc:creator>Ivan Djesnic</dc:creator>
  <cp:lastModifiedBy>Ivan Djesnic</cp:lastModifiedBy>
  <cp:revision>3</cp:revision>
  <dcterms:created xsi:type="dcterms:W3CDTF">2023-09-28T11:19:13Z</dcterms:created>
  <dcterms:modified xsi:type="dcterms:W3CDTF">2023-09-28T12:40:43Z</dcterms:modified>
</cp:coreProperties>
</file>