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0504" autoAdjust="0"/>
    <p:restoredTop sz="86395" autoAdjust="0"/>
  </p:normalViewPr>
  <p:slideViewPr>
    <p:cSldViewPr snapToGrid="0">
      <p:cViewPr varScale="1">
        <p:scale>
          <a:sx n="21" d="100"/>
          <a:sy n="21" d="100"/>
        </p:scale>
        <p:origin x="2694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1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Development of Software to help teach Mathematics to Primary School Children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3588603"/>
            <a:ext cx="15590520" cy="1338797"/>
          </a:xfrm>
        </p:spPr>
        <p:txBody>
          <a:bodyPr/>
          <a:lstStyle/>
          <a:p>
            <a:r>
              <a:rPr lang="en-US" sz="4800" dirty="0" smtClean="0"/>
              <a:t>Nicholas Flint 						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2999" y="5852160"/>
            <a:ext cx="13294895" cy="1219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2999" y="7232467"/>
            <a:ext cx="13294895" cy="5517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smtClean="0"/>
              <a:t>It </a:t>
            </a:r>
            <a:r>
              <a:rPr lang="en-GB" sz="4400" dirty="0"/>
              <a:t>is reported by Korbey (2014) that 55% of children play video games weekly, and using computer games within the </a:t>
            </a:r>
            <a:r>
              <a:rPr lang="en-GB" sz="4400" dirty="0" smtClean="0"/>
              <a:t>classroom.</a:t>
            </a:r>
          </a:p>
          <a:p>
            <a:pPr marL="0" indent="0">
              <a:buNone/>
            </a:pPr>
            <a:r>
              <a:rPr lang="en-GB" sz="4400" dirty="0" smtClean="0"/>
              <a:t>Video games can </a:t>
            </a:r>
            <a:r>
              <a:rPr lang="en-GB" sz="4400" dirty="0"/>
              <a:t>help to increase students’ motivation for learning and their self-confidence (Wastiau, et al., 2009).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5905616" y="5852160"/>
            <a:ext cx="12801600" cy="12192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905616" y="7232467"/>
            <a:ext cx="12801600" cy="5517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Technology is an ever increasing aspect of peoples lives. </a:t>
            </a:r>
            <a:r>
              <a:rPr lang="en-US" sz="4400" dirty="0" smtClean="0"/>
              <a:t>So much that it has been integrated into the Key Stage 1 curriculum where students are being taught to </a:t>
            </a:r>
            <a:r>
              <a:rPr lang="en-US" sz="4400" dirty="0" smtClean="0"/>
              <a:t>“create and debug simple programs </a:t>
            </a:r>
            <a:r>
              <a:rPr lang="en-GB" sz="4400" dirty="0" smtClean="0"/>
              <a:t>(Department for Education, 2014).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2682" y="21575922"/>
            <a:ext cx="13294895" cy="142226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2998" y="22998182"/>
            <a:ext cx="13294895" cy="9566256"/>
          </a:xfrm>
        </p:spPr>
        <p:txBody>
          <a:bodyPr>
            <a:noAutofit/>
          </a:bodyPr>
          <a:lstStyle/>
          <a:p>
            <a:pPr lvl="0"/>
            <a:r>
              <a:rPr lang="en-GB" sz="4400" dirty="0"/>
              <a:t>Gain an understanding of the Unity </a:t>
            </a:r>
            <a:r>
              <a:rPr lang="en-GB" sz="4400" dirty="0" smtClean="0"/>
              <a:t>Engine</a:t>
            </a:r>
          </a:p>
          <a:p>
            <a:pPr lvl="0"/>
            <a:r>
              <a:rPr lang="en-GB" sz="4400" dirty="0" smtClean="0"/>
              <a:t>Develop Educational Software designed for schoolchildren.</a:t>
            </a:r>
          </a:p>
          <a:p>
            <a:pPr lvl="0"/>
            <a:r>
              <a:rPr lang="en-GB" sz="4400" dirty="0" smtClean="0"/>
              <a:t>Follow closely to the National Curriculum</a:t>
            </a:r>
          </a:p>
          <a:p>
            <a:pPr lvl="0"/>
            <a:r>
              <a:rPr lang="en-GB" sz="4400" dirty="0" smtClean="0"/>
              <a:t>Implement a system to track student progress while playing</a:t>
            </a:r>
          </a:p>
          <a:p>
            <a:pPr lvl="0"/>
            <a:r>
              <a:rPr lang="en-GB" sz="4400" dirty="0" smtClean="0"/>
              <a:t>Research the themes around developing for schoolchildren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905616" y="12910718"/>
            <a:ext cx="12801600" cy="1219200"/>
          </a:xfrm>
        </p:spPr>
        <p:txBody>
          <a:bodyPr/>
          <a:lstStyle/>
          <a:p>
            <a:r>
              <a:rPr lang="en-US" dirty="0" smtClean="0"/>
              <a:t>Game-Based Learning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905616" y="14129918"/>
            <a:ext cx="12801600" cy="7284898"/>
          </a:xfrm>
        </p:spPr>
        <p:txBody>
          <a:bodyPr>
            <a:normAutofit/>
          </a:bodyPr>
          <a:lstStyle/>
          <a:p>
            <a:r>
              <a:rPr lang="en-US" sz="4400" dirty="0"/>
              <a:t>G</a:t>
            </a:r>
            <a:r>
              <a:rPr lang="en-US" sz="4400" dirty="0" smtClean="0"/>
              <a:t>ames don’t need to include “gold coins or badges” in order to motivate the player (</a:t>
            </a:r>
            <a:r>
              <a:rPr lang="en-GB" sz="4400" dirty="0" smtClean="0"/>
              <a:t>D’Angelo</a:t>
            </a:r>
            <a:r>
              <a:rPr lang="en-GB" sz="4400" dirty="0"/>
              <a:t>, et al., </a:t>
            </a:r>
            <a:r>
              <a:rPr lang="en-GB" sz="4400" dirty="0" smtClean="0"/>
              <a:t>2014)</a:t>
            </a:r>
            <a:r>
              <a:rPr lang="en-US" sz="4400" dirty="0" smtClean="0"/>
              <a:t>. </a:t>
            </a:r>
          </a:p>
          <a:p>
            <a:r>
              <a:rPr lang="en-US" sz="4400" dirty="0" smtClean="0"/>
              <a:t>Almost </a:t>
            </a:r>
            <a:r>
              <a:rPr lang="en-GB" sz="4400" dirty="0" smtClean="0"/>
              <a:t>70% of primary and secondary schools have tablets that are used for education (Coughlan, 2014).</a:t>
            </a:r>
          </a:p>
          <a:p>
            <a:r>
              <a:rPr lang="en-US" sz="4400" dirty="0" smtClean="0"/>
              <a:t>A modified version of Minecraft has been developed purely for education by Mojang.</a:t>
            </a:r>
            <a:endParaRPr lang="en-US" sz="4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915804" y="5847308"/>
            <a:ext cx="12801600" cy="1219200"/>
          </a:xfrm>
        </p:spPr>
        <p:txBody>
          <a:bodyPr/>
          <a:lstStyle/>
          <a:p>
            <a:r>
              <a:rPr lang="en-US" dirty="0" smtClean="0"/>
              <a:t>Developing for children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900564" y="7232467"/>
            <a:ext cx="13523495" cy="55171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Vibrant Colour Schemes</a:t>
            </a:r>
          </a:p>
          <a:p>
            <a:r>
              <a:rPr lang="en-US" sz="4400" dirty="0" smtClean="0"/>
              <a:t>Simplistic Layout</a:t>
            </a:r>
          </a:p>
          <a:p>
            <a:r>
              <a:rPr lang="en-US" sz="4400" dirty="0" smtClean="0"/>
              <a:t>Animation</a:t>
            </a:r>
          </a:p>
          <a:p>
            <a:r>
              <a:rPr lang="en-US" sz="4400" dirty="0" smtClean="0"/>
              <a:t>Easy to read and understand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15803" y="21575922"/>
            <a:ext cx="12801600" cy="1219200"/>
          </a:xfrm>
        </p:spPr>
        <p:txBody>
          <a:bodyPr/>
          <a:lstStyle/>
          <a:p>
            <a:r>
              <a:rPr lang="en-US" dirty="0"/>
              <a:t>Literature Cited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16120" y="22801217"/>
            <a:ext cx="12801600" cy="97632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Coolmath.com</a:t>
            </a:r>
            <a:r>
              <a:rPr lang="en-US" dirty="0"/>
              <a:t>, Inc., 2018. </a:t>
            </a:r>
            <a:r>
              <a:rPr lang="en-US" i="1" dirty="0"/>
              <a:t>Crazy Tazi M-12. </a:t>
            </a:r>
            <a:r>
              <a:rPr lang="en-US" dirty="0"/>
              <a:t>[Online] </a:t>
            </a:r>
            <a:br>
              <a:rPr lang="en-US" dirty="0"/>
            </a:br>
            <a:r>
              <a:rPr lang="en-US" dirty="0"/>
              <a:t>Available at: </a:t>
            </a:r>
            <a:r>
              <a:rPr lang="en-US" u="sng" dirty="0"/>
              <a:t>http://www.coolmath-games.com/0-crazy-taxi-m12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[Accessed 20 April 2018</a:t>
            </a:r>
            <a:r>
              <a:rPr lang="en-US" dirty="0" smtClean="0"/>
              <a:t>].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Coughlan, S., 2014. </a:t>
            </a:r>
            <a:r>
              <a:rPr lang="en-GB" i="1" dirty="0"/>
              <a:t>Tablet </a:t>
            </a:r>
            <a:r>
              <a:rPr lang="en-GB" i="1" dirty="0" err="1"/>
              <a:t>Compters</a:t>
            </a:r>
            <a:r>
              <a:rPr lang="en-GB" i="1" dirty="0"/>
              <a:t> in '70% of Schools'. </a:t>
            </a:r>
            <a:r>
              <a:rPr lang="en-GB" dirty="0"/>
              <a:t>[Online] </a:t>
            </a:r>
            <a:br>
              <a:rPr lang="en-GB" dirty="0"/>
            </a:br>
            <a:r>
              <a:rPr lang="en-GB" dirty="0"/>
              <a:t>Available at: </a:t>
            </a:r>
            <a:r>
              <a:rPr lang="en-GB" u="sng" dirty="0"/>
              <a:t>http://www.bbc.co.uk/news/education-30216408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[Accessed 10 April 2018</a:t>
            </a:r>
            <a:r>
              <a:rPr lang="en-GB" dirty="0" smtClean="0"/>
              <a:t>].</a:t>
            </a:r>
          </a:p>
          <a:p>
            <a:pPr marL="0" indent="0">
              <a:buNone/>
            </a:pPr>
            <a:r>
              <a:rPr lang="en-GB" dirty="0"/>
              <a:t>D’Angelo, C. et al., 2014. </a:t>
            </a:r>
            <a:r>
              <a:rPr lang="en-GB" i="1" dirty="0"/>
              <a:t>Simulations for STEM Learning: Systematic Review and Meta-Analysis. </a:t>
            </a:r>
            <a:r>
              <a:rPr lang="en-GB" dirty="0"/>
              <a:t>Menlo Park: SRI Education.</a:t>
            </a:r>
          </a:p>
          <a:p>
            <a:pPr marL="0" indent="0">
              <a:buNone/>
            </a:pPr>
            <a:r>
              <a:rPr lang="en-US" dirty="0" smtClean="0"/>
              <a:t>Department </a:t>
            </a:r>
            <a:r>
              <a:rPr lang="en-US" dirty="0"/>
              <a:t>for Education, 2014. Computing. In: </a:t>
            </a:r>
            <a:r>
              <a:rPr lang="en-US" i="1" dirty="0"/>
              <a:t>The National Curriculum in England. </a:t>
            </a:r>
            <a:r>
              <a:rPr lang="en-US" dirty="0" err="1"/>
              <a:t>s.l.:Department</a:t>
            </a:r>
            <a:r>
              <a:rPr lang="en-US" dirty="0"/>
              <a:t> for Education, pp. 230-233.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Korbey, H., 2014. </a:t>
            </a:r>
            <a:r>
              <a:rPr lang="en-GB" i="1" dirty="0"/>
              <a:t>Surprising Insights: How Teachers Use Games in the Classroom. </a:t>
            </a:r>
            <a:r>
              <a:rPr lang="en-GB" dirty="0"/>
              <a:t>[Online] </a:t>
            </a:r>
            <a:br>
              <a:rPr lang="en-GB" dirty="0"/>
            </a:br>
            <a:r>
              <a:rPr lang="en-GB" dirty="0"/>
              <a:t>Available at: </a:t>
            </a:r>
            <a:r>
              <a:rPr lang="en-GB" u="sng" dirty="0"/>
              <a:t>https://ww2.kqed.org/mindshift/2014/06/09/surprising-insights-how-teachers-use-games-in-the-classroom/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[Accessed 23 November 2017].</a:t>
            </a:r>
          </a:p>
          <a:p>
            <a:pPr marL="0" indent="0">
              <a:buNone/>
            </a:pPr>
            <a:r>
              <a:rPr lang="en-US" dirty="0"/>
              <a:t>Mojang AB, 2018. </a:t>
            </a:r>
            <a:r>
              <a:rPr lang="en-US" i="1" dirty="0"/>
              <a:t>Minecraft: Education Edition. </a:t>
            </a:r>
            <a:r>
              <a:rPr lang="en-US" dirty="0"/>
              <a:t>[Online] </a:t>
            </a:r>
            <a:br>
              <a:rPr lang="en-US" dirty="0"/>
            </a:br>
            <a:r>
              <a:rPr lang="en-US" dirty="0"/>
              <a:t>Available at: </a:t>
            </a:r>
            <a:r>
              <a:rPr lang="en-US" u="sng" dirty="0"/>
              <a:t>https://education.minecraft.net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[Accessed 20 April 2018].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Wastiau, P., Kearney, C. &amp; Van den </a:t>
            </a:r>
            <a:r>
              <a:rPr lang="en-GB" dirty="0" err="1"/>
              <a:t>Berghe</a:t>
            </a:r>
            <a:r>
              <a:rPr lang="en-GB" dirty="0"/>
              <a:t>, W., 2009. </a:t>
            </a:r>
            <a:r>
              <a:rPr lang="en-GB" i="1" dirty="0"/>
              <a:t>How are Digital Games used in schools, </a:t>
            </a:r>
            <a:r>
              <a:rPr lang="en-GB" dirty="0"/>
              <a:t>Belgium: European </a:t>
            </a:r>
            <a:r>
              <a:rPr lang="en-GB" dirty="0" err="1"/>
              <a:t>Schoolnet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1026" name="Picture 2" descr="U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8"/>
            <a:ext cx="4637646" cy="474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3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1" y="14726638"/>
            <a:ext cx="12801601" cy="3100120"/>
          </a:xfrm>
        </p:spPr>
      </p:pic>
      <p:sp>
        <p:nvSpPr>
          <p:cNvPr id="6" name="TextBox 5"/>
          <p:cNvSpPr txBox="1"/>
          <p:nvPr/>
        </p:nvSpPr>
        <p:spPr>
          <a:xfrm>
            <a:off x="1142681" y="17826759"/>
            <a:ext cx="1329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Minecraft Education Edition Logo (Mojang AB, 2018)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3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939" y="12051037"/>
            <a:ext cx="12542464" cy="8361643"/>
          </a:xfrm>
        </p:spPr>
      </p:pic>
      <p:sp>
        <p:nvSpPr>
          <p:cNvPr id="33" name="TextBox 32"/>
          <p:cNvSpPr txBox="1"/>
          <p:nvPr/>
        </p:nvSpPr>
        <p:spPr>
          <a:xfrm>
            <a:off x="30174940" y="20412681"/>
            <a:ext cx="12542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Crazy Taxi M-12 (Coolmath.com, Inc., 2018</a:t>
            </a:r>
            <a:r>
              <a:rPr lang="en-GB" sz="4000" dirty="0" smtClean="0"/>
              <a:t>)</a:t>
            </a:r>
            <a:endParaRPr lang="en-GB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15544539" y="29183035"/>
            <a:ext cx="1352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Main Menu of the Finished Product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540" y="21575923"/>
            <a:ext cx="13523754" cy="7607112"/>
          </a:xfrm>
          <a:prstGeom prst="rect">
            <a:avLst/>
          </a:prstGeom>
        </p:spPr>
      </p:pic>
      <p:sp>
        <p:nvSpPr>
          <p:cNvPr id="47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21991320" y="3505140"/>
            <a:ext cx="15499080" cy="1422260"/>
          </a:xfrm>
        </p:spPr>
        <p:txBody>
          <a:bodyPr/>
          <a:lstStyle/>
          <a:p>
            <a:pPr algn="r"/>
            <a:r>
              <a:rPr lang="en-US" sz="4800" dirty="0" smtClean="0"/>
              <a:t>		15008134					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262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The Development of Software to help teach Mathematics to Primary School Children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2018-04-20T16:59:08Z</dcterms:created>
  <dcterms:modified xsi:type="dcterms:W3CDTF">2018-04-20T18:36:26Z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