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897" r:id="rId4"/>
  </p:sldMasterIdLst>
  <p:notesMasterIdLst>
    <p:notesMasterId r:id="rId6"/>
  </p:notesMasterIdLst>
  <p:handoutMasterIdLst>
    <p:handoutMasterId r:id="rId7"/>
  </p:handoutMasterIdLst>
  <p:sldIdLst>
    <p:sldId id="1196" r:id="rId5"/>
  </p:sldIdLst>
  <p:sldSz cx="9906000" cy="6858000" type="A4"/>
  <p:notesSz cx="6858000" cy="9144000"/>
  <p:custDataLst>
    <p:tags r:id="rId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D617E8A9-1340-4DC1-9A7F-997082ABAD66}">
          <p14:sldIdLst>
            <p14:sldId id="1196"/>
          </p14:sldIdLst>
        </p14:section>
      </p14:sectionLst>
    </p:ext>
    <p:ext uri="{EFAFB233-063F-42B5-8137-9DF3F51BA10A}">
      <p15:sldGuideLst xmlns:p15="http://schemas.microsoft.com/office/powerpoint/2012/main">
        <p15:guide id="5" orient="horz" pos="1480" userDrawn="1">
          <p15:clr>
            <a:srgbClr val="A4A3A4"/>
          </p15:clr>
        </p15:guide>
        <p15:guide id="6" pos="1170" userDrawn="1">
          <p15:clr>
            <a:srgbClr val="A4A3A4"/>
          </p15:clr>
        </p15:guide>
        <p15:guide id="7" pos="444" userDrawn="1">
          <p15:clr>
            <a:srgbClr val="A4A3A4"/>
          </p15:clr>
        </p15:guide>
        <p15:guide id="9" pos="343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her, Ankita" initials="MA" lastIdx="1" clrIdx="0">
    <p:extLst>
      <p:ext uri="{19B8F6BF-5375-455C-9EA6-DF929625EA0E}">
        <p15:presenceInfo xmlns:p15="http://schemas.microsoft.com/office/powerpoint/2012/main" userId="S::anmeher@deloitte.com::0d88dc3b-5525-4b59-a566-56f3595a712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5757"/>
    <a:srgbClr val="00184C"/>
    <a:srgbClr val="28AADA"/>
    <a:srgbClr val="0079A6"/>
    <a:srgbClr val="404040"/>
    <a:srgbClr val="6D9F00"/>
    <a:srgbClr val="001D59"/>
    <a:srgbClr val="AADDF1"/>
    <a:srgbClr val="52D0FF"/>
    <a:srgbClr val="146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48" y="-420"/>
      </p:cViewPr>
      <p:guideLst>
        <p:guide orient="horz" pos="1480"/>
        <p:guide pos="1170"/>
        <p:guide pos="444"/>
        <p:guide pos="3438"/>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1AFAF2-D7BA-4AEA-84E3-1406EC70C13B}" type="datetimeFigureOut">
              <a:rPr lang="en-US" smtClean="0"/>
              <a:t>3/3/2023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E71BAD-6C5B-495C-BAAB-E794AFBD41C6}" type="slidenum">
              <a:rPr lang="en-US" smtClean="0"/>
              <a:t>‹#›</a:t>
            </a:fld>
            <a:endParaRPr lang="en-US"/>
          </a:p>
        </p:txBody>
      </p:sp>
    </p:spTree>
    <p:extLst>
      <p:ext uri="{BB962C8B-B14F-4D97-AF65-F5344CB8AC3E}">
        <p14:creationId xmlns:p14="http://schemas.microsoft.com/office/powerpoint/2010/main" val="15436632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302038-15A2-4A85-9B84-24A553B8FA80}" type="datetimeFigureOut">
              <a:rPr lang="en-US" smtClean="0"/>
              <a:t>3/3/2023</a:t>
            </a:fld>
            <a:endParaRPr lang="en-US"/>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05041F-C68E-4482-AE61-C8E807DADE2B}" type="slidenum">
              <a:rPr lang="en-US" smtClean="0"/>
              <a:t>‹#›</a:t>
            </a:fld>
            <a:endParaRPr lang="en-US"/>
          </a:p>
        </p:txBody>
      </p:sp>
    </p:spTree>
    <p:extLst>
      <p:ext uri="{BB962C8B-B14F-4D97-AF65-F5344CB8AC3E}">
        <p14:creationId xmlns:p14="http://schemas.microsoft.com/office/powerpoint/2010/main" val="615397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1522111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16" name="think-cell Slide" r:id="rId4" imgW="594" imgH="595" progId="TCLayout.ActiveDocument.1">
                  <p:embed/>
                </p:oleObj>
              </mc:Choice>
              <mc:Fallback>
                <p:oleObj name="think-cell Slide" r:id="rId4" imgW="594" imgH="595"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nchor="t" anchorCtr="0"/>
          <a:lstStyle/>
          <a:p>
            <a:r>
              <a:rPr lang="en-US"/>
              <a:t>Click to edit Master title style</a:t>
            </a:r>
            <a:endParaRPr lang="nl-NL"/>
          </a:p>
        </p:txBody>
      </p:sp>
    </p:spTree>
    <p:extLst>
      <p:ext uri="{BB962C8B-B14F-4D97-AF65-F5344CB8AC3E}">
        <p14:creationId xmlns:p14="http://schemas.microsoft.com/office/powerpoint/2010/main" val="125811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gif"/><Relationship Id="rId3" Type="http://schemas.openxmlformats.org/officeDocument/2006/relationships/vmlDrawing" Target="../drawings/vmlDrawing1.vml"/><Relationship Id="rId7"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oleObject" Target="../embeddings/oleObject1.bin"/><Relationship Id="rId5" Type="http://schemas.openxmlformats.org/officeDocument/2006/relationships/tags" Target="../tags/tag3.xml"/><Relationship Id="rId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31" name="Object 30" hidden="1"/>
          <p:cNvGraphicFramePr>
            <a:graphicFrameLocks noChangeAspect="1"/>
          </p:cNvGraphicFramePr>
          <p:nvPr>
            <p:custDataLst>
              <p:tags r:id="rId4"/>
            </p:custDataLst>
            <p:extLst>
              <p:ext uri="{D42A27DB-BD31-4B8C-83A1-F6EECF244321}">
                <p14:modId xmlns:p14="http://schemas.microsoft.com/office/powerpoint/2010/main" val="193615155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92" name="think-cell Slide" r:id="rId6" imgW="492" imgH="504" progId="TCLayout.ActiveDocument.1">
                  <p:embed/>
                </p:oleObj>
              </mc:Choice>
              <mc:Fallback>
                <p:oleObj name="think-cell Slide" r:id="rId6" imgW="492" imgH="504" progId="TCLayout.ActiveDocument.1">
                  <p:embed/>
                  <p:pic>
                    <p:nvPicPr>
                      <p:cNvPr id="31" name="Object 30"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7" name="Rectangle 6" hidden="1"/>
          <p:cNvSpPr/>
          <p:nvPr>
            <p:custDataLst>
              <p:tags r:id="rId5"/>
            </p:custDataLst>
          </p:nvPr>
        </p:nvSpPr>
        <p:spPr bwMode="auto">
          <a:xfrm>
            <a:off x="0" y="0"/>
            <a:ext cx="158750" cy="158750"/>
          </a:xfrm>
          <a:prstGeom prst="rect">
            <a:avLst/>
          </a:prstGeom>
          <a:solidFill>
            <a:schemeClr val="lt1"/>
          </a:solidFill>
        </p:spPr>
        <p:style>
          <a:lnRef idx="2">
            <a:schemeClr val="accent1"/>
          </a:lnRef>
          <a:fillRef idx="1">
            <a:schemeClr val="lt1"/>
          </a:fillRef>
          <a:effectRef idx="0">
            <a:schemeClr val="accent1"/>
          </a:effectRef>
          <a:fontRef idx="minor">
            <a:schemeClr val="dk1"/>
          </a:fontRef>
        </p:style>
        <p:txBody>
          <a:bodyPr wrap="none" lIns="0" tIns="0" rIns="0" bIns="0" rtlCol="0" anchor="ctr"/>
          <a:lstStyle/>
          <a:p>
            <a:pPr algn="ctr" fontAlgn="base">
              <a:spcBef>
                <a:spcPct val="0"/>
              </a:spcBef>
              <a:spcAft>
                <a:spcPct val="0"/>
              </a:spcAft>
              <a:buClr>
                <a:prstClr val="black"/>
              </a:buClr>
            </a:pPr>
            <a:endParaRPr lang="nl-NL" sz="1200">
              <a:solidFill>
                <a:prstClr val="black"/>
              </a:solidFill>
              <a:sym typeface="Verdana" panose="020B0604030504040204" pitchFamily="34" charset="0"/>
            </a:endParaRPr>
          </a:p>
        </p:txBody>
      </p:sp>
      <p:sp>
        <p:nvSpPr>
          <p:cNvPr id="23" name="Title Placeholder 22"/>
          <p:cNvSpPr>
            <a:spLocks noGrp="1"/>
          </p:cNvSpPr>
          <p:nvPr>
            <p:ph type="title"/>
          </p:nvPr>
        </p:nvSpPr>
        <p:spPr>
          <a:xfrm>
            <a:off x="415926" y="1081553"/>
            <a:ext cx="9074149" cy="276999"/>
          </a:xfrm>
          <a:prstGeom prst="rect">
            <a:avLst/>
          </a:prstGeom>
        </p:spPr>
        <p:txBody>
          <a:bodyPr vert="horz" lIns="0" tIns="0" rIns="0" bIns="0" rtlCol="0" anchor="ctr">
            <a:spAutoFit/>
          </a:bodyPr>
          <a:lstStyle/>
          <a:p>
            <a:r>
              <a:rPr lang="en-GB"/>
              <a:t>Click here to enter </a:t>
            </a:r>
            <a:r>
              <a:rPr lang="en-GB" noProof="0"/>
              <a:t>chapter title</a:t>
            </a:r>
            <a:endParaRPr lang="en-GB"/>
          </a:p>
        </p:txBody>
      </p:sp>
      <p:sp>
        <p:nvSpPr>
          <p:cNvPr id="24" name="Text Placeholder 23"/>
          <p:cNvSpPr>
            <a:spLocks noGrp="1"/>
          </p:cNvSpPr>
          <p:nvPr>
            <p:ph type="body" idx="1"/>
          </p:nvPr>
        </p:nvSpPr>
        <p:spPr>
          <a:xfrm>
            <a:off x="415925" y="1534596"/>
            <a:ext cx="9074149" cy="4820166"/>
          </a:xfrm>
          <a:prstGeom prst="rect">
            <a:avLst/>
          </a:prstGeom>
        </p:spPr>
        <p:txBody>
          <a:bodyPr vert="horz" lIns="0" tIns="0" rIns="0" bIns="0" rtlCol="0">
            <a:noAutofit/>
          </a:bodyPr>
          <a:lstStyle/>
          <a:p>
            <a:pPr lvl="0"/>
            <a:r>
              <a:rPr lang="en-GB"/>
              <a:t>Click here to enter text</a:t>
            </a:r>
          </a:p>
          <a:p>
            <a:pPr lvl="1"/>
            <a:r>
              <a:rPr lang="en-GB"/>
              <a:t>Second level</a:t>
            </a:r>
          </a:p>
          <a:p>
            <a:pPr lvl="2"/>
            <a:r>
              <a:rPr lang="en-GB"/>
              <a:t>Third level</a:t>
            </a:r>
          </a:p>
          <a:p>
            <a:pPr lvl="3"/>
            <a:r>
              <a:rPr lang="en-GB"/>
              <a:t>Fourth level</a:t>
            </a:r>
          </a:p>
          <a:p>
            <a:pPr lvl="4"/>
            <a:r>
              <a:rPr lang="en-GB"/>
              <a:t>Fifth level</a:t>
            </a:r>
          </a:p>
          <a:p>
            <a:pPr lvl="5"/>
            <a:r>
              <a:rPr lang="en-GB"/>
              <a:t>Six level</a:t>
            </a:r>
          </a:p>
          <a:p>
            <a:pPr lvl="6"/>
            <a:r>
              <a:rPr lang="en-GB" noProof="0"/>
              <a:t>Seventh</a:t>
            </a:r>
            <a:r>
              <a:rPr lang="en-GB"/>
              <a:t> level</a:t>
            </a:r>
          </a:p>
          <a:p>
            <a:pPr lvl="7"/>
            <a:r>
              <a:rPr lang="en-GB"/>
              <a:t>Eight level</a:t>
            </a:r>
          </a:p>
          <a:p>
            <a:pPr lvl="8"/>
            <a:r>
              <a:rPr lang="en-GB"/>
              <a:t>Ninth level</a:t>
            </a:r>
          </a:p>
        </p:txBody>
      </p:sp>
      <p:pic>
        <p:nvPicPr>
          <p:cNvPr id="6" name="Picture 5"/>
          <p:cNvPicPr/>
          <p:nvPr userDrawn="1"/>
        </p:nvPicPr>
        <p:blipFill>
          <a:blip r:embed="rId8" cstate="print">
            <a:extLst>
              <a:ext uri="{28A0092B-C50C-407E-A947-70E740481C1C}">
                <a14:useLocalDpi xmlns:a14="http://schemas.microsoft.com/office/drawing/2010/main" val="0"/>
              </a:ext>
            </a:extLst>
          </a:blip>
          <a:stretch>
            <a:fillRect/>
          </a:stretch>
        </p:blipFill>
        <p:spPr>
          <a:xfrm>
            <a:off x="432000" y="360000"/>
            <a:ext cx="1871980" cy="348615"/>
          </a:xfrm>
          <a:prstGeom prst="rect">
            <a:avLst/>
          </a:prstGeom>
        </p:spPr>
      </p:pic>
      <p:sp>
        <p:nvSpPr>
          <p:cNvPr id="8" name="TextBox 7"/>
          <p:cNvSpPr txBox="1"/>
          <p:nvPr userDrawn="1"/>
        </p:nvSpPr>
        <p:spPr>
          <a:xfrm>
            <a:off x="417401" y="6354762"/>
            <a:ext cx="8539542" cy="218971"/>
          </a:xfrm>
          <a:prstGeom prst="rect">
            <a:avLst/>
          </a:prstGeom>
          <a:noFill/>
        </p:spPr>
        <p:txBody>
          <a:bodyPr wrap="square" lIns="0" rtlCol="0">
            <a:spAutoFit/>
          </a:bodyPr>
          <a:lstStyle/>
          <a:p>
            <a:pPr fontAlgn="base">
              <a:lnSpc>
                <a:spcPct val="106000"/>
              </a:lnSpc>
              <a:spcBef>
                <a:spcPct val="0"/>
              </a:spcBef>
              <a:spcAft>
                <a:spcPct val="0"/>
              </a:spcAft>
              <a:buClr>
                <a:prstClr val="black"/>
              </a:buClr>
              <a:buFont typeface="Times New Roman" pitchFamily="18" charset="0"/>
              <a:buNone/>
              <a:defRPr/>
            </a:pPr>
            <a:r>
              <a:rPr lang="en-US" sz="850">
                <a:solidFill>
                  <a:prstClr val="white">
                    <a:lumMod val="65000"/>
                  </a:prstClr>
                </a:solidFill>
                <a:ea typeface="Verdana" panose="020B0604030504040204" pitchFamily="34" charset="0"/>
                <a:cs typeface="Verdana" panose="020B0604030504040204" pitchFamily="34" charset="0"/>
              </a:rPr>
              <a:t>This resume contains confidential and proprietary information and is not to be duplicated without prior written consent of Deloitte</a:t>
            </a:r>
            <a:endParaRPr lang="en-GB" sz="850">
              <a:solidFill>
                <a:prstClr val="white">
                  <a:lumMod val="65000"/>
                </a:prstClr>
              </a:solidFill>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677197288"/>
      </p:ext>
    </p:extLst>
  </p:cSld>
  <p:clrMap bg1="lt1" tx1="dk1" bg2="lt2" tx2="dk2" accent1="accent1" accent2="accent2" accent3="accent3" accent4="accent4" accent5="accent5" accent6="accent6" hlink="hlink" folHlink="folHlink"/>
  <p:sldLayoutIdLst>
    <p:sldLayoutId id="2147483898" r:id="rId1"/>
  </p:sldLayoutIdLst>
  <p:txStyles>
    <p:titleStyle>
      <a:lvl1pPr algn="l" defTabSz="1005083" rtl="0" eaLnBrk="1" latinLnBrk="0" hangingPunct="1">
        <a:spcBef>
          <a:spcPct val="0"/>
        </a:spcBef>
        <a:buNone/>
        <a:defRPr lang="de-DE" sz="1800" b="1" kern="1200" baseline="0" dirty="0">
          <a:solidFill>
            <a:schemeClr val="tx1"/>
          </a:solidFill>
          <a:latin typeface="+mj-lt"/>
          <a:ea typeface="+mj-ea"/>
          <a:cs typeface="+mj-cs"/>
        </a:defRPr>
      </a:lvl1pPr>
    </p:titleStyle>
    <p:bodyStyle>
      <a:lvl1pPr marL="0" indent="0" algn="l" defTabSz="914400" rtl="0" eaLnBrk="1" latinLnBrk="0" hangingPunct="1">
        <a:lnSpc>
          <a:spcPts val="1200"/>
        </a:lnSpc>
        <a:spcBef>
          <a:spcPts val="0"/>
        </a:spcBef>
        <a:buClr>
          <a:schemeClr val="tx2"/>
        </a:buClr>
        <a:buFont typeface="Arial" panose="020B0604020202020204" pitchFamily="34" charset="0"/>
        <a:buNone/>
        <a:defRPr sz="850" kern="1200">
          <a:solidFill>
            <a:schemeClr val="tx1"/>
          </a:solidFill>
          <a:latin typeface="+mn-lt"/>
          <a:ea typeface="+mn-ea"/>
          <a:cs typeface="+mn-cs"/>
        </a:defRPr>
      </a:lvl1pPr>
      <a:lvl2pPr marL="0" indent="0" algn="l" defTabSz="914400" rtl="0" eaLnBrk="1" latinLnBrk="0" hangingPunct="1">
        <a:lnSpc>
          <a:spcPts val="1200"/>
        </a:lnSpc>
        <a:spcBef>
          <a:spcPts val="0"/>
        </a:spcBef>
        <a:buClr>
          <a:schemeClr val="tx2"/>
        </a:buClr>
        <a:buFont typeface="Arial" panose="020B0604020202020204" pitchFamily="34" charset="0"/>
        <a:buNone/>
        <a:defRPr sz="850" b="1" kern="1200">
          <a:solidFill>
            <a:schemeClr val="tx1"/>
          </a:solidFill>
          <a:latin typeface="+mn-lt"/>
          <a:ea typeface="+mn-ea"/>
          <a:cs typeface="+mn-cs"/>
        </a:defRPr>
      </a:lvl2pPr>
      <a:lvl3pPr marL="180000" indent="-180000" algn="l" defTabSz="914400" rtl="0" eaLnBrk="1" latinLnBrk="0" hangingPunct="1">
        <a:lnSpc>
          <a:spcPts val="1200"/>
        </a:lnSpc>
        <a:spcBef>
          <a:spcPts val="0"/>
        </a:spcBef>
        <a:buClrTx/>
        <a:buFont typeface="Arial" panose="020B0604020202020204" pitchFamily="34" charset="0"/>
        <a:buChar char="•"/>
        <a:defRPr sz="850" kern="1200" baseline="0">
          <a:solidFill>
            <a:schemeClr val="tx1"/>
          </a:solidFill>
          <a:latin typeface="+mn-lt"/>
          <a:ea typeface="+mn-ea"/>
          <a:cs typeface="+mn-cs"/>
        </a:defRPr>
      </a:lvl3pPr>
      <a:lvl4pPr marL="360000" indent="-180000" algn="l" defTabSz="914400" rtl="0" eaLnBrk="1" latinLnBrk="0" hangingPunct="1">
        <a:lnSpc>
          <a:spcPts val="1200"/>
        </a:lnSpc>
        <a:spcBef>
          <a:spcPts val="0"/>
        </a:spcBef>
        <a:buClrTx/>
        <a:buFont typeface="Arial" panose="020B0604020202020204" pitchFamily="34" charset="0"/>
        <a:buChar char="−"/>
        <a:defRPr lang="de-DE" sz="850" kern="1200" dirty="0" smtClean="0">
          <a:solidFill>
            <a:schemeClr val="tx1"/>
          </a:solidFill>
          <a:latin typeface="+mn-lt"/>
          <a:ea typeface="+mn-ea"/>
          <a:cs typeface="+mn-cs"/>
        </a:defRPr>
      </a:lvl4pPr>
      <a:lvl5pPr marL="540000" indent="-180000" algn="l" defTabSz="914400" rtl="0" eaLnBrk="1" latinLnBrk="0" hangingPunct="1">
        <a:lnSpc>
          <a:spcPts val="1200"/>
        </a:lnSpc>
        <a:spcBef>
          <a:spcPts val="0"/>
        </a:spcBef>
        <a:buClrTx/>
        <a:buFont typeface="Verdana" panose="020B0604030504040204" pitchFamily="34" charset="0"/>
        <a:buChar char="−"/>
        <a:defRPr sz="850" kern="1200">
          <a:solidFill>
            <a:schemeClr val="tx1"/>
          </a:solidFill>
          <a:latin typeface="+mn-lt"/>
          <a:ea typeface="+mn-ea"/>
          <a:cs typeface="+mn-cs"/>
        </a:defRPr>
      </a:lvl5pPr>
      <a:lvl6pPr marL="720000" indent="-180000" algn="l" defTabSz="914400" rtl="0" eaLnBrk="1" latinLnBrk="0" hangingPunct="1">
        <a:lnSpc>
          <a:spcPts val="1200"/>
        </a:lnSpc>
        <a:spcBef>
          <a:spcPts val="0"/>
        </a:spcBef>
        <a:buClrTx/>
        <a:buFont typeface="Arial" panose="020B0604020202020204" pitchFamily="34" charset="0"/>
        <a:buChar char="−"/>
        <a:defRPr sz="850" kern="1200">
          <a:solidFill>
            <a:schemeClr val="tx1"/>
          </a:solidFill>
          <a:latin typeface="+mn-lt"/>
          <a:ea typeface="+mn-ea"/>
          <a:cs typeface="+mn-cs"/>
        </a:defRPr>
      </a:lvl6pPr>
      <a:lvl7pPr marL="900000" indent="-179388" algn="l" defTabSz="914400" rtl="0" eaLnBrk="1" latinLnBrk="0" hangingPunct="1">
        <a:lnSpc>
          <a:spcPts val="1200"/>
        </a:lnSpc>
        <a:spcBef>
          <a:spcPts val="0"/>
        </a:spcBef>
        <a:buClrTx/>
        <a:buFont typeface="Verdana" panose="020B0604030504040204" pitchFamily="34" charset="0"/>
        <a:buChar char="−"/>
        <a:defRPr sz="850" kern="1200">
          <a:solidFill>
            <a:schemeClr val="tx1"/>
          </a:solidFill>
          <a:latin typeface="+mn-lt"/>
          <a:ea typeface="+mn-ea"/>
          <a:cs typeface="+mn-cs"/>
        </a:defRPr>
      </a:lvl7pPr>
      <a:lvl8pPr marL="1080000" indent="-179388" algn="l" defTabSz="914400" rtl="0" eaLnBrk="1" latinLnBrk="0" hangingPunct="1">
        <a:lnSpc>
          <a:spcPts val="1200"/>
        </a:lnSpc>
        <a:spcBef>
          <a:spcPts val="0"/>
        </a:spcBef>
        <a:buClrTx/>
        <a:buFont typeface="Arial" panose="020B0604020202020204" pitchFamily="34" charset="0"/>
        <a:buChar char="−"/>
        <a:defRPr sz="850" kern="1200">
          <a:solidFill>
            <a:schemeClr val="tx1"/>
          </a:solidFill>
          <a:latin typeface="+mn-lt"/>
          <a:ea typeface="+mn-ea"/>
          <a:cs typeface="+mn-cs"/>
        </a:defRPr>
      </a:lvl8pPr>
      <a:lvl9pPr marL="1260000" indent="-180000" algn="l" defTabSz="914400" rtl="0" eaLnBrk="1" latinLnBrk="0" hangingPunct="1">
        <a:lnSpc>
          <a:spcPts val="1200"/>
        </a:lnSpc>
        <a:spcBef>
          <a:spcPts val="0"/>
        </a:spcBef>
        <a:buClrTx/>
        <a:buFont typeface="Verdana" panose="020B0604030504040204" pitchFamily="34" charset="0"/>
        <a:buChar char="−"/>
        <a:defRPr sz="85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0">
          <p15:clr>
            <a:srgbClr val="F26B43"/>
          </p15:clr>
        </p15:guide>
        <p15:guide id="2" pos="3120">
          <p15:clr>
            <a:srgbClr val="F26B43"/>
          </p15:clr>
        </p15:guide>
        <p15:guide id="3" orient="horz" pos="935">
          <p15:clr>
            <a:srgbClr val="F26B43"/>
          </p15:clr>
        </p15:guide>
        <p15:guide id="4" pos="5978">
          <p15:clr>
            <a:srgbClr val="F26B43"/>
          </p15:clr>
        </p15:guide>
        <p15:guide id="5" pos="262">
          <p15:clr>
            <a:srgbClr val="F26B43"/>
          </p15:clr>
        </p15:guide>
        <p15:guide id="6" orient="horz" pos="3974">
          <p15:clr>
            <a:srgbClr val="F26B43"/>
          </p15:clr>
        </p15:guide>
        <p15:guide id="7" orient="horz" pos="414">
          <p15:clr>
            <a:srgbClr val="F26B43"/>
          </p15:clr>
        </p15:guide>
        <p15:guide id="8" orient="horz" pos="845">
          <p15:clr>
            <a:srgbClr val="F26B43"/>
          </p15:clr>
        </p15:guide>
        <p15:guide id="9" orient="horz" pos="45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xml"/><Relationship Id="rId7" Type="http://schemas.openxmlformats.org/officeDocument/2006/relationships/hyperlink" Target="http://www.deloitte.com/" TargetMode="External"/><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hyperlink" Target="mailto:ankitdubey@deloitte.com" TargetMode="External"/><Relationship Id="rId5" Type="http://schemas.openxmlformats.org/officeDocument/2006/relationships/image" Target="../media/image3.e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7749" name="think-cell Slide" r:id="rId4" imgW="594" imgH="595" progId="TCLayout.ActiveDocument.1">
                  <p:embed/>
                </p:oleObj>
              </mc:Choice>
              <mc:Fallback>
                <p:oleObj name="think-cell Slide" r:id="rId4" imgW="594" imgH="595" progId="TCLayout.ActiveDocument.1">
                  <p:embed/>
                  <p:pic>
                    <p:nvPicPr>
                      <p:cNvPr id="7" name="Object 6"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t>Resume</a:t>
            </a:r>
            <a:endParaRPr lang="nl-NL" b="1"/>
          </a:p>
        </p:txBody>
      </p:sp>
      <p:sp>
        <p:nvSpPr>
          <p:cNvPr id="3" name="Rectangle 9"/>
          <p:cNvSpPr>
            <a:spLocks noChangeArrowheads="1"/>
          </p:cNvSpPr>
          <p:nvPr/>
        </p:nvSpPr>
        <p:spPr bwMode="gray">
          <a:xfrm>
            <a:off x="2707855" y="256032"/>
            <a:ext cx="6728245" cy="6551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marL="171450" lvl="0" indent="-171450" algn="just">
              <a:buFont typeface="Arial" panose="020B0604020202020204" pitchFamily="34" charset="0"/>
              <a:buChar char="•"/>
              <a:tabLst>
                <a:tab pos="228600" algn="l"/>
              </a:tabLst>
              <a:defRPr/>
            </a:pPr>
            <a:r>
              <a:rPr lang="en-US" sz="900" dirty="0"/>
              <a:t>Ankit Dubey has overall 2.5 years of experience with 1.5 years of relevant experience in Big data. He has worked on several projects that encompassed the full software development lifecycle. As a result of this work, he has valuable experience in defining, designing, implementing, developing and maintaining data-driven scalable big data solutions for data extraction, data transformation and data loading by using big data technologies like Hadoop, Spark, Hive. In addition to his industry and technical expertise, Ankit also has proven skills in Python and SQL.</a:t>
            </a:r>
          </a:p>
          <a:p>
            <a:pPr marL="171450" lvl="0" indent="-171450" algn="just">
              <a:buFont typeface="Arial" panose="020B0604020202020204" pitchFamily="34" charset="0"/>
              <a:buChar char="•"/>
              <a:tabLst>
                <a:tab pos="228600" algn="l"/>
              </a:tabLst>
              <a:defRPr/>
            </a:pPr>
            <a:r>
              <a:rPr lang="en-US" sz="900" dirty="0"/>
              <a:t>The Majority of Ankit’s experience include in developing various applications and solving various use cases mainly dealing with Big data problems. He has worked on </a:t>
            </a:r>
            <a:r>
              <a:rPr lang="en-US" sz="900" dirty="0" err="1"/>
              <a:t>PySpark</a:t>
            </a:r>
            <a:r>
              <a:rPr lang="en-US" sz="900" dirty="0"/>
              <a:t> developer where he created a reconciliation applications using Python and Apache Spark. He has also worked as ETL developer thereby creating components like joins and filter using the Java-Spark and loading the transformed data in MySQL database. He is always keen in learning new technologies and looking for various opportunities to upskill himself.</a:t>
            </a:r>
          </a:p>
          <a:p>
            <a:pPr marL="171450" lvl="0" indent="-171450" algn="just">
              <a:buFont typeface="Arial" panose="020B0604020202020204" pitchFamily="34" charset="0"/>
              <a:buChar char="•"/>
              <a:tabLst>
                <a:tab pos="228600" algn="l"/>
              </a:tabLst>
              <a:defRPr/>
            </a:pPr>
            <a:r>
              <a:rPr lang="en-US" sz="900" dirty="0"/>
              <a:t>Ankit Dubey has also experience in Survey programming thereby making online questionnaire using SPSS Dimensions and Keto Tool. He has experience in making the online survey interactive as per the client requirements using custom JS, HTML, CSS.</a:t>
            </a:r>
          </a:p>
          <a:p>
            <a:pPr lvl="0" algn="just">
              <a:tabLst>
                <a:tab pos="228600" algn="l"/>
              </a:tabLst>
              <a:defRPr/>
            </a:pPr>
            <a:endParaRPr lang="en-US" altLang="he-IL" sz="850" dirty="0">
              <a:solidFill>
                <a:prstClr val="black"/>
              </a:solidFill>
              <a:ea typeface="Verdana" panose="020B0604030504040204" pitchFamily="34" charset="0"/>
              <a:cs typeface="Verdana" panose="020B0604030504040204" pitchFamily="34" charset="0"/>
            </a:endParaRPr>
          </a:p>
          <a:p>
            <a:pPr marL="0" marR="0">
              <a:lnSpc>
                <a:spcPct val="107000"/>
              </a:lnSpc>
              <a:spcBef>
                <a:spcPts val="0"/>
              </a:spcBef>
              <a:spcAft>
                <a:spcPts val="505"/>
              </a:spcAft>
            </a:pPr>
            <a:r>
              <a:rPr lang="en-US" sz="850" b="1" dirty="0">
                <a:solidFill>
                  <a:srgbClr val="000000"/>
                </a:solidFill>
                <a:ea typeface="Verdana" panose="020B0604030504040204" pitchFamily="34" charset="0"/>
                <a:cs typeface="Verdana" panose="020B0604030504040204" pitchFamily="34" charset="0"/>
              </a:rPr>
              <a:t>Projects </a:t>
            </a:r>
            <a:endParaRPr lang="en-US" sz="850" dirty="0">
              <a:solidFill>
                <a:srgbClr val="000000"/>
              </a:solidFill>
              <a:effectLst/>
              <a:ea typeface="Calibri" panose="020F0502020204030204" pitchFamily="34" charset="0"/>
            </a:endParaRPr>
          </a:p>
          <a:p>
            <a:pPr fontAlgn="base">
              <a:lnSpc>
                <a:spcPts val="1200"/>
              </a:lnSpc>
              <a:spcAft>
                <a:spcPct val="0"/>
              </a:spcAft>
              <a:buClr>
                <a:prstClr val="black"/>
              </a:buClr>
            </a:pPr>
            <a:r>
              <a:rPr lang="en-US" sz="850" b="1" dirty="0">
                <a:solidFill>
                  <a:srgbClr val="000000"/>
                </a:solidFill>
                <a:effectLst/>
                <a:ea typeface="Verdana" panose="020B0604030504040204" pitchFamily="34" charset="0"/>
                <a:cs typeface="Verdana" panose="020B0604030504040204" pitchFamily="34" charset="0"/>
              </a:rPr>
              <a:t>      Project : Vodafone Ziggo Migration and Operation(AAP Team)</a:t>
            </a:r>
          </a:p>
          <a:p>
            <a:pPr fontAlgn="base">
              <a:lnSpc>
                <a:spcPts val="1200"/>
              </a:lnSpc>
              <a:spcAft>
                <a:spcPct val="0"/>
              </a:spcAft>
              <a:buClr>
                <a:prstClr val="black"/>
              </a:buClr>
            </a:pPr>
            <a:r>
              <a:rPr lang="en-US" sz="850" b="1" dirty="0">
                <a:solidFill>
                  <a:srgbClr val="000000"/>
                </a:solidFill>
                <a:effectLst/>
                <a:ea typeface="Verdana" panose="020B0604030504040204" pitchFamily="34" charset="0"/>
                <a:cs typeface="Verdana" panose="020B0604030504040204" pitchFamily="34" charset="0"/>
              </a:rPr>
              <a:t>      Competency: </a:t>
            </a:r>
            <a:r>
              <a:rPr lang="en-US" sz="850" b="1" dirty="0">
                <a:solidFill>
                  <a:srgbClr val="000000"/>
                </a:solidFill>
                <a:ea typeface="Verdana" panose="020B0604030504040204" pitchFamily="34" charset="0"/>
                <a:cs typeface="Verdana" panose="020B0604030504040204" pitchFamily="34" charset="0"/>
              </a:rPr>
              <a:t>Shadow Resource</a:t>
            </a:r>
          </a:p>
          <a:p>
            <a:pPr fontAlgn="base">
              <a:lnSpc>
                <a:spcPts val="1200"/>
              </a:lnSpc>
              <a:spcAft>
                <a:spcPct val="0"/>
              </a:spcAft>
              <a:buClr>
                <a:prstClr val="black"/>
              </a:buClr>
            </a:pPr>
            <a:r>
              <a:rPr lang="en-US" sz="850" b="1" dirty="0">
                <a:solidFill>
                  <a:srgbClr val="000000"/>
                </a:solidFill>
                <a:effectLst/>
                <a:ea typeface="Verdana" panose="020B0604030504040204" pitchFamily="34" charset="0"/>
                <a:cs typeface="Verdana" panose="020B0604030504040204" pitchFamily="34" charset="0"/>
              </a:rPr>
              <a:t>      </a:t>
            </a:r>
            <a:r>
              <a:rPr lang="en-US" sz="850" b="1" dirty="0">
                <a:solidFill>
                  <a:srgbClr val="000000"/>
                </a:solidFill>
                <a:ea typeface="Verdana" panose="020B0604030504040204" pitchFamily="34" charset="0"/>
                <a:cs typeface="Verdana" panose="020B0604030504040204" pitchFamily="34" charset="0"/>
              </a:rPr>
              <a:t>Time period : 9 months </a:t>
            </a:r>
            <a:endParaRPr lang="en-US" sz="850" b="1" dirty="0">
              <a:solidFill>
                <a:srgbClr val="000000"/>
              </a:solidFill>
              <a:effectLst/>
              <a:ea typeface="Verdana" panose="020B0604030504040204" pitchFamily="34" charset="0"/>
              <a:cs typeface="Verdana" panose="020B0604030504040204" pitchFamily="34" charset="0"/>
            </a:endParaRPr>
          </a:p>
          <a:p>
            <a:pPr fontAlgn="base">
              <a:lnSpc>
                <a:spcPts val="1200"/>
              </a:lnSpc>
              <a:spcAft>
                <a:spcPct val="0"/>
              </a:spcAft>
              <a:buClr>
                <a:prstClr val="black"/>
              </a:buClr>
            </a:pPr>
            <a:r>
              <a:rPr lang="en-US" sz="850" b="1" dirty="0">
                <a:solidFill>
                  <a:srgbClr val="000000"/>
                </a:solidFill>
                <a:effectLst/>
                <a:ea typeface="Verdana" panose="020B0604030504040204" pitchFamily="34" charset="0"/>
                <a:cs typeface="Verdana" panose="020B0604030504040204" pitchFamily="34" charset="0"/>
              </a:rPr>
              <a:t>      Service Area: Development and Documentation</a:t>
            </a:r>
            <a:endParaRPr lang="en-US" sz="850" dirty="0">
              <a:solidFill>
                <a:srgbClr val="000000"/>
              </a:solidFill>
              <a:ea typeface="Verdana" panose="020B0604030504040204" pitchFamily="34" charset="0"/>
              <a:cs typeface="Verdana" panose="020B0604030504040204" pitchFamily="34" charset="0"/>
            </a:endParaRPr>
          </a:p>
          <a:p>
            <a:pPr fontAlgn="base">
              <a:lnSpc>
                <a:spcPts val="1200"/>
              </a:lnSpc>
              <a:spcAft>
                <a:spcPct val="0"/>
              </a:spcAft>
              <a:buClr>
                <a:prstClr val="black"/>
              </a:buClr>
            </a:pPr>
            <a:r>
              <a:rPr lang="en-US" sz="850" b="0" i="0" dirty="0">
                <a:solidFill>
                  <a:srgbClr val="000000"/>
                </a:solidFill>
                <a:effectLst/>
                <a:latin typeface="Arial" panose="020B0604020202020204" pitchFamily="34" charset="0"/>
                <a:ea typeface="Verdana" panose="020B0604030504040204" pitchFamily="34" charset="0"/>
              </a:rPr>
              <a:t>       </a:t>
            </a:r>
            <a:r>
              <a:rPr lang="en-US" sz="900" b="0" i="0" dirty="0">
                <a:solidFill>
                  <a:srgbClr val="000000"/>
                </a:solidFill>
                <a:effectLst/>
                <a:latin typeface="Arial" panose="020B0604020202020204" pitchFamily="34" charset="0"/>
              </a:rPr>
              <a:t>Supporting Client in maintaining the data pipelines in </a:t>
            </a:r>
            <a:r>
              <a:rPr lang="en-US" sz="900" dirty="0" err="1">
                <a:solidFill>
                  <a:srgbClr val="000000"/>
                </a:solidFill>
                <a:latin typeface="Arial" panose="020B0604020202020204" pitchFamily="34" charset="0"/>
              </a:rPr>
              <a:t>P</a:t>
            </a:r>
            <a:r>
              <a:rPr lang="en-US" sz="900" b="0" i="0" dirty="0" err="1">
                <a:solidFill>
                  <a:srgbClr val="000000"/>
                </a:solidFill>
                <a:effectLst/>
                <a:latin typeface="Arial" panose="020B0604020202020204" pitchFamily="34" charset="0"/>
              </a:rPr>
              <a:t>ySpark</a:t>
            </a:r>
            <a:r>
              <a:rPr lang="en-US" sz="900" b="0" i="0" dirty="0">
                <a:solidFill>
                  <a:srgbClr val="000000"/>
                </a:solidFill>
                <a:effectLst/>
                <a:latin typeface="Arial" panose="020B0604020202020204" pitchFamily="34" charset="0"/>
              </a:rPr>
              <a:t>, Scala, Hue, Nagios and AWS​. Worked on automation script to                                              	redact the manual work for the client.​ Providing the </a:t>
            </a:r>
            <a:r>
              <a:rPr lang="en-US" sz="900" dirty="0">
                <a:solidFill>
                  <a:srgbClr val="000000"/>
                </a:solidFill>
                <a:latin typeface="Arial" panose="020B0604020202020204" pitchFamily="34" charset="0"/>
              </a:rPr>
              <a:t>on-call </a:t>
            </a:r>
            <a:r>
              <a:rPr lang="en-US" sz="900" b="0" i="0" dirty="0">
                <a:solidFill>
                  <a:srgbClr val="000000"/>
                </a:solidFill>
                <a:effectLst/>
                <a:latin typeface="Arial" panose="020B0604020202020204" pitchFamily="34" charset="0"/>
              </a:rPr>
              <a:t>Support to the client in night.</a:t>
            </a:r>
            <a:endParaRPr lang="en-IE" sz="900" b="0" i="0" dirty="0">
              <a:solidFill>
                <a:srgbClr val="000000"/>
              </a:solidFill>
              <a:effectLst/>
              <a:latin typeface="Arial" panose="020B0604020202020204" pitchFamily="34" charset="0"/>
            </a:endParaRPr>
          </a:p>
          <a:p>
            <a:pPr fontAlgn="base">
              <a:lnSpc>
                <a:spcPts val="1200"/>
              </a:lnSpc>
              <a:spcAft>
                <a:spcPct val="0"/>
              </a:spcAft>
              <a:buClr>
                <a:prstClr val="black"/>
              </a:buClr>
            </a:pPr>
            <a:endParaRPr lang="en-US" sz="850" b="1" dirty="0">
              <a:solidFill>
                <a:srgbClr val="000000"/>
              </a:solidFill>
              <a:ea typeface="Verdana" panose="020B0604030504040204" pitchFamily="34" charset="0"/>
              <a:cs typeface="Verdana" panose="020B0604030504040204" pitchFamily="34" charset="0"/>
            </a:endParaRPr>
          </a:p>
          <a:p>
            <a:pPr fontAlgn="base">
              <a:lnSpc>
                <a:spcPts val="1200"/>
              </a:lnSpc>
              <a:spcAft>
                <a:spcPct val="0"/>
              </a:spcAft>
              <a:buClr>
                <a:prstClr val="black"/>
              </a:buClr>
            </a:pPr>
            <a:r>
              <a:rPr lang="en-US" sz="850" b="1" dirty="0">
                <a:solidFill>
                  <a:srgbClr val="000000"/>
                </a:solidFill>
                <a:ea typeface="Verdana" panose="020B0604030504040204" pitchFamily="34" charset="0"/>
                <a:cs typeface="Verdana" panose="020B0604030504040204" pitchFamily="34" charset="0"/>
              </a:rPr>
              <a:t>      </a:t>
            </a:r>
            <a:r>
              <a:rPr lang="en-US" sz="850" b="1" dirty="0">
                <a:solidFill>
                  <a:srgbClr val="000000"/>
                </a:solidFill>
                <a:effectLst/>
                <a:ea typeface="Verdana" panose="020B0604030504040204" pitchFamily="34" charset="0"/>
                <a:cs typeface="Verdana" panose="020B0604030504040204" pitchFamily="34" charset="0"/>
              </a:rPr>
              <a:t>Project : Vodafone Ziggo Cloud Migration and Operation</a:t>
            </a:r>
          </a:p>
          <a:p>
            <a:pPr fontAlgn="base">
              <a:lnSpc>
                <a:spcPts val="1200"/>
              </a:lnSpc>
              <a:spcAft>
                <a:spcPct val="0"/>
              </a:spcAft>
              <a:buClr>
                <a:prstClr val="black"/>
              </a:buClr>
            </a:pPr>
            <a:r>
              <a:rPr lang="en-US" sz="850" b="1" dirty="0">
                <a:solidFill>
                  <a:srgbClr val="000000"/>
                </a:solidFill>
                <a:effectLst/>
                <a:ea typeface="Verdana" panose="020B0604030504040204" pitchFamily="34" charset="0"/>
                <a:cs typeface="Verdana" panose="020B0604030504040204" pitchFamily="34" charset="0"/>
              </a:rPr>
              <a:t>      Competency: </a:t>
            </a:r>
            <a:r>
              <a:rPr lang="en-US" sz="850" b="1" dirty="0">
                <a:solidFill>
                  <a:srgbClr val="000000"/>
                </a:solidFill>
                <a:ea typeface="Verdana" panose="020B0604030504040204" pitchFamily="34" charset="0"/>
                <a:cs typeface="Verdana" panose="020B0604030504040204" pitchFamily="34" charset="0"/>
              </a:rPr>
              <a:t>Shadow Resource</a:t>
            </a:r>
          </a:p>
          <a:p>
            <a:pPr fontAlgn="base">
              <a:lnSpc>
                <a:spcPts val="1200"/>
              </a:lnSpc>
              <a:spcAft>
                <a:spcPct val="0"/>
              </a:spcAft>
              <a:buClr>
                <a:prstClr val="black"/>
              </a:buClr>
            </a:pPr>
            <a:r>
              <a:rPr lang="en-US" sz="850" b="1" dirty="0">
                <a:solidFill>
                  <a:srgbClr val="000000"/>
                </a:solidFill>
                <a:effectLst/>
                <a:ea typeface="Verdana" panose="020B0604030504040204" pitchFamily="34" charset="0"/>
                <a:cs typeface="Verdana" panose="020B0604030504040204" pitchFamily="34" charset="0"/>
              </a:rPr>
              <a:t>      </a:t>
            </a:r>
            <a:r>
              <a:rPr lang="en-US" sz="850" b="1" dirty="0">
                <a:solidFill>
                  <a:srgbClr val="000000"/>
                </a:solidFill>
                <a:ea typeface="Verdana" panose="020B0604030504040204" pitchFamily="34" charset="0"/>
                <a:cs typeface="Verdana" panose="020B0604030504040204" pitchFamily="34" charset="0"/>
              </a:rPr>
              <a:t>Time period : 2 months</a:t>
            </a:r>
            <a:endParaRPr lang="en-US" sz="850" b="1" dirty="0">
              <a:solidFill>
                <a:srgbClr val="000000"/>
              </a:solidFill>
              <a:effectLst/>
              <a:ea typeface="Verdana" panose="020B0604030504040204" pitchFamily="34" charset="0"/>
              <a:cs typeface="Verdana" panose="020B0604030504040204" pitchFamily="34" charset="0"/>
            </a:endParaRPr>
          </a:p>
          <a:p>
            <a:pPr fontAlgn="base">
              <a:lnSpc>
                <a:spcPts val="1200"/>
              </a:lnSpc>
              <a:spcAft>
                <a:spcPct val="0"/>
              </a:spcAft>
              <a:buClr>
                <a:prstClr val="black"/>
              </a:buClr>
            </a:pPr>
            <a:r>
              <a:rPr lang="en-US" sz="850" b="1" dirty="0">
                <a:solidFill>
                  <a:srgbClr val="000000"/>
                </a:solidFill>
                <a:effectLst/>
                <a:ea typeface="Verdana" panose="020B0604030504040204" pitchFamily="34" charset="0"/>
                <a:cs typeface="Verdana" panose="020B0604030504040204" pitchFamily="34" charset="0"/>
              </a:rPr>
              <a:t>      Service Area: Development and Documentation</a:t>
            </a:r>
            <a:endParaRPr lang="en-US" sz="850" dirty="0">
              <a:solidFill>
                <a:srgbClr val="000000"/>
              </a:solidFill>
              <a:effectLst/>
              <a:ea typeface="Calibri" panose="020F0502020204030204" pitchFamily="34" charset="0"/>
            </a:endParaRPr>
          </a:p>
          <a:p>
            <a:pPr marL="234950" indent="-6350">
              <a:lnSpc>
                <a:spcPct val="107000"/>
              </a:lnSpc>
              <a:spcAft>
                <a:spcPts val="280"/>
              </a:spcAft>
            </a:pPr>
            <a:r>
              <a:rPr lang="en-US" sz="850" b="0" i="0" dirty="0">
                <a:solidFill>
                  <a:srgbClr val="242424"/>
                </a:solidFill>
                <a:effectLst/>
              </a:rPr>
              <a:t>Vodafone Ziggo is a Data </a:t>
            </a:r>
            <a:r>
              <a:rPr lang="en-US" sz="850" dirty="0">
                <a:solidFill>
                  <a:srgbClr val="242424"/>
                </a:solidFill>
              </a:rPr>
              <a:t>M</a:t>
            </a:r>
            <a:r>
              <a:rPr lang="en-US" sz="850" b="0" i="0" dirty="0">
                <a:solidFill>
                  <a:srgbClr val="242424"/>
                </a:solidFill>
                <a:effectLst/>
              </a:rPr>
              <a:t>igration </a:t>
            </a:r>
            <a:r>
              <a:rPr lang="en-US" sz="850" dirty="0">
                <a:solidFill>
                  <a:srgbClr val="242424"/>
                </a:solidFill>
              </a:rPr>
              <a:t>P</a:t>
            </a:r>
            <a:r>
              <a:rPr lang="en-US" sz="850" b="0" i="0" dirty="0">
                <a:solidFill>
                  <a:srgbClr val="242424"/>
                </a:solidFill>
                <a:effectLst/>
              </a:rPr>
              <a:t>roject in collaboration with Deloitte Netherland , targeting on migrating data from Informatica to Cloud via AWS, Snowflake. </a:t>
            </a:r>
          </a:p>
          <a:p>
            <a:pPr marL="234950" indent="-6350">
              <a:lnSpc>
                <a:spcPct val="107000"/>
              </a:lnSpc>
              <a:spcAft>
                <a:spcPts val="280"/>
              </a:spcAft>
            </a:pPr>
            <a:endParaRPr lang="en-US" sz="850" dirty="0">
              <a:solidFill>
                <a:srgbClr val="242424"/>
              </a:solidFill>
              <a:ea typeface="Calibri" panose="020F0502020204030204" pitchFamily="34" charset="0"/>
            </a:endParaRPr>
          </a:p>
          <a:p>
            <a:pPr fontAlgn="base">
              <a:lnSpc>
                <a:spcPts val="1200"/>
              </a:lnSpc>
              <a:spcAft>
                <a:spcPct val="0"/>
              </a:spcAft>
              <a:buClr>
                <a:prstClr val="black"/>
              </a:buClr>
            </a:pPr>
            <a:r>
              <a:rPr lang="en-US" sz="850" b="1" dirty="0">
                <a:solidFill>
                  <a:srgbClr val="000000"/>
                </a:solidFill>
                <a:effectLst/>
                <a:ea typeface="Verdana" panose="020B0604030504040204" pitchFamily="34" charset="0"/>
                <a:cs typeface="Verdana" panose="020B0604030504040204" pitchFamily="34" charset="0"/>
              </a:rPr>
              <a:t>      Project : TDH(Tax data hub)</a:t>
            </a:r>
          </a:p>
          <a:p>
            <a:pPr fontAlgn="base">
              <a:lnSpc>
                <a:spcPts val="1200"/>
              </a:lnSpc>
              <a:spcAft>
                <a:spcPct val="0"/>
              </a:spcAft>
              <a:buClr>
                <a:prstClr val="black"/>
              </a:buClr>
            </a:pPr>
            <a:r>
              <a:rPr lang="en-US" sz="850" b="1" dirty="0">
                <a:solidFill>
                  <a:srgbClr val="000000"/>
                </a:solidFill>
                <a:effectLst/>
                <a:ea typeface="Verdana" panose="020B0604030504040204" pitchFamily="34" charset="0"/>
                <a:cs typeface="Verdana" panose="020B0604030504040204" pitchFamily="34" charset="0"/>
              </a:rPr>
              <a:t>      Competency: </a:t>
            </a:r>
            <a:r>
              <a:rPr lang="en-US" sz="850" b="1" dirty="0">
                <a:solidFill>
                  <a:srgbClr val="000000"/>
                </a:solidFill>
                <a:ea typeface="Verdana" panose="020B0604030504040204" pitchFamily="34" charset="0"/>
                <a:cs typeface="Verdana" panose="020B0604030504040204" pitchFamily="34" charset="0"/>
              </a:rPr>
              <a:t>Shadow Resource</a:t>
            </a:r>
          </a:p>
          <a:p>
            <a:pPr fontAlgn="base">
              <a:lnSpc>
                <a:spcPts val="1200"/>
              </a:lnSpc>
              <a:spcAft>
                <a:spcPct val="0"/>
              </a:spcAft>
              <a:buClr>
                <a:prstClr val="black"/>
              </a:buClr>
            </a:pPr>
            <a:r>
              <a:rPr lang="en-US" sz="850" b="1" dirty="0">
                <a:solidFill>
                  <a:srgbClr val="000000"/>
                </a:solidFill>
                <a:effectLst/>
                <a:ea typeface="Verdana" panose="020B0604030504040204" pitchFamily="34" charset="0"/>
                <a:cs typeface="Verdana" panose="020B0604030504040204" pitchFamily="34" charset="0"/>
              </a:rPr>
              <a:t>      </a:t>
            </a:r>
            <a:r>
              <a:rPr lang="en-US" sz="850" b="1" dirty="0">
                <a:solidFill>
                  <a:srgbClr val="000000"/>
                </a:solidFill>
                <a:ea typeface="Verdana" panose="020B0604030504040204" pitchFamily="34" charset="0"/>
                <a:cs typeface="Verdana" panose="020B0604030504040204" pitchFamily="34" charset="0"/>
              </a:rPr>
              <a:t>Time period : 4 months</a:t>
            </a:r>
            <a:endParaRPr lang="en-US" sz="850" b="1" dirty="0">
              <a:solidFill>
                <a:srgbClr val="000000"/>
              </a:solidFill>
              <a:effectLst/>
              <a:ea typeface="Verdana" panose="020B0604030504040204" pitchFamily="34" charset="0"/>
              <a:cs typeface="Verdana" panose="020B0604030504040204" pitchFamily="34" charset="0"/>
            </a:endParaRPr>
          </a:p>
          <a:p>
            <a:pPr fontAlgn="base">
              <a:lnSpc>
                <a:spcPts val="1200"/>
              </a:lnSpc>
              <a:spcAft>
                <a:spcPct val="0"/>
              </a:spcAft>
              <a:buClr>
                <a:prstClr val="black"/>
              </a:buClr>
            </a:pPr>
            <a:r>
              <a:rPr lang="en-US" sz="850" b="1" dirty="0">
                <a:solidFill>
                  <a:srgbClr val="000000"/>
                </a:solidFill>
                <a:effectLst/>
                <a:ea typeface="Verdana" panose="020B0604030504040204" pitchFamily="34" charset="0"/>
                <a:cs typeface="Verdana" panose="020B0604030504040204" pitchFamily="34" charset="0"/>
              </a:rPr>
              <a:t>      Service Area: Development and Documentation</a:t>
            </a:r>
            <a:endParaRPr lang="en-US" sz="850" dirty="0">
              <a:solidFill>
                <a:srgbClr val="000000"/>
              </a:solidFill>
              <a:effectLst/>
              <a:ea typeface="Calibri" panose="020F0502020204030204" pitchFamily="34" charset="0"/>
            </a:endParaRPr>
          </a:p>
          <a:p>
            <a:pPr marL="234950" indent="-6350">
              <a:lnSpc>
                <a:spcPct val="107000"/>
              </a:lnSpc>
              <a:spcAft>
                <a:spcPts val="280"/>
              </a:spcAft>
            </a:pPr>
            <a:r>
              <a:rPr lang="en-US" sz="900" b="0" dirty="0">
                <a:solidFill>
                  <a:srgbClr val="000000"/>
                </a:solidFill>
                <a:latin typeface="Bogle"/>
              </a:rPr>
              <a:t>Tax Data Hub is to serve as an enterprise-grade central data repository for all Client Tax Reporting and Compliance needs.</a:t>
            </a:r>
            <a:endParaRPr lang="en-US" sz="850" b="0" i="0" dirty="0">
              <a:solidFill>
                <a:srgbClr val="242424"/>
              </a:solidFill>
              <a:effectLst/>
            </a:endParaRPr>
          </a:p>
          <a:p>
            <a:pPr marL="234950" indent="-6350">
              <a:lnSpc>
                <a:spcPct val="107000"/>
              </a:lnSpc>
              <a:spcAft>
                <a:spcPts val="280"/>
              </a:spcAft>
            </a:pPr>
            <a:endParaRPr lang="en-US" sz="850" dirty="0">
              <a:solidFill>
                <a:srgbClr val="000000"/>
              </a:solidFill>
              <a:effectLst/>
              <a:ea typeface="Calibri" panose="020F0502020204030204" pitchFamily="34" charset="0"/>
            </a:endParaRPr>
          </a:p>
          <a:p>
            <a:pPr marL="0" marR="0">
              <a:lnSpc>
                <a:spcPct val="107000"/>
              </a:lnSpc>
              <a:spcBef>
                <a:spcPts val="0"/>
              </a:spcBef>
              <a:spcAft>
                <a:spcPts val="505"/>
              </a:spcAft>
            </a:pPr>
            <a:r>
              <a:rPr lang="en-US" sz="850" b="1" dirty="0">
                <a:solidFill>
                  <a:srgbClr val="000000"/>
                </a:solidFill>
                <a:ea typeface="Verdana" panose="020B0604030504040204" pitchFamily="34" charset="0"/>
                <a:cs typeface="Verdana" panose="020B0604030504040204" pitchFamily="34" charset="0"/>
              </a:rPr>
              <a:t>Previous Experience </a:t>
            </a:r>
            <a:endParaRPr lang="en-US" sz="850" dirty="0">
              <a:solidFill>
                <a:srgbClr val="000000"/>
              </a:solidFill>
              <a:effectLst/>
              <a:ea typeface="Calibri" panose="020F0502020204030204" pitchFamily="34" charset="0"/>
            </a:endParaRPr>
          </a:p>
          <a:p>
            <a:pPr fontAlgn="base">
              <a:lnSpc>
                <a:spcPts val="1200"/>
              </a:lnSpc>
              <a:spcAft>
                <a:spcPct val="0"/>
              </a:spcAft>
              <a:buClr>
                <a:prstClr val="black"/>
              </a:buClr>
            </a:pPr>
            <a:r>
              <a:rPr lang="en-US" sz="850" b="1" dirty="0">
                <a:solidFill>
                  <a:srgbClr val="000000"/>
                </a:solidFill>
                <a:effectLst/>
                <a:ea typeface="Verdana" panose="020B0604030504040204" pitchFamily="34" charset="0"/>
                <a:cs typeface="Verdana" panose="020B0604030504040204" pitchFamily="34" charset="0"/>
              </a:rPr>
              <a:t>      Industry : </a:t>
            </a:r>
            <a:r>
              <a:rPr lang="en-US" sz="850" b="1" dirty="0" err="1">
                <a:solidFill>
                  <a:srgbClr val="000000"/>
                </a:solidFill>
                <a:effectLst/>
                <a:ea typeface="Verdana" panose="020B0604030504040204" pitchFamily="34" charset="0"/>
                <a:cs typeface="Verdana" panose="020B0604030504040204" pitchFamily="34" charset="0"/>
              </a:rPr>
              <a:t>Ugam</a:t>
            </a:r>
            <a:r>
              <a:rPr lang="en-US" sz="850" b="1" dirty="0">
                <a:solidFill>
                  <a:srgbClr val="000000"/>
                </a:solidFill>
                <a:effectLst/>
                <a:ea typeface="Verdana" panose="020B0604030504040204" pitchFamily="34" charset="0"/>
                <a:cs typeface="Verdana" panose="020B0604030504040204" pitchFamily="34" charset="0"/>
              </a:rPr>
              <a:t> solutions</a:t>
            </a:r>
          </a:p>
          <a:p>
            <a:pPr fontAlgn="base">
              <a:lnSpc>
                <a:spcPts val="1200"/>
              </a:lnSpc>
              <a:spcAft>
                <a:spcPct val="0"/>
              </a:spcAft>
              <a:buClr>
                <a:prstClr val="black"/>
              </a:buClr>
            </a:pPr>
            <a:r>
              <a:rPr lang="en-US" sz="850" b="1" dirty="0">
                <a:solidFill>
                  <a:srgbClr val="000000"/>
                </a:solidFill>
                <a:effectLst/>
                <a:ea typeface="Verdana" panose="020B0604030504040204" pitchFamily="34" charset="0"/>
                <a:cs typeface="Verdana" panose="020B0604030504040204" pitchFamily="34" charset="0"/>
              </a:rPr>
              <a:t>      Competency: Analyst</a:t>
            </a:r>
            <a:endParaRPr lang="en-US" sz="850" b="1" dirty="0">
              <a:solidFill>
                <a:srgbClr val="000000"/>
              </a:solidFill>
              <a:ea typeface="Verdana" panose="020B0604030504040204" pitchFamily="34" charset="0"/>
              <a:cs typeface="Verdana" panose="020B0604030504040204" pitchFamily="34" charset="0"/>
            </a:endParaRPr>
          </a:p>
          <a:p>
            <a:pPr fontAlgn="base">
              <a:lnSpc>
                <a:spcPts val="1200"/>
              </a:lnSpc>
              <a:spcAft>
                <a:spcPct val="0"/>
              </a:spcAft>
              <a:buClr>
                <a:prstClr val="black"/>
              </a:buClr>
            </a:pPr>
            <a:r>
              <a:rPr kumimoji="0" lang="en-US" altLang="en-US" sz="850" b="1" i="0" u="none" strike="noStrike" cap="none" normalizeH="0" baseline="0" dirty="0">
                <a:ln>
                  <a:noFill/>
                </a:ln>
                <a:solidFill>
                  <a:srgbClr val="000000"/>
                </a:solidFill>
                <a:effectLst/>
                <a:latin typeface="+mn-lt"/>
                <a:ea typeface="Verdana" panose="020B0604030504040204" pitchFamily="34" charset="0"/>
                <a:cs typeface="Verdana" panose="020B0604030504040204" pitchFamily="34" charset="0"/>
              </a:rPr>
              <a:t>      Industry Segment: Software Development and Survey programming</a:t>
            </a:r>
          </a:p>
          <a:p>
            <a:pPr fontAlgn="base">
              <a:lnSpc>
                <a:spcPts val="1200"/>
              </a:lnSpc>
              <a:spcAft>
                <a:spcPct val="0"/>
              </a:spcAft>
              <a:buClr>
                <a:prstClr val="black"/>
              </a:buClr>
            </a:pPr>
            <a:r>
              <a:rPr lang="en-US" altLang="en-US" sz="850" b="1" dirty="0">
                <a:solidFill>
                  <a:srgbClr val="000000"/>
                </a:solidFill>
                <a:ea typeface="Verdana" panose="020B0604030504040204" pitchFamily="34" charset="0"/>
              </a:rPr>
              <a:t>      </a:t>
            </a:r>
            <a:r>
              <a:rPr lang="en-US" sz="850" b="1" dirty="0">
                <a:solidFill>
                  <a:srgbClr val="000000"/>
                </a:solidFill>
                <a:effectLst/>
                <a:ea typeface="Verdana" panose="020B0604030504040204" pitchFamily="34" charset="0"/>
                <a:cs typeface="Verdana" panose="020B0604030504040204" pitchFamily="34" charset="0"/>
              </a:rPr>
              <a:t>Service Area: Python, </a:t>
            </a:r>
            <a:r>
              <a:rPr lang="en-US" sz="850" b="1" dirty="0" err="1">
                <a:solidFill>
                  <a:srgbClr val="000000"/>
                </a:solidFill>
                <a:effectLst/>
                <a:ea typeface="Verdana" panose="020B0604030504040204" pitchFamily="34" charset="0"/>
                <a:cs typeface="Verdana" panose="020B0604030504040204" pitchFamily="34" charset="0"/>
              </a:rPr>
              <a:t>PySpark</a:t>
            </a:r>
            <a:r>
              <a:rPr lang="en-US" sz="850" b="1" dirty="0">
                <a:solidFill>
                  <a:srgbClr val="000000"/>
                </a:solidFill>
                <a:effectLst/>
                <a:ea typeface="Verdana" panose="020B0604030504040204" pitchFamily="34" charset="0"/>
                <a:cs typeface="Verdana" panose="020B0604030504040204" pitchFamily="34" charset="0"/>
              </a:rPr>
              <a:t>, Dimensions</a:t>
            </a:r>
          </a:p>
          <a:p>
            <a:pPr fontAlgn="base">
              <a:lnSpc>
                <a:spcPts val="1200"/>
              </a:lnSpc>
              <a:spcAft>
                <a:spcPct val="0"/>
              </a:spcAft>
              <a:buClr>
                <a:prstClr val="black"/>
              </a:buClr>
            </a:pPr>
            <a:r>
              <a:rPr lang="en-US" sz="850" b="1" dirty="0">
                <a:solidFill>
                  <a:srgbClr val="000000"/>
                </a:solidFill>
                <a:ea typeface="Verdana" panose="020B0604030504040204" pitchFamily="34" charset="0"/>
              </a:rPr>
              <a:t>      Associate Analyst</a:t>
            </a:r>
            <a:r>
              <a:rPr kumimoji="0" lang="en-US" altLang="en-US" sz="850" b="1" i="0" u="none" strike="noStrike" cap="none" normalizeH="0" baseline="0" dirty="0">
                <a:ln>
                  <a:noFill/>
                </a:ln>
                <a:solidFill>
                  <a:srgbClr val="000000"/>
                </a:solidFill>
                <a:effectLst/>
                <a:latin typeface="+mn-lt"/>
                <a:ea typeface="Verdana" panose="020B0604030504040204" pitchFamily="34" charset="0"/>
                <a:cs typeface="Verdana" panose="020B0604030504040204" pitchFamily="34" charset="0"/>
              </a:rPr>
              <a:t> - 1 Year, Analyst – 1.5 years</a:t>
            </a:r>
            <a:endParaRPr kumimoji="0" lang="en-US" altLang="en-US" sz="850" b="0" i="0" u="none" strike="noStrike" cap="none" normalizeH="0" baseline="0" dirty="0">
              <a:ln>
                <a:noFill/>
              </a:ln>
              <a:solidFill>
                <a:schemeClr val="tx1"/>
              </a:solidFill>
              <a:effectLst/>
              <a:latin typeface="+mn-lt"/>
            </a:endParaRPr>
          </a:p>
          <a:p>
            <a:pPr marL="234950" indent="-6350">
              <a:lnSpc>
                <a:spcPct val="107000"/>
              </a:lnSpc>
              <a:spcAft>
                <a:spcPts val="280"/>
              </a:spcAft>
            </a:pPr>
            <a:r>
              <a:rPr kumimoji="0" lang="en-US" altLang="en-US" sz="850" b="0" i="0" u="none" strike="noStrike" cap="none" normalizeH="0" baseline="0" dirty="0">
                <a:ln>
                  <a:noFill/>
                </a:ln>
                <a:solidFill>
                  <a:srgbClr val="000000"/>
                </a:solidFill>
                <a:effectLst/>
                <a:latin typeface="+mn-lt"/>
                <a:ea typeface="Verdana" panose="020B0604030504040204" pitchFamily="34" charset="0"/>
                <a:cs typeface="Verdana" panose="020B0604030504040204" pitchFamily="34" charset="0"/>
              </a:rPr>
              <a:t>The project was to design and develop a software for managing client inventory and stock management needs.</a:t>
            </a:r>
            <a:endParaRPr lang="en-US" sz="850" b="0" i="0" dirty="0">
              <a:solidFill>
                <a:srgbClr val="242424"/>
              </a:solidFill>
              <a:effectLst/>
            </a:endParaRPr>
          </a:p>
          <a:p>
            <a:pPr fontAlgn="base">
              <a:lnSpc>
                <a:spcPts val="1200"/>
              </a:lnSpc>
              <a:spcAft>
                <a:spcPct val="0"/>
              </a:spcAft>
              <a:buClr>
                <a:prstClr val="black"/>
              </a:buClr>
              <a:buFont typeface="Times New Roman" pitchFamily="18" charset="0"/>
              <a:buNone/>
            </a:pPr>
            <a:endParaRPr lang="en-US" altLang="he-IL" sz="850" dirty="0">
              <a:solidFill>
                <a:srgbClr val="000000"/>
              </a:solidFill>
              <a:ea typeface="Verdana" panose="020B0604030504040204" pitchFamily="34" charset="0"/>
              <a:cs typeface="Verdana" panose="020B0604030504040204" pitchFamily="34" charset="0"/>
            </a:endParaRPr>
          </a:p>
          <a:p>
            <a:pPr fontAlgn="base">
              <a:lnSpc>
                <a:spcPts val="1200"/>
              </a:lnSpc>
              <a:spcAft>
                <a:spcPct val="0"/>
              </a:spcAft>
              <a:buClr>
                <a:prstClr val="black"/>
              </a:buClr>
              <a:buFont typeface="Times New Roman" pitchFamily="18" charset="0"/>
              <a:buNone/>
            </a:pPr>
            <a:endParaRPr lang="en-US" altLang="he-IL" sz="850" dirty="0">
              <a:solidFill>
                <a:prstClr val="black"/>
              </a:solidFill>
              <a:ea typeface="Verdana" panose="020B0604030504040204" pitchFamily="34" charset="0"/>
              <a:cs typeface="Verdana" panose="020B0604030504040204" pitchFamily="34" charset="0"/>
            </a:endParaRPr>
          </a:p>
        </p:txBody>
      </p:sp>
      <p:sp>
        <p:nvSpPr>
          <p:cNvPr id="4" name="Text Box 17"/>
          <p:cNvSpPr txBox="1">
            <a:spLocks noChangeArrowheads="1"/>
          </p:cNvSpPr>
          <p:nvPr/>
        </p:nvSpPr>
        <p:spPr bwMode="auto">
          <a:xfrm>
            <a:off x="415926" y="3212976"/>
            <a:ext cx="2211387" cy="1900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med" len="lg"/>
              </a14:hiddenLine>
            </a:ext>
          </a:extLst>
        </p:spPr>
        <p:txBody>
          <a:bodyPr lIns="0">
            <a:spAutoFit/>
          </a:bodyPr>
          <a:lstStyle>
            <a:lvl1pPr eaLnBrk="0" hangingPunct="0">
              <a:tabLst>
                <a:tab pos="1966913" algn="r"/>
              </a:tabLst>
              <a:defRPr sz="1200">
                <a:solidFill>
                  <a:schemeClr val="tx1"/>
                </a:solidFill>
                <a:latin typeface="Arial" charset="0"/>
              </a:defRPr>
            </a:lvl1pPr>
            <a:lvl2pPr marL="742950" indent="-285750" eaLnBrk="0" hangingPunct="0">
              <a:tabLst>
                <a:tab pos="1966913" algn="r"/>
              </a:tabLst>
              <a:defRPr sz="1200">
                <a:solidFill>
                  <a:schemeClr val="tx1"/>
                </a:solidFill>
                <a:latin typeface="Arial" charset="0"/>
              </a:defRPr>
            </a:lvl2pPr>
            <a:lvl3pPr marL="1143000" indent="-228600" eaLnBrk="0" hangingPunct="0">
              <a:tabLst>
                <a:tab pos="1966913" algn="r"/>
              </a:tabLst>
              <a:defRPr sz="1200">
                <a:solidFill>
                  <a:schemeClr val="tx1"/>
                </a:solidFill>
                <a:latin typeface="Arial" charset="0"/>
              </a:defRPr>
            </a:lvl3pPr>
            <a:lvl4pPr marL="1600200" indent="-228600" eaLnBrk="0" hangingPunct="0">
              <a:tabLst>
                <a:tab pos="1966913" algn="r"/>
              </a:tabLst>
              <a:defRPr sz="1200">
                <a:solidFill>
                  <a:schemeClr val="tx1"/>
                </a:solidFill>
                <a:latin typeface="Arial" charset="0"/>
              </a:defRPr>
            </a:lvl4pPr>
            <a:lvl5pPr marL="2057400" indent="-228600" eaLnBrk="0" hangingPunct="0">
              <a:tabLst>
                <a:tab pos="1966913" algn="r"/>
              </a:tabLst>
              <a:defRPr sz="1200">
                <a:solidFill>
                  <a:schemeClr val="tx1"/>
                </a:solidFill>
                <a:latin typeface="Arial" charset="0"/>
              </a:defRPr>
            </a:lvl5pPr>
            <a:lvl6pPr marL="2514600" indent="-228600" eaLnBrk="0" fontAlgn="base" hangingPunct="0">
              <a:lnSpc>
                <a:spcPct val="106000"/>
              </a:lnSpc>
              <a:spcBef>
                <a:spcPct val="0"/>
              </a:spcBef>
              <a:spcAft>
                <a:spcPct val="0"/>
              </a:spcAft>
              <a:buClr>
                <a:schemeClr val="tx1"/>
              </a:buClr>
              <a:buFont typeface="Times New Roman" pitchFamily="18" charset="0"/>
              <a:tabLst>
                <a:tab pos="1966913" algn="r"/>
              </a:tabLst>
              <a:defRPr sz="1200">
                <a:solidFill>
                  <a:schemeClr val="tx1"/>
                </a:solidFill>
                <a:latin typeface="Arial" charset="0"/>
              </a:defRPr>
            </a:lvl6pPr>
            <a:lvl7pPr marL="2971800" indent="-228600" eaLnBrk="0" fontAlgn="base" hangingPunct="0">
              <a:lnSpc>
                <a:spcPct val="106000"/>
              </a:lnSpc>
              <a:spcBef>
                <a:spcPct val="0"/>
              </a:spcBef>
              <a:spcAft>
                <a:spcPct val="0"/>
              </a:spcAft>
              <a:buClr>
                <a:schemeClr val="tx1"/>
              </a:buClr>
              <a:buFont typeface="Times New Roman" pitchFamily="18" charset="0"/>
              <a:tabLst>
                <a:tab pos="1966913" algn="r"/>
              </a:tabLst>
              <a:defRPr sz="1200">
                <a:solidFill>
                  <a:schemeClr val="tx1"/>
                </a:solidFill>
                <a:latin typeface="Arial" charset="0"/>
              </a:defRPr>
            </a:lvl7pPr>
            <a:lvl8pPr marL="3429000" indent="-228600" eaLnBrk="0" fontAlgn="base" hangingPunct="0">
              <a:lnSpc>
                <a:spcPct val="106000"/>
              </a:lnSpc>
              <a:spcBef>
                <a:spcPct val="0"/>
              </a:spcBef>
              <a:spcAft>
                <a:spcPct val="0"/>
              </a:spcAft>
              <a:buClr>
                <a:schemeClr val="tx1"/>
              </a:buClr>
              <a:buFont typeface="Times New Roman" pitchFamily="18" charset="0"/>
              <a:tabLst>
                <a:tab pos="1966913" algn="r"/>
              </a:tabLst>
              <a:defRPr sz="1200">
                <a:solidFill>
                  <a:schemeClr val="tx1"/>
                </a:solidFill>
                <a:latin typeface="Arial" charset="0"/>
              </a:defRPr>
            </a:lvl8pPr>
            <a:lvl9pPr marL="3886200" indent="-228600" eaLnBrk="0" fontAlgn="base" hangingPunct="0">
              <a:lnSpc>
                <a:spcPct val="106000"/>
              </a:lnSpc>
              <a:spcBef>
                <a:spcPct val="0"/>
              </a:spcBef>
              <a:spcAft>
                <a:spcPct val="0"/>
              </a:spcAft>
              <a:buClr>
                <a:schemeClr val="tx1"/>
              </a:buClr>
              <a:buFont typeface="Times New Roman" pitchFamily="18" charset="0"/>
              <a:tabLst>
                <a:tab pos="1966913" algn="r"/>
              </a:tabLst>
              <a:defRPr sz="1200">
                <a:solidFill>
                  <a:schemeClr val="tx1"/>
                </a:solidFill>
                <a:latin typeface="Arial" charset="0"/>
              </a:defRPr>
            </a:lvl9pPr>
          </a:lstStyle>
          <a:p>
            <a:pPr fontAlgn="base">
              <a:lnSpc>
                <a:spcPts val="1200"/>
              </a:lnSpc>
              <a:spcBef>
                <a:spcPct val="0"/>
              </a:spcBef>
              <a:spcAft>
                <a:spcPct val="0"/>
              </a:spcAft>
            </a:pPr>
            <a:r>
              <a:rPr lang="en-US" sz="1050" b="1" dirty="0">
                <a:solidFill>
                  <a:srgbClr val="00184C"/>
                </a:solidFill>
                <a:latin typeface="Verdana" panose="020B0604030504040204" pitchFamily="34" charset="0"/>
                <a:ea typeface="Verdana" panose="020B0604030504040204" pitchFamily="34" charset="0"/>
                <a:cs typeface="Verdana" panose="020B0604030504040204" pitchFamily="34" charset="0"/>
              </a:rPr>
              <a:t>Ankit Dubey</a:t>
            </a:r>
          </a:p>
          <a:p>
            <a:pPr fontAlgn="base">
              <a:lnSpc>
                <a:spcPts val="1200"/>
              </a:lnSpc>
              <a:spcBef>
                <a:spcPct val="0"/>
              </a:spcBef>
              <a:spcAft>
                <a:spcPct val="0"/>
              </a:spcAft>
            </a:pPr>
            <a:r>
              <a:rPr lang="en-US" sz="850" dirty="0">
                <a:solidFill>
                  <a:prstClr val="black"/>
                </a:solidFill>
                <a:latin typeface="Verdana" panose="020B0604030504040204" pitchFamily="34" charset="0"/>
                <a:ea typeface="Verdana" panose="020B0604030504040204" pitchFamily="34" charset="0"/>
                <a:cs typeface="Verdana" panose="020B0604030504040204" pitchFamily="34" charset="0"/>
              </a:rPr>
              <a:t>Consultant | </a:t>
            </a:r>
            <a:r>
              <a:rPr lang="en-IN" sz="850" dirty="0">
                <a:solidFill>
                  <a:srgbClr val="000000"/>
                </a:solidFill>
                <a:effectLst/>
                <a:latin typeface="+mn-lt"/>
                <a:ea typeface="Times New Roman" panose="02020603050405020304" pitchFamily="18" charset="0"/>
                <a:cs typeface="Calibri" panose="020F0502020204030204" pitchFamily="34" charset="0"/>
              </a:rPr>
              <a:t>Consulting -</a:t>
            </a:r>
            <a:r>
              <a:rPr lang="en-US" sz="850" dirty="0">
                <a:solidFill>
                  <a:srgbClr val="32363A"/>
                </a:solidFill>
                <a:effectLst/>
                <a:latin typeface="+mn-lt"/>
                <a:ea typeface="Times New Roman" panose="02020603050405020304" pitchFamily="18" charset="0"/>
                <a:cs typeface="Calibri" panose="020F0502020204030204" pitchFamily="34" charset="0"/>
              </a:rPr>
              <a:t>SA&amp;MA:Analytics</a:t>
            </a:r>
            <a:r>
              <a:rPr lang="en-US" sz="850" dirty="0">
                <a:solidFill>
                  <a:srgbClr val="32363A"/>
                </a:solidFill>
                <a:latin typeface="+mn-lt"/>
                <a:ea typeface="Times New Roman" panose="02020603050405020304" pitchFamily="18" charset="0"/>
                <a:cs typeface="Calibri" panose="020F0502020204030204" pitchFamily="34" charset="0"/>
              </a:rPr>
              <a:t> </a:t>
            </a:r>
            <a:r>
              <a:rPr lang="en-US" sz="850" dirty="0">
                <a:solidFill>
                  <a:srgbClr val="32363A"/>
                </a:solidFill>
                <a:effectLst/>
                <a:latin typeface="+mn-lt"/>
                <a:ea typeface="Times New Roman" panose="02020603050405020304" pitchFamily="18" charset="0"/>
                <a:cs typeface="Calibri" panose="020F0502020204030204" pitchFamily="34" charset="0"/>
              </a:rPr>
              <a:t>&amp; Cognitive</a:t>
            </a:r>
            <a:endParaRPr lang="en-US" sz="85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endParaRPr lang="en-US" sz="850" dirty="0">
              <a:solidFill>
                <a:prstClr val="black"/>
              </a:solidFill>
              <a:latin typeface="Verdana" panose="020B0604030504040204" pitchFamily="34" charset="0"/>
              <a:ea typeface="Verdana" panose="020B0604030504040204" pitchFamily="34" charset="0"/>
              <a:cs typeface="Calibri" panose="020F0502020204030204" pitchFamily="34" charset="0"/>
            </a:endParaRPr>
          </a:p>
          <a:p>
            <a:pPr marL="0" marR="0">
              <a:spcBef>
                <a:spcPts val="0"/>
              </a:spcBef>
              <a:spcAft>
                <a:spcPts val="0"/>
              </a:spcAft>
            </a:pPr>
            <a:r>
              <a:rPr lang="en-US" sz="1000" dirty="0">
                <a:effectLst/>
                <a:latin typeface="Calibri" panose="020F0502020204030204" pitchFamily="34" charset="0"/>
                <a:ea typeface="Calibri" panose="020F0502020204030204" pitchFamily="34" charset="0"/>
              </a:rPr>
              <a:t>Hyderabad</a:t>
            </a:r>
          </a:p>
          <a:p>
            <a:pPr marL="0" marR="0">
              <a:spcBef>
                <a:spcPts val="0"/>
              </a:spcBef>
              <a:spcAft>
                <a:spcPts val="0"/>
              </a:spcAft>
            </a:pPr>
            <a:r>
              <a:rPr lang="en-US" sz="1000" dirty="0">
                <a:effectLst/>
                <a:latin typeface="Calibri" panose="020F0502020204030204" pitchFamily="34" charset="0"/>
                <a:ea typeface="Calibri" panose="020F0502020204030204" pitchFamily="34" charset="0"/>
              </a:rPr>
              <a:t>KRB Towers, Plot no 1 to 4 &amp; 4A</a:t>
            </a:r>
          </a:p>
          <a:p>
            <a:pPr marL="0" marR="0">
              <a:spcBef>
                <a:spcPts val="0"/>
              </a:spcBef>
              <a:spcAft>
                <a:spcPts val="0"/>
              </a:spcAft>
            </a:pPr>
            <a:r>
              <a:rPr lang="en-US" sz="1000" dirty="0">
                <a:effectLst/>
                <a:latin typeface="Calibri" panose="020F0502020204030204" pitchFamily="34" charset="0"/>
                <a:ea typeface="Calibri" panose="020F0502020204030204" pitchFamily="34" charset="0"/>
              </a:rPr>
              <a:t>1</a:t>
            </a:r>
            <a:r>
              <a:rPr lang="en-US" sz="1000" baseline="30000" dirty="0">
                <a:effectLst/>
                <a:latin typeface="Calibri" panose="020F0502020204030204" pitchFamily="34" charset="0"/>
                <a:ea typeface="Calibri" panose="020F0502020204030204" pitchFamily="34" charset="0"/>
              </a:rPr>
              <a:t>st</a:t>
            </a:r>
            <a:r>
              <a:rPr lang="en-US" sz="1000" dirty="0">
                <a:effectLst/>
                <a:latin typeface="Calibri" panose="020F0502020204030204" pitchFamily="34" charset="0"/>
                <a:ea typeface="Calibri" panose="020F0502020204030204" pitchFamily="34" charset="0"/>
              </a:rPr>
              <a:t>, 2</a:t>
            </a:r>
            <a:r>
              <a:rPr lang="en-US" sz="1000" baseline="30000" dirty="0">
                <a:effectLst/>
                <a:latin typeface="Calibri" panose="020F0502020204030204" pitchFamily="34" charset="0"/>
                <a:ea typeface="Calibri" panose="020F0502020204030204" pitchFamily="34" charset="0"/>
              </a:rPr>
              <a:t>nd</a:t>
            </a:r>
            <a:r>
              <a:rPr lang="en-US" sz="1000" dirty="0">
                <a:effectLst/>
                <a:latin typeface="Calibri" panose="020F0502020204030204" pitchFamily="34" charset="0"/>
                <a:ea typeface="Calibri" panose="020F0502020204030204" pitchFamily="34" charset="0"/>
              </a:rPr>
              <a:t> &amp; 3</a:t>
            </a:r>
            <a:r>
              <a:rPr lang="en-US" sz="1000" baseline="30000" dirty="0">
                <a:effectLst/>
                <a:latin typeface="Calibri" panose="020F0502020204030204" pitchFamily="34" charset="0"/>
                <a:ea typeface="Calibri" panose="020F0502020204030204" pitchFamily="34" charset="0"/>
              </a:rPr>
              <a:t>rd</a:t>
            </a:r>
            <a:r>
              <a:rPr lang="en-US" sz="1000" dirty="0">
                <a:effectLst/>
                <a:latin typeface="Calibri" panose="020F0502020204030204" pitchFamily="34" charset="0"/>
                <a:ea typeface="Calibri" panose="020F0502020204030204" pitchFamily="34" charset="0"/>
              </a:rPr>
              <a:t> floor, Jubilee enclave, Madhapur</a:t>
            </a:r>
          </a:p>
          <a:p>
            <a:pPr marL="0" marR="0">
              <a:spcBef>
                <a:spcPts val="0"/>
              </a:spcBef>
              <a:spcAft>
                <a:spcPts val="0"/>
              </a:spcAft>
            </a:pPr>
            <a:r>
              <a:rPr lang="en-US" sz="1000" dirty="0">
                <a:effectLst/>
                <a:latin typeface="Calibri" panose="020F0502020204030204" pitchFamily="34" charset="0"/>
                <a:ea typeface="Calibri" panose="020F0502020204030204" pitchFamily="34" charset="0"/>
              </a:rPr>
              <a:t>M: </a:t>
            </a:r>
            <a:r>
              <a:rPr lang="en-US" sz="1000" dirty="0">
                <a:solidFill>
                  <a:srgbClr val="70AD47"/>
                </a:solidFill>
                <a:effectLst/>
                <a:latin typeface="Calibri" panose="020F0502020204030204" pitchFamily="34" charset="0"/>
                <a:ea typeface="Calibri" panose="020F0502020204030204" pitchFamily="34" charset="0"/>
              </a:rPr>
              <a:t>+91 9892231557</a:t>
            </a:r>
            <a:endParaRPr lang="en-US" sz="10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000" u="sng" dirty="0">
                <a:solidFill>
                  <a:srgbClr val="70AD47"/>
                </a:solidFill>
                <a:effectLst/>
                <a:latin typeface="Calibri" panose="020F0502020204030204" pitchFamily="34" charset="0"/>
                <a:ea typeface="Calibri" panose="020F0502020204030204" pitchFamily="34" charset="0"/>
                <a:hlinkClick r:id="rId6"/>
              </a:rPr>
              <a:t>ankitdubey@deloitte.com</a:t>
            </a:r>
            <a:r>
              <a:rPr lang="en-US" sz="1000" dirty="0">
                <a:effectLst/>
                <a:latin typeface="Calibri" panose="020F0502020204030204" pitchFamily="34" charset="0"/>
                <a:ea typeface="Calibri" panose="020F0502020204030204" pitchFamily="34" charset="0"/>
              </a:rPr>
              <a:t> | </a:t>
            </a:r>
            <a:r>
              <a:rPr lang="en-US" sz="1000" u="sng" dirty="0">
                <a:solidFill>
                  <a:srgbClr val="70AD47"/>
                </a:solidFill>
                <a:effectLst/>
                <a:latin typeface="Calibri" panose="020F0502020204030204" pitchFamily="34" charset="0"/>
                <a:ea typeface="Calibri" panose="020F0502020204030204" pitchFamily="34" charset="0"/>
                <a:hlinkClick r:id="rId7"/>
              </a:rPr>
              <a:t>www.deloitte.com</a:t>
            </a:r>
            <a:endParaRPr lang="en-US" sz="1000" dirty="0">
              <a:effectLst/>
              <a:latin typeface="Calibri" panose="020F0502020204030204" pitchFamily="34" charset="0"/>
              <a:ea typeface="Calibri" panose="020F0502020204030204" pitchFamily="34" charset="0"/>
            </a:endParaRPr>
          </a:p>
          <a:p>
            <a:pPr fontAlgn="base">
              <a:lnSpc>
                <a:spcPts val="1200"/>
              </a:lnSpc>
              <a:spcBef>
                <a:spcPct val="0"/>
              </a:spcBef>
              <a:spcAft>
                <a:spcPct val="0"/>
              </a:spcAft>
            </a:pPr>
            <a:endParaRPr lang="en-US" sz="85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descr="A picture containing person, wall, person, posing&#10;&#10;Description automatically generated">
            <a:extLst>
              <a:ext uri="{FF2B5EF4-FFF2-40B4-BE49-F238E27FC236}">
                <a16:creationId xmlns:a16="http://schemas.microsoft.com/office/drawing/2014/main" id="{34EEF3AC-E09D-4AB4-AF10-19DAA405D58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15926" y="1374103"/>
            <a:ext cx="1699313" cy="1718288"/>
          </a:xfrm>
          <a:prstGeom prst="rect">
            <a:avLst/>
          </a:prstGeom>
        </p:spPr>
      </p:pic>
    </p:spTree>
    <p:extLst>
      <p:ext uri="{BB962C8B-B14F-4D97-AF65-F5344CB8AC3E}">
        <p14:creationId xmlns:p14="http://schemas.microsoft.com/office/powerpoint/2010/main" val="12740639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17839&quot;&gt;&lt;version val=&quot;21183&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mruColor&gt;&lt;m_vecMRU length=&quot;0&quot;/&gt;&lt;/m_mruColor&gt;&lt;m_mapectfillschemeMRU/&gt;&lt;m_eweekdayFirstOfWeek val=&quot;2&quot;/&gt;&lt;m_eweekdayFirstOfWorkweek val=&quot;2&quot;/&gt;&lt;m_eweekdayFirstOfWeekend val=&quot;7&quot;/&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chDecimalSymbol17909&gt;,&lt;/m_chDecimalSymbol17909&gt;&lt;m_nGroupingDigits17909 val=&quot;3&quot;/&gt;&lt;m_chGroupingSymbol17909&gt;.&lt;/m_chGroupingSymbol17909&gt;&lt;/m_precDefault&gt;&lt;/CDefaultPrec&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tX7LcHQ6RlyHXoU_VCWW6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 Brand New June 2016">
  <a:themeElements>
    <a:clrScheme name="Deloitte NEW">
      <a:dk1>
        <a:sysClr val="windowText" lastClr="000000"/>
      </a:dk1>
      <a:lt1>
        <a:sysClr val="window" lastClr="FFFFFF"/>
      </a:lt1>
      <a:dk2>
        <a:srgbClr val="44546A"/>
      </a:dk2>
      <a:lt2>
        <a:srgbClr val="E7E6E6"/>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954F72"/>
      </a:folHlink>
    </a:clrScheme>
    <a:fontScheme name="Deloitte NEW">
      <a:majorFont>
        <a:latin typeface="Verdana"/>
        <a:ea typeface=""/>
        <a:cs typeface=""/>
      </a:majorFont>
      <a:minorFont>
        <a:latin typeface="Verdan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1400" dirty="0" smtClean="0"/>
        </a:defPPr>
      </a:lstStyle>
      <a:style>
        <a:lnRef idx="2">
          <a:schemeClr val="accent1"/>
        </a:lnRef>
        <a:fillRef idx="1">
          <a:schemeClr val="lt1"/>
        </a:fillRef>
        <a:effectRef idx="0">
          <a:schemeClr val="accent1"/>
        </a:effectRef>
        <a:fontRef idx="minor">
          <a:schemeClr val="dk1"/>
        </a:fontRef>
      </a:style>
    </a:spDef>
    <a:lnDef>
      <a:spPr>
        <a:ln w="12700">
          <a:solidFill>
            <a:schemeClr val="accent1"/>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spcBef>
            <a:spcPts val="600"/>
          </a:spcBef>
          <a:buClr>
            <a:schemeClr val="tx2"/>
          </a:buClr>
          <a:defRPr sz="1400" dirty="0" smtClean="0">
            <a:solidFill>
              <a:schemeClr val="tx1"/>
            </a:solidFill>
          </a:defRPr>
        </a:defPPr>
      </a:lstStyle>
    </a:txDef>
  </a:objectDefaults>
  <a:extraClrSchemeLst/>
  <a:extLst>
    <a:ext uri="{05A4C25C-085E-4340-85A3-A5531E510DB2}">
      <thm15:themeFamily xmlns:thm15="http://schemas.microsoft.com/office/thememl/2012/main" name="Deloitte Brand New June 2016" id="{E57D8807-E4EF-4860-9D21-0B6AABC1E3F6}" vid="{FA76F7AA-8CCA-4CDB-949F-7E1B38C7F6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4796A37453DFA47AADAF4138CF1CAA0" ma:contentTypeVersion="2" ma:contentTypeDescription="Create a new document." ma:contentTypeScope="" ma:versionID="a2108a6727ef757a0e78bd59acb93df1">
  <xsd:schema xmlns:xsd="http://www.w3.org/2001/XMLSchema" xmlns:xs="http://www.w3.org/2001/XMLSchema" xmlns:p="http://schemas.microsoft.com/office/2006/metadata/properties" xmlns:ns2="5652a1b6-aae0-4f89-8742-83475f9a725c" targetNamespace="http://schemas.microsoft.com/office/2006/metadata/properties" ma:root="true" ma:fieldsID="c0e77a360aee718e1ca0c957451b698f" ns2:_="">
    <xsd:import namespace="5652a1b6-aae0-4f89-8742-83475f9a725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52a1b6-aae0-4f89-8742-83475f9a72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DC1386-C83D-48E7-91C2-CF5D3340A6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652a1b6-aae0-4f89-8742-83475f9a72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9BFCB7E-660E-4D02-9827-64E16C04AEE5}">
  <ds:schemaRefs>
    <ds:schemaRef ds:uri="http://purl.org/dc/dcmitype/"/>
    <ds:schemaRef ds:uri="http://schemas.microsoft.com/office/2006/documentManagement/types"/>
    <ds:schemaRef ds:uri="http://www.w3.org/XML/1998/namespace"/>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5652a1b6-aae0-4f89-8742-83475f9a725c"/>
    <ds:schemaRef ds:uri="http://purl.org/dc/terms/"/>
  </ds:schemaRefs>
</ds:datastoreItem>
</file>

<file path=customXml/itemProps3.xml><?xml version="1.0" encoding="utf-8"?>
<ds:datastoreItem xmlns:ds="http://schemas.openxmlformats.org/officeDocument/2006/customXml" ds:itemID="{FE5E1231-8310-4E5F-96DA-AD1FFD839A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20160801 Scheduling Presentation New Hires v4</Template>
  <TotalTime>514</TotalTime>
  <Words>509</Words>
  <Application>Microsoft Office PowerPoint</Application>
  <PresentationFormat>A4 Paper (210x297 mm)</PresentationFormat>
  <Paragraphs>39</Paragraphs>
  <Slides>1</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8" baseType="lpstr">
      <vt:lpstr>Arial</vt:lpstr>
      <vt:lpstr>Bogle</vt:lpstr>
      <vt:lpstr>Calibri</vt:lpstr>
      <vt:lpstr>Times New Roman</vt:lpstr>
      <vt:lpstr>Verdana</vt:lpstr>
      <vt:lpstr>Deloitte Brand New June 2016</vt:lpstr>
      <vt:lpstr>think-cell Slide</vt:lpstr>
      <vt:lpstr>Resume</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Scheduling</dc:title>
  <dc:creator>de Jongh, Kees (NL - Eindhoven)</dc:creator>
  <cp:lastModifiedBy>Dubey, Ankit</cp:lastModifiedBy>
  <cp:revision>80</cp:revision>
  <dcterms:created xsi:type="dcterms:W3CDTF">2016-08-12T15:31:27Z</dcterms:created>
  <dcterms:modified xsi:type="dcterms:W3CDTF">2023-03-03T16:22:49Z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0x01010074796A37453DFA47AADAF4138CF1CAA0</vt:lpwstr>
  </property>
  <property fmtid="{D5CDD505-2E9C-101B-9397-08002B2CF9AE}" pid="3" name="MSIP_Label_ea60d57e-af5b-4752-ac57-3e4f28ca11dc_Enabled">
    <vt:lpwstr>true</vt:lpwstr>
  </property>
  <property fmtid="{D5CDD505-2E9C-101B-9397-08002B2CF9AE}" pid="4" name="MSIP_Label_ea60d57e-af5b-4752-ac57-3e4f28ca11dc_SetDate">
    <vt:lpwstr>2021-06-08T15:45:31Z</vt:lpwstr>
  </property>
  <property fmtid="{D5CDD505-2E9C-101B-9397-08002B2CF9AE}" pid="5" name="MSIP_Label_ea60d57e-af5b-4752-ac57-3e4f28ca11dc_Method">
    <vt:lpwstr>Standard</vt:lpwstr>
  </property>
  <property fmtid="{D5CDD505-2E9C-101B-9397-08002B2CF9AE}" pid="6" name="MSIP_Label_ea60d57e-af5b-4752-ac57-3e4f28ca11dc_Name">
    <vt:lpwstr>ea60d57e-af5b-4752-ac57-3e4f28ca11dc</vt:lpwstr>
  </property>
  <property fmtid="{D5CDD505-2E9C-101B-9397-08002B2CF9AE}" pid="7" name="MSIP_Label_ea60d57e-af5b-4752-ac57-3e4f28ca11dc_SiteId">
    <vt:lpwstr>36da45f1-dd2c-4d1f-af13-5abe46b99921</vt:lpwstr>
  </property>
  <property fmtid="{D5CDD505-2E9C-101B-9397-08002B2CF9AE}" pid="8" name="MSIP_Label_ea60d57e-af5b-4752-ac57-3e4f28ca11dc_ActionId">
    <vt:lpwstr>5d964b21-b583-447e-9851-361a20eb376b</vt:lpwstr>
  </property>
  <property fmtid="{D5CDD505-2E9C-101B-9397-08002B2CF9AE}" pid="9" name="MSIP_Label_ea60d57e-af5b-4752-ac57-3e4f28ca11dc_ContentBits">
    <vt:lpwstr>0</vt:lpwstr>
  </property>
</Properties>
</file>