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30"/>
  </p:notesMasterIdLst>
  <p:sldIdLst>
    <p:sldId id="256" r:id="rId2"/>
    <p:sldId id="271" r:id="rId3"/>
    <p:sldId id="259" r:id="rId4"/>
    <p:sldId id="265" r:id="rId5"/>
    <p:sldId id="267" r:id="rId6"/>
    <p:sldId id="272" r:id="rId7"/>
    <p:sldId id="275" r:id="rId8"/>
    <p:sldId id="284" r:id="rId9"/>
    <p:sldId id="285" r:id="rId10"/>
    <p:sldId id="278" r:id="rId11"/>
    <p:sldId id="280" r:id="rId12"/>
    <p:sldId id="276" r:id="rId13"/>
    <p:sldId id="279" r:id="rId14"/>
    <p:sldId id="281" r:id="rId15"/>
    <p:sldId id="282" r:id="rId16"/>
    <p:sldId id="283" r:id="rId17"/>
    <p:sldId id="288" r:id="rId18"/>
    <p:sldId id="286" r:id="rId19"/>
    <p:sldId id="287" r:id="rId20"/>
    <p:sldId id="289" r:id="rId21"/>
    <p:sldId id="292" r:id="rId22"/>
    <p:sldId id="293" r:id="rId23"/>
    <p:sldId id="294" r:id="rId24"/>
    <p:sldId id="290" r:id="rId25"/>
    <p:sldId id="291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lines" id="{6BC7514E-ACDF-4C01-A4D2-A14D498C5249}">
          <p14:sldIdLst>
            <p14:sldId id="256"/>
            <p14:sldId id="271"/>
            <p14:sldId id="259"/>
            <p14:sldId id="265"/>
            <p14:sldId id="267"/>
          </p14:sldIdLst>
        </p14:section>
        <p14:section name="Generate Code" id="{B1282E24-70AE-47E9-BB1D-A90E84065E53}">
          <p14:sldIdLst>
            <p14:sldId id="272"/>
            <p14:sldId id="275"/>
            <p14:sldId id="284"/>
            <p14:sldId id="285"/>
            <p14:sldId id="278"/>
            <p14:sldId id="280"/>
          </p14:sldIdLst>
        </p14:section>
        <p14:section name="Execute and compare" id="{C849E1BB-D385-41AC-B33B-A0E404B91293}">
          <p14:sldIdLst>
            <p14:sldId id="276"/>
            <p14:sldId id="279"/>
            <p14:sldId id="281"/>
            <p14:sldId id="282"/>
            <p14:sldId id="283"/>
            <p14:sldId id="288"/>
            <p14:sldId id="286"/>
            <p14:sldId id="287"/>
            <p14:sldId id="289"/>
            <p14:sldId id="292"/>
            <p14:sldId id="293"/>
            <p14:sldId id="294"/>
            <p14:sldId id="290"/>
            <p14:sldId id="291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43" autoAdjust="0"/>
    <p:restoredTop sz="85484" autoAdjust="0"/>
  </p:normalViewPr>
  <p:slideViewPr>
    <p:cSldViewPr snapToGrid="0">
      <p:cViewPr varScale="1">
        <p:scale>
          <a:sx n="100" d="100"/>
          <a:sy n="100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B70F0-4E3E-4D91-835A-092A397E7A9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3A93013-57FD-4D00-BED5-A7C9383DEBBD}">
      <dgm:prSet phldrT="[טקסט]" custT="1"/>
      <dgm:spPr/>
      <dgm:t>
        <a:bodyPr/>
        <a:lstStyle/>
        <a:p>
          <a:pPr rtl="1"/>
          <a:r>
            <a:rPr lang="en-US" sz="2000" dirty="0" smtClean="0"/>
            <a:t>Enhancing complexity of the generated code</a:t>
          </a:r>
          <a:endParaRPr lang="he-IL" sz="2000" dirty="0"/>
        </a:p>
      </dgm:t>
    </dgm:pt>
    <dgm:pt modelId="{26803EED-C32D-484E-BC5A-03CCDDC5ED87}" type="parTrans" cxnId="{AEDCF34D-A6F0-4684-90FD-85D060297DCF}">
      <dgm:prSet/>
      <dgm:spPr/>
      <dgm:t>
        <a:bodyPr/>
        <a:lstStyle/>
        <a:p>
          <a:pPr rtl="1"/>
          <a:endParaRPr lang="he-IL"/>
        </a:p>
      </dgm:t>
    </dgm:pt>
    <dgm:pt modelId="{8075560C-0FA7-40CD-9593-CE07EDFEAC46}" type="sibTrans" cxnId="{AEDCF34D-A6F0-4684-90FD-85D060297DCF}">
      <dgm:prSet/>
      <dgm:spPr/>
      <dgm:t>
        <a:bodyPr/>
        <a:lstStyle/>
        <a:p>
          <a:pPr rtl="1"/>
          <a:endParaRPr lang="he-IL"/>
        </a:p>
      </dgm:t>
    </dgm:pt>
    <dgm:pt modelId="{08C74F1A-6D16-4C4E-84E3-D633DBCA98B1}">
      <dgm:prSet phldrT="[טקסט]" custT="1"/>
      <dgm:spPr/>
      <dgm:t>
        <a:bodyPr/>
        <a:lstStyle/>
        <a:p>
          <a:pPr rtl="1"/>
          <a:r>
            <a:rPr lang="en-US" sz="1400" dirty="0" smtClean="0"/>
            <a:t>Overcome the bug (generate programs while avoiding the bug, with minimum changes)</a:t>
          </a:r>
          <a:endParaRPr lang="he-IL" sz="1400" dirty="0"/>
        </a:p>
      </dgm:t>
    </dgm:pt>
    <dgm:pt modelId="{6FB68D63-5CB7-488E-8359-3DF4E9A876B4}" type="parTrans" cxnId="{5466B4C1-51D8-460A-994C-49BA3F4CD879}">
      <dgm:prSet/>
      <dgm:spPr/>
      <dgm:t>
        <a:bodyPr/>
        <a:lstStyle/>
        <a:p>
          <a:pPr rtl="1"/>
          <a:endParaRPr lang="he-IL"/>
        </a:p>
      </dgm:t>
    </dgm:pt>
    <dgm:pt modelId="{7D5BBEA8-DD5A-4CD1-83AF-2DB0CE4D63CC}" type="sibTrans" cxnId="{5466B4C1-51D8-460A-994C-49BA3F4CD879}">
      <dgm:prSet/>
      <dgm:spPr/>
      <dgm:t>
        <a:bodyPr/>
        <a:lstStyle/>
        <a:p>
          <a:pPr rtl="1"/>
          <a:endParaRPr lang="he-IL"/>
        </a:p>
      </dgm:t>
    </dgm:pt>
    <dgm:pt modelId="{4622EB2B-4282-461B-9983-074A0054FCD9}" type="pres">
      <dgm:prSet presAssocID="{2BAB70F0-4E3E-4D91-835A-092A397E7A92}" presName="cycle" presStyleCnt="0">
        <dgm:presLayoutVars>
          <dgm:dir/>
          <dgm:resizeHandles val="exact"/>
        </dgm:presLayoutVars>
      </dgm:prSet>
      <dgm:spPr/>
    </dgm:pt>
    <dgm:pt modelId="{68714DA6-1B9C-45E2-9A58-9D8E9C8B182B}" type="pres">
      <dgm:prSet presAssocID="{73A93013-57FD-4D00-BED5-A7C9383DEBBD}" presName="node" presStyleLbl="node1" presStyleIdx="0" presStyleCnt="2" custScaleY="5498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2B3A332-A2D6-47F2-862F-E688A8A38758}" type="pres">
      <dgm:prSet presAssocID="{8075560C-0FA7-40CD-9593-CE07EDFEAC46}" presName="sibTrans" presStyleLbl="sibTrans2D1" presStyleIdx="0" presStyleCnt="2" custScaleX="95172" custScaleY="37212" custLinFactNeighborX="2003" custLinFactNeighborY="90683"/>
      <dgm:spPr/>
    </dgm:pt>
    <dgm:pt modelId="{64F767F6-1F77-4202-94FA-C6B32DBBD171}" type="pres">
      <dgm:prSet presAssocID="{8075560C-0FA7-40CD-9593-CE07EDFEAC46}" presName="connectorText" presStyleLbl="sibTrans2D1" presStyleIdx="0" presStyleCnt="2"/>
      <dgm:spPr/>
    </dgm:pt>
    <dgm:pt modelId="{9A4F77B7-5DDD-4947-93A1-F0FC7D2206C4}" type="pres">
      <dgm:prSet presAssocID="{08C74F1A-6D16-4C4E-84E3-D633DBCA98B1}" presName="node" presStyleLbl="node1" presStyleIdx="1" presStyleCnt="2" custScaleY="64164" custRadScaleRad="99634" custRadScaleInc="221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FCC9EFD-17BB-4F2D-B6DE-4A401488512D}" type="pres">
      <dgm:prSet presAssocID="{7D5BBEA8-DD5A-4CD1-83AF-2DB0CE4D63CC}" presName="sibTrans" presStyleLbl="sibTrans2D1" presStyleIdx="1" presStyleCnt="2" custScaleY="38325" custLinFactNeighborX="-5095" custLinFactNeighborY="-89757"/>
      <dgm:spPr/>
    </dgm:pt>
    <dgm:pt modelId="{6B64EF24-452C-4628-9FE5-C78B82758388}" type="pres">
      <dgm:prSet presAssocID="{7D5BBEA8-DD5A-4CD1-83AF-2DB0CE4D63CC}" presName="connectorText" presStyleLbl="sibTrans2D1" presStyleIdx="1" presStyleCnt="2"/>
      <dgm:spPr/>
    </dgm:pt>
  </dgm:ptLst>
  <dgm:cxnLst>
    <dgm:cxn modelId="{52A56A36-8875-48A9-A737-E8A840C56B85}" type="presOf" srcId="{7D5BBEA8-DD5A-4CD1-83AF-2DB0CE4D63CC}" destId="{9FCC9EFD-17BB-4F2D-B6DE-4A401488512D}" srcOrd="0" destOrd="0" presId="urn:microsoft.com/office/officeart/2005/8/layout/cycle2"/>
    <dgm:cxn modelId="{D91DBB55-21D9-4007-89EF-75814D756C58}" type="presOf" srcId="{8075560C-0FA7-40CD-9593-CE07EDFEAC46}" destId="{62B3A332-A2D6-47F2-862F-E688A8A38758}" srcOrd="0" destOrd="0" presId="urn:microsoft.com/office/officeart/2005/8/layout/cycle2"/>
    <dgm:cxn modelId="{8DC64F2C-60E7-4DDB-97D1-F70ECC1A1CFB}" type="presOf" srcId="{8075560C-0FA7-40CD-9593-CE07EDFEAC46}" destId="{64F767F6-1F77-4202-94FA-C6B32DBBD171}" srcOrd="1" destOrd="0" presId="urn:microsoft.com/office/officeart/2005/8/layout/cycle2"/>
    <dgm:cxn modelId="{2F8643A0-64D5-4137-B36A-F79F96C5DD0E}" type="presOf" srcId="{2BAB70F0-4E3E-4D91-835A-092A397E7A92}" destId="{4622EB2B-4282-461B-9983-074A0054FCD9}" srcOrd="0" destOrd="0" presId="urn:microsoft.com/office/officeart/2005/8/layout/cycle2"/>
    <dgm:cxn modelId="{AEDCF34D-A6F0-4684-90FD-85D060297DCF}" srcId="{2BAB70F0-4E3E-4D91-835A-092A397E7A92}" destId="{73A93013-57FD-4D00-BED5-A7C9383DEBBD}" srcOrd="0" destOrd="0" parTransId="{26803EED-C32D-484E-BC5A-03CCDDC5ED87}" sibTransId="{8075560C-0FA7-40CD-9593-CE07EDFEAC46}"/>
    <dgm:cxn modelId="{5466B4C1-51D8-460A-994C-49BA3F4CD879}" srcId="{2BAB70F0-4E3E-4D91-835A-092A397E7A92}" destId="{08C74F1A-6D16-4C4E-84E3-D633DBCA98B1}" srcOrd="1" destOrd="0" parTransId="{6FB68D63-5CB7-488E-8359-3DF4E9A876B4}" sibTransId="{7D5BBEA8-DD5A-4CD1-83AF-2DB0CE4D63CC}"/>
    <dgm:cxn modelId="{0D5512B0-BE7C-49BF-9FD1-715F44A395B6}" type="presOf" srcId="{73A93013-57FD-4D00-BED5-A7C9383DEBBD}" destId="{68714DA6-1B9C-45E2-9A58-9D8E9C8B182B}" srcOrd="0" destOrd="0" presId="urn:microsoft.com/office/officeart/2005/8/layout/cycle2"/>
    <dgm:cxn modelId="{95E2405E-0189-444C-ACF1-CA85BB20A54E}" type="presOf" srcId="{7D5BBEA8-DD5A-4CD1-83AF-2DB0CE4D63CC}" destId="{6B64EF24-452C-4628-9FE5-C78B82758388}" srcOrd="1" destOrd="0" presId="urn:microsoft.com/office/officeart/2005/8/layout/cycle2"/>
    <dgm:cxn modelId="{F8971CFF-0B32-4530-B92B-8F211EFD35F7}" type="presOf" srcId="{08C74F1A-6D16-4C4E-84E3-D633DBCA98B1}" destId="{9A4F77B7-5DDD-4947-93A1-F0FC7D2206C4}" srcOrd="0" destOrd="0" presId="urn:microsoft.com/office/officeart/2005/8/layout/cycle2"/>
    <dgm:cxn modelId="{B3BC04A2-8AAC-40E8-A474-DC5D311E56C0}" type="presParOf" srcId="{4622EB2B-4282-461B-9983-074A0054FCD9}" destId="{68714DA6-1B9C-45E2-9A58-9D8E9C8B182B}" srcOrd="0" destOrd="0" presId="urn:microsoft.com/office/officeart/2005/8/layout/cycle2"/>
    <dgm:cxn modelId="{1DA3C11B-2639-47A6-9336-9E15558A0851}" type="presParOf" srcId="{4622EB2B-4282-461B-9983-074A0054FCD9}" destId="{62B3A332-A2D6-47F2-862F-E688A8A38758}" srcOrd="1" destOrd="0" presId="urn:microsoft.com/office/officeart/2005/8/layout/cycle2"/>
    <dgm:cxn modelId="{C01641D7-C695-4323-ABF1-B3DDF77AED97}" type="presParOf" srcId="{62B3A332-A2D6-47F2-862F-E688A8A38758}" destId="{64F767F6-1F77-4202-94FA-C6B32DBBD171}" srcOrd="0" destOrd="0" presId="urn:microsoft.com/office/officeart/2005/8/layout/cycle2"/>
    <dgm:cxn modelId="{83045D23-21E7-42D6-9AA0-2760B6573B1A}" type="presParOf" srcId="{4622EB2B-4282-461B-9983-074A0054FCD9}" destId="{9A4F77B7-5DDD-4947-93A1-F0FC7D2206C4}" srcOrd="2" destOrd="0" presId="urn:microsoft.com/office/officeart/2005/8/layout/cycle2"/>
    <dgm:cxn modelId="{EB833F02-8320-4BAA-B1DD-21B68755D0C7}" type="presParOf" srcId="{4622EB2B-4282-461B-9983-074A0054FCD9}" destId="{9FCC9EFD-17BB-4F2D-B6DE-4A401488512D}" srcOrd="3" destOrd="0" presId="urn:microsoft.com/office/officeart/2005/8/layout/cycle2"/>
    <dgm:cxn modelId="{2E4996F1-C142-44AA-AE88-A44F473A82BF}" type="presParOf" srcId="{9FCC9EFD-17BB-4F2D-B6DE-4A401488512D}" destId="{6B64EF24-452C-4628-9FE5-C78B8275838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14DA6-1B9C-45E2-9A58-9D8E9C8B182B}">
      <dsp:nvSpPr>
        <dsp:cNvPr id="0" name=""/>
        <dsp:cNvSpPr/>
      </dsp:nvSpPr>
      <dsp:spPr>
        <a:xfrm>
          <a:off x="1079" y="1044233"/>
          <a:ext cx="3049950" cy="16769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Enhancing complexity of the generated code</a:t>
          </a:r>
          <a:endParaRPr lang="he-IL" sz="2000" kern="1200" dirty="0"/>
        </a:p>
      </dsp:txBody>
      <dsp:txXfrm>
        <a:off x="447734" y="1289817"/>
        <a:ext cx="2156640" cy="1185786"/>
      </dsp:txXfrm>
    </dsp:sp>
    <dsp:sp modelId="{62B3A332-A2D6-47F2-862F-E688A8A38758}">
      <dsp:nvSpPr>
        <dsp:cNvPr id="0" name=""/>
        <dsp:cNvSpPr/>
      </dsp:nvSpPr>
      <dsp:spPr>
        <a:xfrm rot="60269">
          <a:off x="2906750" y="1214119"/>
          <a:ext cx="1829705" cy="383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700" kern="1200"/>
        </a:p>
      </dsp:txBody>
      <dsp:txXfrm>
        <a:off x="2906759" y="1289721"/>
        <a:ext cx="1714792" cy="229826"/>
      </dsp:txXfrm>
    </dsp:sp>
    <dsp:sp modelId="{9A4F77B7-5DDD-4947-93A1-F0FC7D2206C4}">
      <dsp:nvSpPr>
        <dsp:cNvPr id="0" name=""/>
        <dsp:cNvSpPr/>
      </dsp:nvSpPr>
      <dsp:spPr>
        <a:xfrm>
          <a:off x="4575259" y="983734"/>
          <a:ext cx="3049950" cy="1956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Overcome the bug (generate programs while avoiding the bug, with minimum changes)</a:t>
          </a:r>
          <a:endParaRPr lang="he-IL" sz="1400" kern="1200" dirty="0"/>
        </a:p>
      </dsp:txBody>
      <dsp:txXfrm>
        <a:off x="5021914" y="1270326"/>
        <a:ext cx="2156640" cy="1383786"/>
      </dsp:txXfrm>
    </dsp:sp>
    <dsp:sp modelId="{9FCC9EFD-17BB-4F2D-B6DE-4A401488512D}">
      <dsp:nvSpPr>
        <dsp:cNvPr id="0" name=""/>
        <dsp:cNvSpPr/>
      </dsp:nvSpPr>
      <dsp:spPr>
        <a:xfrm rot="10859093">
          <a:off x="2810322" y="2234123"/>
          <a:ext cx="1869332" cy="394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/>
        </a:p>
      </dsp:txBody>
      <dsp:txXfrm rot="10800000">
        <a:off x="2928663" y="2314040"/>
        <a:ext cx="1750982" cy="236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65D08-2C57-4633-A190-E6B969E970A4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F7BA-0DCF-444E-B259-543A16D6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כל</a:t>
            </a:r>
            <a:r>
              <a:rPr lang="he-IL" baseline="0" dirty="0" smtClean="0"/>
              <a:t> המנועים נתמכים בסביבת ווינדוס, וכולם פרט ל </a:t>
            </a:r>
            <a:r>
              <a:rPr lang="en-US" baseline="0" dirty="0" err="1" smtClean="0"/>
              <a:t>spidermonkey</a:t>
            </a:r>
            <a:r>
              <a:rPr lang="he-IL" baseline="0" dirty="0" smtClean="0"/>
              <a:t> נתמכים בלינוקס.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להדגיש:</a:t>
            </a:r>
            <a:r>
              <a:rPr lang="en-US" baseline="0" dirty="0" smtClean="0"/>
              <a:t> </a:t>
            </a:r>
            <a:r>
              <a:rPr lang="he-IL" baseline="0" dirty="0" smtClean="0"/>
              <a:t> זוהי גרסה מפושטת של הפונקציה</a:t>
            </a:r>
            <a:endParaRPr lang="en-US" baseline="0" dirty="0" smtClean="0"/>
          </a:p>
          <a:p>
            <a:pPr algn="r" rtl="1"/>
            <a:r>
              <a:rPr lang="en-US" baseline="0" dirty="0" err="1" smtClean="0"/>
              <a:t>isRegisteredFunction</a:t>
            </a:r>
            <a:r>
              <a:rPr lang="he-IL" baseline="0" dirty="0" smtClean="0"/>
              <a:t> בודקת האם הפונקציה אכן הוגדרה בזמן ריצה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הפונקציה</a:t>
            </a:r>
            <a:r>
              <a:rPr lang="he-IL" baseline="0" dirty="0" smtClean="0"/>
              <a:t> עוטפת גישה ל- </a:t>
            </a:r>
            <a:r>
              <a:rPr lang="en-US" baseline="0" dirty="0" err="1" smtClean="0"/>
              <a:t>x.y</a:t>
            </a:r>
            <a:r>
              <a:rPr lang="he-IL" baseline="0" dirty="0" smtClean="0"/>
              <a:t> 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באגים עיקריים שמצאנו בעזרת הכלי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ככל הנראה הפונקציה</a:t>
            </a:r>
            <a:r>
              <a:rPr lang="he-IL" baseline="0" dirty="0" smtClean="0"/>
              <a:t> הפנימית התחתונה נמחקת מה-</a:t>
            </a:r>
            <a:r>
              <a:rPr lang="en-US" baseline="0" dirty="0" smtClean="0"/>
              <a:t>scope</a:t>
            </a:r>
            <a:r>
              <a:rPr lang="he-IL" baseline="0" dirty="0" smtClean="0"/>
              <a:t> הגלובלי באופטימיזציה, וכתוצאה מכך </a:t>
            </a:r>
            <a:r>
              <a:rPr lang="en-US" baseline="0" dirty="0" smtClean="0"/>
              <a:t>print</a:t>
            </a:r>
            <a:r>
              <a:rPr lang="he-IL" baseline="0" smtClean="0"/>
              <a:t> אינה מוגדרת יותר.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ב-</a:t>
            </a:r>
            <a:r>
              <a:rPr lang="en-US" dirty="0" err="1" smtClean="0"/>
              <a:t>dynjs</a:t>
            </a:r>
            <a:r>
              <a:rPr lang="he-IL" baseline="0" dirty="0" smtClean="0"/>
              <a:t> </a:t>
            </a:r>
            <a:r>
              <a:rPr lang="en-US" baseline="0" dirty="0" err="1" smtClean="0"/>
              <a:t>arr.push</a:t>
            </a:r>
            <a:r>
              <a:rPr lang="en-US" baseline="0" dirty="0" smtClean="0"/>
              <a:t>(undefined)</a:t>
            </a:r>
            <a:r>
              <a:rPr lang="he-IL" baseline="0" dirty="0" smtClean="0"/>
              <a:t> לא מבצע שום דבר, להבדיל ממנועים אחרים</a:t>
            </a:r>
          </a:p>
          <a:p>
            <a:pPr algn="r" rtl="1"/>
            <a:r>
              <a:rPr lang="he-IL" baseline="0" dirty="0" smtClean="0"/>
              <a:t>מצאנו את המקום בקוד המקור שהוא הגורם לבאג.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6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7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למרות</a:t>
            </a:r>
            <a:r>
              <a:rPr lang="he-IL" baseline="0" dirty="0" smtClean="0"/>
              <a:t> שהפונקציה מוגדרת ב</a:t>
            </a:r>
            <a:r>
              <a:rPr lang="en-US" baseline="0" dirty="0" smtClean="0"/>
              <a:t>flow</a:t>
            </a:r>
            <a:r>
              <a:rPr lang="he-IL" baseline="0" dirty="0" smtClean="0"/>
              <a:t> שמגיעים אליו, </a:t>
            </a:r>
            <a:r>
              <a:rPr lang="en-US" baseline="0" dirty="0" err="1" smtClean="0"/>
              <a:t>dynjs</a:t>
            </a:r>
            <a:r>
              <a:rPr lang="he-IL" baseline="0" dirty="0" smtClean="0"/>
              <a:t> לא מכיר אותה.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למרות שהפונקציה מוגדרת</a:t>
            </a:r>
            <a:r>
              <a:rPr lang="he-IL" baseline="0" dirty="0" smtClean="0"/>
              <a:t> ב-</a:t>
            </a:r>
            <a:r>
              <a:rPr lang="en-US" baseline="0" dirty="0" smtClean="0"/>
              <a:t>flow</a:t>
            </a:r>
            <a:r>
              <a:rPr lang="he-IL" baseline="0" dirty="0" smtClean="0"/>
              <a:t> שלא יתבצע, </a:t>
            </a:r>
            <a:r>
              <a:rPr lang="en-US" baseline="0" dirty="0" err="1" smtClean="0"/>
              <a:t>NodeJS</a:t>
            </a:r>
            <a:r>
              <a:rPr lang="he-IL" baseline="0" dirty="0" smtClean="0"/>
              <a:t> מכיר אותה.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לאחר חיפושים</a:t>
            </a:r>
            <a:r>
              <a:rPr lang="he-IL" baseline="0" dirty="0" smtClean="0"/>
              <a:t> ברשת לא מצאנו </a:t>
            </a:r>
            <a:r>
              <a:rPr lang="en-US" baseline="0" dirty="0" smtClean="0"/>
              <a:t>AST</a:t>
            </a:r>
            <a:r>
              <a:rPr lang="he-IL" baseline="0" dirty="0" smtClean="0"/>
              <a:t> שהתאים לצרכינו.</a:t>
            </a:r>
          </a:p>
          <a:p>
            <a:pPr algn="r" rtl="1"/>
            <a:r>
              <a:rPr lang="he-IL" baseline="0" dirty="0" smtClean="0"/>
              <a:t>השתלם יותר לבנות עץ חדש מאשר להסב אחד קיים לצרכים שלנו.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תהליך</a:t>
            </a:r>
            <a:r>
              <a:rPr lang="he-IL" baseline="0" dirty="0" smtClean="0"/>
              <a:t> יצירת </a:t>
            </a:r>
            <a:r>
              <a:rPr lang="en-US" baseline="0" dirty="0" smtClean="0"/>
              <a:t>call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יצירת משתנים ופונקציות יוצרת לתוכנית </a:t>
            </a:r>
            <a:r>
              <a:rPr lang="en-US" baseline="0" dirty="0" smtClean="0"/>
              <a:t>state</a:t>
            </a:r>
            <a:r>
              <a:rPr lang="he-IL" baseline="0" dirty="0" smtClean="0"/>
              <a:t>, שיכול להשתנות בהתאם לריצה.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בעת יצירת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, בהתאם ל</a:t>
            </a:r>
            <a:r>
              <a:rPr lang="en-US" baseline="0" dirty="0" smtClean="0"/>
              <a:t>context</a:t>
            </a:r>
            <a:r>
              <a:rPr lang="he-IL" baseline="0" dirty="0" smtClean="0"/>
              <a:t> שבו הוא נוצר, ניתן עדיפות לסוגי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 </a:t>
            </a:r>
            <a:r>
              <a:rPr lang="he-IL" baseline="0" dirty="0" smtClean="0"/>
              <a:t>מסוימים</a:t>
            </a:r>
            <a:endParaRPr lang="en-US" baseline="0" dirty="0" smtClean="0"/>
          </a:p>
          <a:p>
            <a:pPr algn="r" rtl="1"/>
            <a:r>
              <a:rPr lang="en-US" dirty="0" smtClean="0"/>
              <a:t>Dynamic</a:t>
            </a:r>
            <a:r>
              <a:rPr lang="en-US" baseline="0" dirty="0" smtClean="0"/>
              <a:t> distribution</a:t>
            </a:r>
            <a:r>
              <a:rPr lang="he-IL" baseline="0" dirty="0" smtClean="0"/>
              <a:t> – ככל שרמת הקינון עולה, ההסתברות ליצור עלה עולה.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Print</a:t>
            </a:r>
            <a:r>
              <a:rPr lang="he-IL" dirty="0" smtClean="0"/>
              <a:t>: עוטף קריאה להדפסה</a:t>
            </a:r>
            <a:r>
              <a:rPr lang="he-IL" baseline="0" dirty="0" smtClean="0"/>
              <a:t> (בחלק מהמנועים יש </a:t>
            </a:r>
            <a:r>
              <a:rPr lang="en-US" baseline="0" dirty="0" smtClean="0"/>
              <a:t>print</a:t>
            </a:r>
            <a:r>
              <a:rPr lang="he-IL" baseline="0" dirty="0" smtClean="0"/>
              <a:t>, בחלק יש </a:t>
            </a:r>
            <a:r>
              <a:rPr lang="en-US" baseline="0" dirty="0" smtClean="0"/>
              <a:t>console.log</a:t>
            </a:r>
            <a:r>
              <a:rPr lang="he-IL" baseline="0" dirty="0" smtClean="0"/>
              <a:t>)</a:t>
            </a:r>
          </a:p>
          <a:p>
            <a:pPr algn="r" rtl="1"/>
            <a:r>
              <a:rPr lang="en-US" baseline="0" dirty="0" err="1" smtClean="0"/>
              <a:t>Stringify</a:t>
            </a:r>
            <a:r>
              <a:rPr lang="he-IL" baseline="0" dirty="0" smtClean="0"/>
              <a:t>: מעקף לבאג ב</a:t>
            </a:r>
            <a:r>
              <a:rPr lang="en-US" baseline="0" dirty="0" err="1" smtClean="0"/>
              <a:t>dynjs</a:t>
            </a:r>
            <a:r>
              <a:rPr lang="he-IL" baseline="0" dirty="0" smtClean="0"/>
              <a:t>, תוצאה לא נכונה עבור </a:t>
            </a:r>
            <a:r>
              <a:rPr lang="en-US" baseline="0" dirty="0" err="1" smtClean="0"/>
              <a:t>NaN</a:t>
            </a:r>
            <a:r>
              <a:rPr lang="he-IL" baseline="0" dirty="0" smtClean="0"/>
              <a:t>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הפלט</a:t>
            </a:r>
            <a:r>
              <a:rPr lang="he-IL" baseline="0" dirty="0" smtClean="0"/>
              <a:t> המתקבל מההשוואה מתומצת לנוחות הרצות רבות באופן אוטומטי.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זו הנקודה אליה הגענו בהגשת החלק הראשון. והתוכניות היו סתמיות.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ynjs/dynjs/issues/157" TargetMode="Externa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ynjs/dynjs/issues/158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github.com/dynjs/dynjs/issues/15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1069561" y="711200"/>
            <a:ext cx="10843039" cy="5588000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JSFUZZER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Automatic Program Generation </a:t>
            </a:r>
            <a:r>
              <a:rPr lang="en-US" sz="6000" b="1" dirty="0"/>
              <a:t>for </a:t>
            </a:r>
            <a:r>
              <a:rPr lang="en-US" sz="6000" b="1" dirty="0" smtClean="0"/>
              <a:t>Detecting Vulnerabilities </a:t>
            </a:r>
            <a:r>
              <a:rPr lang="en-US" sz="6000" b="1" dirty="0"/>
              <a:t>and </a:t>
            </a:r>
            <a:r>
              <a:rPr lang="en-US" sz="6000" b="1" dirty="0" smtClean="0"/>
              <a:t>Errors </a:t>
            </a:r>
            <a:r>
              <a:rPr lang="en-US" sz="6000" b="1" dirty="0"/>
              <a:t>in JavaScript I</a:t>
            </a:r>
            <a:r>
              <a:rPr lang="en-US" sz="6000" b="1" dirty="0" smtClean="0"/>
              <a:t>nterpreters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28" y="2185987"/>
            <a:ext cx="6708804" cy="35861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Handle Loops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135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Pre-written class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Runtime solution for known issues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Provides some API functions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Print wrapper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JSON.stringify</a:t>
            </a:r>
            <a:r>
              <a:rPr lang="en-US" sz="2200" dirty="0" smtClean="0"/>
              <a:t> wrapper (bug bypass)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Introducing ‘$’ API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9251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Execute &amp; Compare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global scope variables at program epilog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execution flow (optional by parameter)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Divide results to equivalent classes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Compare results bit by bit.</a:t>
            </a:r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49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093" y="1163755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0982" y="857251"/>
            <a:ext cx="9626600" cy="4843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0" dirty="0" smtClean="0"/>
              <a:t>Patching To Avoid Errors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59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Accessing undefined (as an object), or calling it as a function will cause an error.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Impossible to forecast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 action="ppaction://hlinksldjump"/>
              </a:rPr>
              <a:t>Bypassing call to undefined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 algn="l"/>
            <a:endParaRPr lang="en-US" sz="2200" dirty="0" smtClean="0">
              <a:hlinkClick r:id="rId4" action="ppaction://hlinksldjump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4" action="ppaction://hlinksldjump"/>
              </a:rPr>
              <a:t>Bypassing undefined access (as an object</a:t>
            </a: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4" action="ppaction://hlinksldjump"/>
              </a:rPr>
              <a:t>).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Prevent ‘this’ expression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Differs on global scope across the engines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Runtime Undefines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8957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Wrapper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067" y="1901375"/>
            <a:ext cx="5969042" cy="40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Access Wrapper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58" y="2618444"/>
            <a:ext cx="7440813" cy="29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304145"/>
            <a:ext cx="8946541" cy="142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JSFuzzer: </a:t>
            </a:r>
          </a:p>
          <a:p>
            <a:pPr marL="0" indent="0">
              <a:buNone/>
            </a:pPr>
            <a:r>
              <a:rPr lang="en-US" sz="9600" dirty="0" smtClean="0"/>
              <a:t>Live 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69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181177" y="990223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3967" y="2768392"/>
            <a:ext cx="9968459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0" dirty="0" smtClean="0"/>
              <a:t>Bugs Found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2098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1461" y="1591664"/>
            <a:ext cx="9626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Nashorn – Dead Code Elimination (1)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631461" y="2413416"/>
            <a:ext cx="7198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Dead code elimination corrupts the global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Print </a:t>
            </a:r>
            <a:r>
              <a:rPr lang="en-US" sz="2400" dirty="0" smtClean="0"/>
              <a:t>turns to be undefined</a:t>
            </a:r>
            <a:endParaRPr lang="en-US" sz="2400" i="1" dirty="0" smtClean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927" y="2521938"/>
            <a:ext cx="4229772" cy="36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7244" y="1762988"/>
            <a:ext cx="8546805" cy="4968552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Javascript language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has been standardized in the 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ECMAScript 5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language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specifications.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Still, there are some differences between the known Javascript engines.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No regulation enforced.</a:t>
            </a:r>
            <a:r>
              <a:rPr lang="en-US" sz="2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0075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3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8324" y="702346"/>
            <a:ext cx="9499601" cy="89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Nashorn – Dead Code Elimination (2)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4" y="1309410"/>
            <a:ext cx="3262311" cy="2083910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 rot="5400000">
            <a:off x="5398808" y="3686002"/>
            <a:ext cx="780021" cy="54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4670283"/>
            <a:ext cx="11877674" cy="16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1410" y="249504"/>
            <a:ext cx="10169889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DynJS – Arrays and Undefined</a:t>
            </a:r>
            <a:endParaRPr lang="he-IL" sz="4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764770"/>
            <a:ext cx="3135349" cy="906170"/>
          </a:xfrm>
          <a:prstGeom prst="rect">
            <a:avLst/>
          </a:prstGeom>
        </p:spPr>
      </p:pic>
      <p:sp>
        <p:nvSpPr>
          <p:cNvPr id="7" name="חץ ימינה 6"/>
          <p:cNvSpPr/>
          <p:nvPr/>
        </p:nvSpPr>
        <p:spPr>
          <a:xfrm>
            <a:off x="5143500" y="1924050"/>
            <a:ext cx="904875" cy="581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6627446" y="1858744"/>
            <a:ext cx="47336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DynJS: 			</a:t>
            </a:r>
            <a:r>
              <a:rPr lang="en-US" dirty="0" err="1" smtClean="0"/>
              <a:t>arr</a:t>
            </a:r>
            <a:r>
              <a:rPr lang="en-US" dirty="0" smtClean="0"/>
              <a:t> = [0, 1]</a:t>
            </a:r>
          </a:p>
          <a:p>
            <a:r>
              <a:rPr lang="en-US" dirty="0" smtClean="0"/>
              <a:t>Other Engines: 	</a:t>
            </a:r>
            <a:r>
              <a:rPr lang="en-US" dirty="0" err="1" smtClean="0"/>
              <a:t>arr</a:t>
            </a:r>
            <a:r>
              <a:rPr lang="en-US" dirty="0" smtClean="0"/>
              <a:t> = [0, undefined, 1]</a:t>
            </a:r>
            <a:endParaRPr lang="he-IL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389" y="4978136"/>
            <a:ext cx="4133686" cy="1458948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59" y="4978136"/>
            <a:ext cx="1711890" cy="13352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0389" y="4193804"/>
            <a:ext cx="22955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DynJS Source Code (</a:t>
            </a:r>
            <a:r>
              <a:rPr lang="en-US" dirty="0" err="1" smtClean="0"/>
              <a:t>array.push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060923" y="5884727"/>
            <a:ext cx="29310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6"/>
              </a:rPr>
              <a:t>https://github.com/dynjs/dynjs/issues/157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405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4311" y="401904"/>
            <a:ext cx="8683989" cy="829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More DynJS Bugs</a:t>
            </a:r>
            <a:endParaRPr lang="he-I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4311" y="1163755"/>
                <a:ext cx="6169389" cy="202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52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 smtClean="0"/>
                  <a:t>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DynJS: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Others: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" y="1163755"/>
                <a:ext cx="6169389" cy="2029851"/>
              </a:xfrm>
              <a:prstGeom prst="rect">
                <a:avLst/>
              </a:prstGeom>
              <a:blipFill rotWithShape="0">
                <a:blip r:embed="rId3"/>
                <a:stretch>
                  <a:fillRect l="-12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 4"/>
          <p:cNvSpPr/>
          <p:nvPr/>
        </p:nvSpPr>
        <p:spPr>
          <a:xfrm>
            <a:off x="574311" y="2822235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https://github.com/dynjs/dynjs/issues/156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4311" y="3460388"/>
                <a:ext cx="610271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𝐽𝑆𝑂𝑁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𝑠𝑡𝑟𝑖𝑛𝑔𝑖𝑓𝑦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DynJS: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𝑁𝑎𝑁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Others: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" y="3460388"/>
                <a:ext cx="6102714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מלבן 7"/>
          <p:cNvSpPr/>
          <p:nvPr/>
        </p:nvSpPr>
        <p:spPr>
          <a:xfrm>
            <a:off x="574311" y="5318317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github.com/dynjs/dynjs/issues/158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3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60561" y="1690967"/>
            <a:ext cx="10231439" cy="3519207"/>
          </a:xfrm>
        </p:spPr>
        <p:txBody>
          <a:bodyPr/>
          <a:lstStyle/>
          <a:p>
            <a:r>
              <a:rPr lang="en-US" sz="9600" dirty="0" smtClean="0"/>
              <a:t>Other Issues Found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4901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811" y="878154"/>
            <a:ext cx="9912714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DynJS – Conditional Function Definition (1)</a:t>
            </a: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1123949" y="2785006"/>
            <a:ext cx="5811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DynJS: Reference </a:t>
            </a:r>
            <a:r>
              <a:rPr lang="en-US" sz="2400" dirty="0" smtClean="0"/>
              <a:t>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Engines: fine execution</a:t>
            </a:r>
            <a:endParaRPr lang="en-US" sz="24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129" y="2668133"/>
            <a:ext cx="4276845" cy="24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3811" y="878154"/>
            <a:ext cx="9912714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err="1" smtClean="0"/>
              <a:t>NodeJS</a:t>
            </a:r>
            <a:r>
              <a:rPr lang="en-US" sz="5400" dirty="0" smtClean="0"/>
              <a:t> – Conditional Function Definition (2)</a:t>
            </a: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93336" y="2973682"/>
            <a:ext cx="616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NodeJS</a:t>
            </a:r>
            <a:r>
              <a:rPr lang="en-US" sz="2400" dirty="0" smtClean="0"/>
              <a:t>: prints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Engines: Error for unrecognized function f</a:t>
            </a:r>
            <a:endParaRPr lang="en-US" sz="24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17" y="2964427"/>
            <a:ext cx="4998717" cy="24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4711" y="147918"/>
            <a:ext cx="6154739" cy="1023657"/>
          </a:xfrm>
        </p:spPr>
        <p:txBody>
          <a:bodyPr/>
          <a:lstStyle/>
          <a:p>
            <a:r>
              <a:rPr lang="en-US" sz="8000" dirty="0" smtClean="0">
                <a:latin typeface="Century Gothic (כותרות)"/>
              </a:rPr>
              <a:t>Statistics</a:t>
            </a:r>
            <a:endParaRPr lang="he-IL" sz="8000" dirty="0">
              <a:latin typeface="Century Gothic (כותרות)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45" y="1745456"/>
            <a:ext cx="5685630" cy="4120179"/>
          </a:xfrm>
        </p:spPr>
      </p:pic>
      <p:sp>
        <p:nvSpPr>
          <p:cNvPr id="5" name="TextBox 4"/>
          <p:cNvSpPr txBox="1"/>
          <p:nvPr/>
        </p:nvSpPr>
        <p:spPr>
          <a:xfrm>
            <a:off x="5448300" y="6070184"/>
            <a:ext cx="19335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250 executions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13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4711" y="147918"/>
            <a:ext cx="6154739" cy="1023657"/>
          </a:xfrm>
        </p:spPr>
        <p:txBody>
          <a:bodyPr/>
          <a:lstStyle/>
          <a:p>
            <a:r>
              <a:rPr lang="en-US" sz="8000" dirty="0" smtClean="0">
                <a:latin typeface="Century Gothic (כותרות)"/>
              </a:rPr>
              <a:t>Statistics</a:t>
            </a:r>
            <a:endParaRPr lang="he-IL" sz="8000" dirty="0">
              <a:latin typeface="Century Gothic (כותרות)"/>
            </a:endParaRP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769268"/>
            <a:ext cx="6562725" cy="3959745"/>
          </a:xfrm>
        </p:spPr>
      </p:pic>
      <p:sp>
        <p:nvSpPr>
          <p:cNvPr id="6" name="TextBox 5"/>
          <p:cNvSpPr txBox="1"/>
          <p:nvPr/>
        </p:nvSpPr>
        <p:spPr>
          <a:xfrm>
            <a:off x="5095876" y="5879684"/>
            <a:ext cx="19335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250 executions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34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9" y="895350"/>
            <a:ext cx="5153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standard 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5213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</a:t>
            </a:r>
            <a:r>
              <a:rPr lang="en-US" dirty="0" smtClean="0"/>
              <a:t>Randomized JS </a:t>
            </a:r>
            <a:r>
              <a:rPr lang="en-US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</a:t>
            </a:r>
            <a:r>
              <a:rPr lang="en-US" dirty="0" smtClean="0"/>
              <a:t>code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573627004"/>
              </p:ext>
            </p:extLst>
          </p:nvPr>
        </p:nvGraphicFramePr>
        <p:xfrm>
          <a:off x="1812736" y="3362325"/>
          <a:ext cx="7636063" cy="321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Supported Engines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06272"/>
              </p:ext>
            </p:extLst>
          </p:nvPr>
        </p:nvGraphicFramePr>
        <p:xfrm>
          <a:off x="1427356" y="2531330"/>
          <a:ext cx="9903522" cy="29413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1174"/>
                <a:gridCol w="3301174"/>
                <a:gridCol w="3301174"/>
              </a:tblGrid>
              <a:tr h="56871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Used In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Implementation Language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Engine</a:t>
                      </a:r>
                      <a:endParaRPr lang="he-IL" sz="1800" dirty="0"/>
                    </a:p>
                  </a:txBody>
                  <a:tcPr anchor="ctr"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Chrome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V8 (Node.js)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Firefox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Spidermonkey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Self-contained</a:t>
                      </a:r>
                      <a:r>
                        <a:rPr lang="en-US" baseline="0" dirty="0" smtClean="0"/>
                        <a:t> Jar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DynJs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Rhino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Included</a:t>
                      </a:r>
                      <a:r>
                        <a:rPr lang="en-US" baseline="0" dirty="0" smtClean="0"/>
                        <a:t> in Java 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Nashorn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-139700"/>
            <a:ext cx="9626600" cy="1955800"/>
          </a:xfrm>
        </p:spPr>
        <p:txBody>
          <a:bodyPr/>
          <a:lstStyle/>
          <a:p>
            <a:r>
              <a:rPr lang="en-US" sz="4400" dirty="0"/>
              <a:t>Generating Randomized JS code</a:t>
            </a:r>
            <a:br>
              <a:rPr lang="en-US" sz="4400" dirty="0"/>
            </a:br>
            <a:endParaRPr lang="he-I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845" y="1054100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JST: JavaScript Abstract Syntax Tree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Created from scratch</a:t>
            </a:r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מלבן מעוגל 16"/>
          <p:cNvSpPr/>
          <p:nvPr/>
        </p:nvSpPr>
        <p:spPr>
          <a:xfrm>
            <a:off x="4914900" y="2514600"/>
            <a:ext cx="18415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JSTNode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>
            <a:off x="5842000" y="3187700"/>
            <a:ext cx="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4914900" y="35814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מחבר חץ ישר 23"/>
          <p:cNvCxnSpPr/>
          <p:nvPr/>
        </p:nvCxnSpPr>
        <p:spPr>
          <a:xfrm flipH="1">
            <a:off x="5753100" y="4254500"/>
            <a:ext cx="38100" cy="800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4597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>
            <a:endCxn id="33" idx="0"/>
          </p:cNvCxnSpPr>
          <p:nvPr/>
        </p:nvCxnSpPr>
        <p:spPr>
          <a:xfrm>
            <a:off x="6654800" y="4229100"/>
            <a:ext cx="2260600" cy="825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מעוגל 32"/>
          <p:cNvSpPr/>
          <p:nvPr/>
        </p:nvSpPr>
        <p:spPr>
          <a:xfrm>
            <a:off x="79883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7988300" y="6070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/>
          <p:cNvCxnSpPr/>
          <p:nvPr/>
        </p:nvCxnSpPr>
        <p:spPr>
          <a:xfrm flipH="1">
            <a:off x="8956473" y="5689600"/>
            <a:ext cx="9727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>
            <a:endCxn id="43" idx="0"/>
          </p:cNvCxnSpPr>
          <p:nvPr/>
        </p:nvCxnSpPr>
        <p:spPr>
          <a:xfrm flipH="1">
            <a:off x="2603500" y="4152900"/>
            <a:ext cx="2260600" cy="9017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מעוגל 42"/>
          <p:cNvSpPr/>
          <p:nvPr/>
        </p:nvSpPr>
        <p:spPr>
          <a:xfrm>
            <a:off x="1676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מחבר חץ ישר 14"/>
          <p:cNvCxnSpPr/>
          <p:nvPr/>
        </p:nvCxnSpPr>
        <p:spPr>
          <a:xfrm>
            <a:off x="9832976" y="5632450"/>
            <a:ext cx="682624" cy="438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85223" y="5562768"/>
            <a:ext cx="4762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…</a:t>
            </a:r>
            <a:endParaRPr lang="he-IL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296537"/>
            <a:ext cx="10617957" cy="4812163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program AST is generated recursively.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generateStatement</a:t>
            </a:r>
            <a:r>
              <a:rPr lang="en-US" sz="1800" dirty="0"/>
              <a:t> </a:t>
            </a:r>
            <a:r>
              <a:rPr lang="en-US" sz="1800" dirty="0" smtClean="0"/>
              <a:t>may generate an AbsLoop, if, return, etc.</a:t>
            </a:r>
            <a:endParaRPr lang="en-US" sz="18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AbsLoop may generate a WhileLoop</a:t>
            </a:r>
            <a:r>
              <a:rPr lang="en-US" sz="1800" dirty="0"/>
              <a:t> </a:t>
            </a:r>
            <a:r>
              <a:rPr lang="en-US" sz="1800" dirty="0" smtClean="0"/>
              <a:t>or a ForLoop .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Code generation is done randomly, using different distributions.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Distribution parameters are easily configurable.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StatementBlock</a:t>
            </a:r>
            <a:r>
              <a:rPr lang="en-US" dirty="0" smtClean="0"/>
              <a:t> size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Does a function return a value?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How many parameters will the function accept?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195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Generating Randomized JS code</a:t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38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Full random generation yields short execution flows (dumb programs)</a:t>
            </a:r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Introducing Semi Randomness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Use fixed variable and function names (‘v1’, ‘f2’, …)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i="1" dirty="0" smtClean="0"/>
              <a:t>CreateCall()</a:t>
            </a:r>
            <a:r>
              <a:rPr lang="en-US" sz="2400" dirty="0" smtClean="0"/>
              <a:t> will choose from the already-defined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Enforce functions and variables declaration at the top of the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Prioritize function parameters usage</a:t>
            </a:r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627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lvl="1" algn="l"/>
            <a:r>
              <a:rPr lang="en-US" sz="2400" dirty="0"/>
              <a:t>Introducing Semi </a:t>
            </a:r>
            <a:r>
              <a:rPr lang="en-US" sz="2400" dirty="0" smtClean="0"/>
              <a:t>Randomness: </a:t>
            </a:r>
            <a:r>
              <a:rPr lang="en-US" sz="2400" b="1" dirty="0" smtClean="0"/>
              <a:t>Generate by </a:t>
            </a:r>
            <a:r>
              <a:rPr lang="en-US" sz="2400" b="1" dirty="0" smtClean="0"/>
              <a:t>context</a:t>
            </a: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expressions by </a:t>
            </a:r>
            <a:r>
              <a:rPr lang="en-US" sz="2400" dirty="0" smtClean="0"/>
              <a:t>context</a:t>
            </a: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operandExpression by context (type wise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Limit statementsBlock nesting </a:t>
            </a:r>
            <a:r>
              <a:rPr lang="en-US" sz="2400" dirty="0" smtClean="0"/>
              <a:t>(</a:t>
            </a:r>
            <a:r>
              <a:rPr lang="en-US" sz="2400" dirty="0" smtClean="0"/>
              <a:t>prioritize leafs as depth grows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2" algn="l"/>
            <a:endParaRPr lang="en-US" sz="2400" dirty="0"/>
          </a:p>
          <a:p>
            <a:pPr lvl="1" algn="l"/>
            <a:r>
              <a:rPr lang="en-US" sz="2400" dirty="0" smtClean="0"/>
              <a:t>Halt </a:t>
            </a:r>
            <a:r>
              <a:rPr lang="en-US" sz="2400" dirty="0"/>
              <a:t>Problem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3" action="ppaction://hlinksldjump"/>
              </a:rPr>
              <a:t>Prevent infinite loops</a:t>
            </a:r>
            <a:endParaRPr lang="en-US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Prevent endless recursion – using DAG.</a:t>
            </a:r>
          </a:p>
          <a:p>
            <a:pPr lvl="1" algn="l"/>
            <a:endParaRPr lang="en-US" sz="2400" dirty="0" smtClean="0"/>
          </a:p>
          <a:p>
            <a:pPr lvl="1" algn="l"/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853</TotalTime>
  <Words>527</Words>
  <Application>Microsoft Office PowerPoint</Application>
  <PresentationFormat>מסך רחב</PresentationFormat>
  <Paragraphs>216</Paragraphs>
  <Slides>28</Slides>
  <Notes>18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Century Gothic (כותרות)</vt:lpstr>
      <vt:lpstr>Times New Roman</vt:lpstr>
      <vt:lpstr>Wingdings</vt:lpstr>
      <vt:lpstr>Wingdings 3</vt:lpstr>
      <vt:lpstr>Ion</vt:lpstr>
      <vt:lpstr>JSFUZZER Automatic Program Generation for Detecting Vulnerabilities and Errors in JavaScript Interpreters </vt:lpstr>
      <vt:lpstr>מצגת של PowerPoint</vt:lpstr>
      <vt:lpstr>Goals</vt:lpstr>
      <vt:lpstr>Method</vt:lpstr>
      <vt:lpstr>Supported Engines</vt:lpstr>
      <vt:lpstr>Generating Randomized JS code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Call Wrapper</vt:lpstr>
      <vt:lpstr>Member Access Wrapper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Other Issues Found</vt:lpstr>
      <vt:lpstr>מצגת של PowerPoint</vt:lpstr>
      <vt:lpstr>מצגת של PowerPoint</vt:lpstr>
      <vt:lpstr>Statistics</vt:lpstr>
      <vt:lpstr>Statistics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שחר אביטל</cp:lastModifiedBy>
  <cp:revision>102</cp:revision>
  <dcterms:created xsi:type="dcterms:W3CDTF">2014-09-12T17:24:29Z</dcterms:created>
  <dcterms:modified xsi:type="dcterms:W3CDTF">2015-09-02T19:36:15Z</dcterms:modified>
</cp:coreProperties>
</file>