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259" r:id="rId4"/>
    <p:sldId id="265" r:id="rId5"/>
    <p:sldId id="267" r:id="rId6"/>
    <p:sldId id="272" r:id="rId7"/>
    <p:sldId id="273" r:id="rId8"/>
    <p:sldId id="275" r:id="rId9"/>
    <p:sldId id="276" r:id="rId10"/>
    <p:sldId id="284" r:id="rId11"/>
    <p:sldId id="28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8" r:id="rId20"/>
    <p:sldId id="286" r:id="rId21"/>
    <p:sldId id="287" r:id="rId22"/>
    <p:sldId id="289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6BC7514E-ACDF-4C01-A4D2-A14D498C5249}">
          <p14:sldIdLst>
            <p14:sldId id="256"/>
            <p14:sldId id="271"/>
            <p14:sldId id="259"/>
            <p14:sldId id="265"/>
            <p14:sldId id="267"/>
            <p14:sldId id="272"/>
            <p14:sldId id="273"/>
            <p14:sldId id="275"/>
            <p14:sldId id="276"/>
            <p14:sldId id="284"/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  <p14:sldId id="288"/>
            <p14:sldId id="286"/>
            <p14:sldId id="287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9" autoAdjust="0"/>
    <p:restoredTop sz="85484" autoAdjust="0"/>
  </p:normalViewPr>
  <p:slideViewPr>
    <p:cSldViewPr snapToGrid="0">
      <p:cViewPr varScale="1">
        <p:scale>
          <a:sx n="100" d="100"/>
          <a:sy n="100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65D08-2C57-4633-A190-E6B969E970A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0F7BA-0DCF-444E-B259-543A16D6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לאחר חיפושים</a:t>
            </a:r>
            <a:r>
              <a:rPr lang="he-IL" baseline="0" dirty="0" smtClean="0"/>
              <a:t> ברשת לא מצאנו </a:t>
            </a:r>
            <a:r>
              <a:rPr lang="en-US" baseline="0" dirty="0" smtClean="0"/>
              <a:t>AST</a:t>
            </a:r>
            <a:r>
              <a:rPr lang="he-IL" baseline="0" dirty="0" smtClean="0"/>
              <a:t> שהתאים לצרכינו.</a:t>
            </a:r>
          </a:p>
          <a:p>
            <a:pPr algn="r" rtl="1"/>
            <a:r>
              <a:rPr lang="he-IL" baseline="0" dirty="0" smtClean="0"/>
              <a:t>השתלם יותר לבנות עץ חדש מאשר להסב אחד קיים לצרכים שלנו.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להדגיש:</a:t>
            </a:r>
            <a:r>
              <a:rPr lang="en-US" baseline="0" dirty="0" smtClean="0"/>
              <a:t> </a:t>
            </a:r>
            <a:r>
              <a:rPr lang="he-IL" baseline="0" dirty="0" smtClean="0"/>
              <a:t> זוהי גרסה מפושטת של הפונקציה</a:t>
            </a:r>
            <a:endParaRPr lang="en-US" baseline="0" dirty="0" smtClean="0"/>
          </a:p>
          <a:p>
            <a:pPr algn="r" rtl="1"/>
            <a:r>
              <a:rPr lang="en-US" baseline="0" dirty="0" err="1" smtClean="0"/>
              <a:t>isRegisteredFunction</a:t>
            </a:r>
            <a:r>
              <a:rPr lang="he-IL" baseline="0" dirty="0" smtClean="0"/>
              <a:t> בודקת האם הפונקציה אכן הוגדרה בזמן ריצה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הפונקציה</a:t>
            </a:r>
            <a:r>
              <a:rPr lang="he-IL" baseline="0" dirty="0" smtClean="0"/>
              <a:t> עוטפת גישה ל- </a:t>
            </a:r>
            <a:r>
              <a:rPr lang="en-US" baseline="0" dirty="0" err="1" smtClean="0"/>
              <a:t>x.y</a:t>
            </a:r>
            <a:r>
              <a:rPr lang="he-IL" baseline="0" dirty="0" smtClean="0"/>
              <a:t> 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באגים עיקריים שמצאנו בעזרת הכלי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ככל הנראה הפונקציה</a:t>
            </a:r>
            <a:r>
              <a:rPr lang="he-IL" baseline="0" dirty="0" smtClean="0"/>
              <a:t> הפנימית התחתונה נמחקת מה-</a:t>
            </a:r>
            <a:r>
              <a:rPr lang="en-US" baseline="0" dirty="0" smtClean="0"/>
              <a:t>scope</a:t>
            </a:r>
            <a:r>
              <a:rPr lang="he-IL" baseline="0" dirty="0" smtClean="0"/>
              <a:t> הגלובלי באופטימיזציה, וכתוצאה מכך </a:t>
            </a:r>
            <a:r>
              <a:rPr lang="en-US" baseline="0" dirty="0" smtClean="0"/>
              <a:t>print</a:t>
            </a:r>
            <a:r>
              <a:rPr lang="he-IL" baseline="0" smtClean="0"/>
              <a:t> אינה מוגדרת יותר.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9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למרות</a:t>
            </a:r>
            <a:r>
              <a:rPr lang="he-IL" baseline="0" dirty="0" smtClean="0"/>
              <a:t> שהפונקציה מוגדרת ב</a:t>
            </a:r>
            <a:r>
              <a:rPr lang="en-US" baseline="0" dirty="0" smtClean="0"/>
              <a:t>flow</a:t>
            </a:r>
            <a:r>
              <a:rPr lang="he-IL" baseline="0" dirty="0" smtClean="0"/>
              <a:t> שמגיעים אליו, </a:t>
            </a:r>
            <a:r>
              <a:rPr lang="en-US" baseline="0" dirty="0" err="1" smtClean="0"/>
              <a:t>dynjs</a:t>
            </a:r>
            <a:r>
              <a:rPr lang="he-IL" baseline="0" dirty="0" smtClean="0"/>
              <a:t> לא מכיר אותה.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למרות שהפונקציה מוגדרת</a:t>
            </a:r>
            <a:r>
              <a:rPr lang="he-IL" baseline="0" dirty="0" smtClean="0"/>
              <a:t> ב-</a:t>
            </a:r>
            <a:r>
              <a:rPr lang="en-US" baseline="0" dirty="0" smtClean="0"/>
              <a:t>flow</a:t>
            </a:r>
            <a:r>
              <a:rPr lang="he-IL" baseline="0" dirty="0" smtClean="0"/>
              <a:t> שלא יתבצע, </a:t>
            </a:r>
            <a:r>
              <a:rPr lang="en-US" baseline="0" dirty="0" err="1" smtClean="0"/>
              <a:t>NodeJS</a:t>
            </a:r>
            <a:r>
              <a:rPr lang="he-IL" baseline="0" dirty="0" smtClean="0"/>
              <a:t> מכיר אותה.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2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ב-</a:t>
            </a:r>
            <a:r>
              <a:rPr lang="en-US" dirty="0" err="1" smtClean="0"/>
              <a:t>dynjs</a:t>
            </a:r>
            <a:r>
              <a:rPr lang="he-IL" baseline="0" dirty="0" smtClean="0"/>
              <a:t> </a:t>
            </a:r>
            <a:r>
              <a:rPr lang="en-US" baseline="0" dirty="0" err="1" smtClean="0"/>
              <a:t>arr.push</a:t>
            </a:r>
            <a:r>
              <a:rPr lang="en-US" baseline="0" dirty="0" smtClean="0"/>
              <a:t>(undefined)</a:t>
            </a:r>
            <a:r>
              <a:rPr lang="he-IL" baseline="0" dirty="0" smtClean="0"/>
              <a:t> לא מבצע שום דבר, להבדיל ממנועים אחרים</a:t>
            </a:r>
          </a:p>
          <a:p>
            <a:pPr algn="r" rtl="1"/>
            <a:r>
              <a:rPr lang="he-IL" baseline="0" dirty="0" smtClean="0"/>
              <a:t>מצאנו את המקום בקוד המקור שהוא הגורם לבאג.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6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הפלט</a:t>
            </a:r>
            <a:r>
              <a:rPr lang="he-IL" baseline="0" dirty="0" smtClean="0"/>
              <a:t> המתקבל מההשוואה מתומצת לנוחות הרצות רבות באופן אוטומטי.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זו הנקודה אליה הגענו בהגשת החלק הראשון. והתוכניות היו סתמיות.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תהליך</a:t>
            </a:r>
            <a:r>
              <a:rPr lang="he-IL" baseline="0" dirty="0" smtClean="0"/>
              <a:t> יצירת </a:t>
            </a:r>
            <a:r>
              <a:rPr lang="en-US" baseline="0" dirty="0" smtClean="0"/>
              <a:t>call</a:t>
            </a:r>
            <a:r>
              <a:rPr lang="he-IL" baseline="0" dirty="0" smtClean="0"/>
              <a:t>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יצירת משתנים ופונקציות יוצרת לתוכנית </a:t>
            </a:r>
            <a:r>
              <a:rPr lang="en-US" baseline="0" dirty="0" smtClean="0"/>
              <a:t>state</a:t>
            </a:r>
            <a:r>
              <a:rPr lang="he-IL" baseline="0" dirty="0" smtClean="0"/>
              <a:t>, שיכול להשתנות בהתאם לריצה.</a:t>
            </a:r>
            <a:endParaRPr lang="en-US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בעת יצירת </a:t>
            </a:r>
            <a:r>
              <a:rPr lang="en-US" baseline="0" dirty="0" smtClean="0"/>
              <a:t>expression</a:t>
            </a:r>
            <a:r>
              <a:rPr lang="he-IL" baseline="0" dirty="0" smtClean="0"/>
              <a:t>, בהתאם ל</a:t>
            </a:r>
            <a:r>
              <a:rPr lang="en-US" baseline="0" dirty="0" smtClean="0"/>
              <a:t>context</a:t>
            </a:r>
            <a:r>
              <a:rPr lang="he-IL" baseline="0" dirty="0" smtClean="0"/>
              <a:t> שבו הוא נוצר, ניתן עדיפות לסוגי </a:t>
            </a:r>
            <a:r>
              <a:rPr lang="en-US" baseline="0" dirty="0" smtClean="0"/>
              <a:t>expression</a:t>
            </a:r>
            <a:r>
              <a:rPr lang="he-IL" baseline="0" dirty="0" smtClean="0"/>
              <a:t> מסוימים </a:t>
            </a:r>
            <a:endParaRPr lang="en-US" baseline="0" dirty="0" smtClean="0"/>
          </a:p>
          <a:p>
            <a:pPr algn="r" rtl="1"/>
            <a:r>
              <a:rPr lang="en-US" dirty="0" smtClean="0"/>
              <a:t>Dynamic</a:t>
            </a:r>
            <a:r>
              <a:rPr lang="en-US" baseline="0" dirty="0" smtClean="0"/>
              <a:t> distribution</a:t>
            </a:r>
            <a:r>
              <a:rPr lang="he-IL" baseline="0" dirty="0" smtClean="0"/>
              <a:t> – ככל שרמת הקינון עולה, ההסתברות ליצור עלה עולה.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2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Prevent endless recursion</a:t>
            </a:r>
            <a:r>
              <a:rPr lang="he-IL" dirty="0" smtClean="0"/>
              <a:t> – על ידי שימוש  ב-</a:t>
            </a:r>
            <a:r>
              <a:rPr lang="en-US" dirty="0" smtClean="0"/>
              <a:t>DAG</a:t>
            </a:r>
            <a:r>
              <a:rPr lang="he-IL" baseline="0" dirty="0" smtClean="0"/>
              <a:t>, כל פונקציה תקרא אך ורק לפונקציות שהוגדרו מעליה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Print</a:t>
            </a:r>
            <a:r>
              <a:rPr lang="he-IL" dirty="0" smtClean="0"/>
              <a:t>: עוטף קריאה להדפסה</a:t>
            </a:r>
            <a:r>
              <a:rPr lang="he-IL" baseline="0" dirty="0" smtClean="0"/>
              <a:t> (בחלק מהמנועים יש </a:t>
            </a:r>
            <a:r>
              <a:rPr lang="en-US" baseline="0" dirty="0" smtClean="0"/>
              <a:t>print</a:t>
            </a:r>
            <a:r>
              <a:rPr lang="he-IL" baseline="0" dirty="0" smtClean="0"/>
              <a:t>, בחלק יש </a:t>
            </a:r>
            <a:r>
              <a:rPr lang="en-US" baseline="0" dirty="0" smtClean="0"/>
              <a:t>console.log</a:t>
            </a:r>
            <a:r>
              <a:rPr lang="he-IL" baseline="0" dirty="0" smtClean="0"/>
              <a:t>)</a:t>
            </a:r>
          </a:p>
          <a:p>
            <a:pPr algn="r" rtl="1"/>
            <a:r>
              <a:rPr lang="en-US" baseline="0" dirty="0" err="1" smtClean="0"/>
              <a:t>Stringify</a:t>
            </a:r>
            <a:r>
              <a:rPr lang="he-IL" baseline="0" dirty="0" smtClean="0"/>
              <a:t>: מעקף לבאג ב</a:t>
            </a:r>
            <a:r>
              <a:rPr lang="en-US" baseline="0" dirty="0" err="1" smtClean="0"/>
              <a:t>dynjs</a:t>
            </a:r>
            <a:r>
              <a:rPr lang="he-IL" baseline="0" dirty="0" smtClean="0"/>
              <a:t>, תוצאה לא נכונה עבור </a:t>
            </a:r>
            <a:r>
              <a:rPr lang="en-US" baseline="0" dirty="0" err="1" smtClean="0"/>
              <a:t>NaN</a:t>
            </a:r>
            <a:r>
              <a:rPr lang="he-IL" baseline="0" dirty="0" smtClean="0"/>
              <a:t>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ynjs/dynjs/issues/157" TargetMode="Externa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ynjs/dynjs/issues/158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github.com/dynjs/dynjs/issues/15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861" y="5499653"/>
            <a:ext cx="637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Poleg</a:t>
            </a:r>
            <a:r>
              <a:rPr lang="en-US" dirty="0"/>
              <a:t> </a:t>
            </a:r>
            <a:r>
              <a:rPr lang="en-US" dirty="0" smtClean="0"/>
              <a:t>– matanpoleg@gmail.com</a:t>
            </a:r>
          </a:p>
          <a:p>
            <a:r>
              <a:rPr lang="en-US" dirty="0" err="1" smtClean="0"/>
              <a:t>Shahar</a:t>
            </a:r>
            <a:r>
              <a:rPr lang="en-US" dirty="0" smtClean="0"/>
              <a:t> </a:t>
            </a:r>
            <a:r>
              <a:rPr lang="en-US" dirty="0" err="1" smtClean="0"/>
              <a:t>Avital</a:t>
            </a:r>
            <a:r>
              <a:rPr lang="en-US" dirty="0" smtClean="0"/>
              <a:t> – shahar7878@gmail.com</a:t>
            </a:r>
          </a:p>
          <a:p>
            <a:r>
              <a:rPr lang="en-US" dirty="0" smtClean="0"/>
              <a:t>Itzik Bar David – bardavid@mail.tau.ac.il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5499653"/>
            <a:ext cx="247815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Noam </a:t>
            </a:r>
            <a:r>
              <a:rPr lang="en-US" dirty="0" err="1" smtClean="0"/>
              <a:t>Rinatzki</a:t>
            </a:r>
            <a:endParaRPr lang="en-US" dirty="0" smtClean="0"/>
          </a:p>
          <a:p>
            <a:r>
              <a:rPr lang="en-US" dirty="0" err="1"/>
              <a:t>Nurit</a:t>
            </a:r>
            <a:r>
              <a:rPr lang="en-US" dirty="0"/>
              <a:t> </a:t>
            </a:r>
            <a:r>
              <a:rPr lang="en-US" dirty="0" err="1"/>
              <a:t>Dor</a:t>
            </a:r>
            <a:endParaRPr lang="en-US" dirty="0" smtClean="0"/>
          </a:p>
          <a:p>
            <a:r>
              <a:rPr lang="en-US" dirty="0" err="1"/>
              <a:t>Shir</a:t>
            </a:r>
            <a:r>
              <a:rPr lang="en-US" dirty="0"/>
              <a:t> Landau-</a:t>
            </a:r>
            <a:r>
              <a:rPr lang="en-US" dirty="0" err="1"/>
              <a:t>Feibish</a:t>
            </a:r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1069561" y="711200"/>
            <a:ext cx="10843039" cy="5588000"/>
          </a:xfrm>
        </p:spPr>
        <p:txBody>
          <a:bodyPr/>
          <a:lstStyle/>
          <a:p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JSFUZZER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Automatic Program Generation </a:t>
            </a:r>
            <a:r>
              <a:rPr lang="en-US" sz="6000" b="1" dirty="0"/>
              <a:t>for </a:t>
            </a:r>
            <a:r>
              <a:rPr lang="en-US" sz="6000" b="1" dirty="0" smtClean="0"/>
              <a:t>Detecting Vulnerabilities </a:t>
            </a:r>
            <a:r>
              <a:rPr lang="en-US" sz="6000" b="1" dirty="0"/>
              <a:t>and </a:t>
            </a:r>
            <a:r>
              <a:rPr lang="en-US" sz="6000" b="1" dirty="0" smtClean="0"/>
              <a:t>Errors </a:t>
            </a:r>
            <a:r>
              <a:rPr lang="en-US" sz="6000" b="1" dirty="0"/>
              <a:t>in JavaScript I</a:t>
            </a:r>
            <a:r>
              <a:rPr lang="en-US" sz="6000" b="1" dirty="0" smtClean="0"/>
              <a:t>nterpreters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6357" y="-139700"/>
            <a:ext cx="9965871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Semi-Random Generation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Full random generation yields short execution flows (dumb programs)</a:t>
            </a:r>
          </a:p>
          <a:p>
            <a:pPr lvl="1" algn="l"/>
            <a:endParaRPr lang="en-US" sz="2400" dirty="0" smtClean="0"/>
          </a:p>
          <a:p>
            <a:pPr lvl="1" algn="l"/>
            <a:r>
              <a:rPr lang="en-US" sz="2400" dirty="0" smtClean="0"/>
              <a:t>Introducing Semi Randomness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Use fixed variable and function names (‘v1’, ‘f2’, …)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i="1" dirty="0" smtClean="0"/>
              <a:t>CreateCall()</a:t>
            </a:r>
            <a:r>
              <a:rPr lang="en-US" sz="2400" dirty="0" smtClean="0"/>
              <a:t> will choose from the already-defined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Enforce functions and variables declaration at the top of the program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Prioritize function parameters usage</a:t>
            </a:r>
          </a:p>
          <a:p>
            <a:pPr lvl="1" algn="l"/>
            <a:endParaRPr lang="en-US" sz="2400" dirty="0" smtClean="0"/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627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6357" y="-139700"/>
            <a:ext cx="9965871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Semi-Random Generation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lvl="1" algn="l"/>
            <a:r>
              <a:rPr lang="en-US" sz="2400" dirty="0"/>
              <a:t>Introducing Semi </a:t>
            </a:r>
            <a:r>
              <a:rPr lang="en-US" sz="2400" dirty="0" smtClean="0"/>
              <a:t>Randomness: </a:t>
            </a:r>
            <a:r>
              <a:rPr lang="en-US" sz="2400" b="1" dirty="0" smtClean="0"/>
              <a:t>Generate by context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Generate expressions by context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Generate operandExpression by context (type wise)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Limit statementsBlock nesting (using dynamic distribution)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sz="2400" dirty="0" smtClean="0"/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3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" y="1163755"/>
            <a:ext cx="11361050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Syntax Prohibitions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Object expression as a statement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Anonymous function as a statement</a:t>
            </a:r>
            <a:endParaRPr lang="en-US" sz="20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Halt Problem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3" action="ppaction://hlinksldjump"/>
              </a:rPr>
              <a:t>Prevent infinite loops</a:t>
            </a:r>
            <a:endParaRPr lang="en-US" sz="20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Prevent endless recursion – using DAG.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Prevent ‘this’ expression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Differs on global scope across the engines</a:t>
            </a:r>
          </a:p>
          <a:p>
            <a:pPr lvl="3" algn="l"/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Forcing Limitations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62084" y="14489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687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28" y="2185987"/>
            <a:ext cx="6708804" cy="35861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Handle Loops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135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3093" y="1163755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50982" y="857251"/>
            <a:ext cx="9626600" cy="4843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0" dirty="0" smtClean="0"/>
              <a:t>Patching Differences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659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Pre-written class code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Runtime solution for known issues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Provides some API functions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Print wrapper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JSON.stringify</a:t>
            </a:r>
            <a:r>
              <a:rPr lang="en-US" sz="2200" dirty="0" smtClean="0"/>
              <a:t> wrapper (bug bypass)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Introducing ‘$’ API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9251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Accessing undefined (as an object), or calling it as a function will cause an error.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Impossible to forecast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3" action="ppaction://hlinksldjump"/>
              </a:rPr>
              <a:t>Bypassing call to undefined</a:t>
            </a: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 algn="l"/>
            <a:endParaRPr lang="en-US" sz="2200" dirty="0" smtClean="0">
              <a:hlinkClick r:id="rId4" action="ppaction://hlinksldjump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4" action="ppaction://hlinksldjump"/>
              </a:rPr>
              <a:t>Bypassing undefined access (as an object).</a:t>
            </a: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Runtime Undefines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8957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Wrapper</a:t>
            </a:r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067" y="1901375"/>
            <a:ext cx="5969042" cy="40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Access Wrapper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58" y="2618444"/>
            <a:ext cx="7440813" cy="29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304145"/>
            <a:ext cx="8946541" cy="142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JSFuzzer: </a:t>
            </a:r>
          </a:p>
          <a:p>
            <a:pPr marL="0" indent="0">
              <a:buNone/>
            </a:pPr>
            <a:r>
              <a:rPr lang="en-US" sz="9600" dirty="0" smtClean="0"/>
              <a:t>Live 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69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Javascript language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has been standardized in the 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ECMAScript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language 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specifications.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Still, there are some differences between the known Javascript engines.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No regulation enforced.</a:t>
            </a:r>
            <a:r>
              <a:rPr lang="en-US" sz="2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0075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JavaScript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31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1181177" y="990223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73967" y="2768392"/>
            <a:ext cx="9968459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0" dirty="0" smtClean="0"/>
              <a:t>Bugs Found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2098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1461" y="1591664"/>
            <a:ext cx="9626600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Nashorn – Dead Code Elimination (1)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631461" y="2413416"/>
            <a:ext cx="7198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Dead code elimination corrupts the global </a:t>
            </a:r>
            <a:r>
              <a:rPr lang="en-US" sz="2400" dirty="0" smtClean="0"/>
              <a:t>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Print </a:t>
            </a:r>
            <a:r>
              <a:rPr lang="en-US" sz="2400" dirty="0" smtClean="0"/>
              <a:t>turns to be undefined</a:t>
            </a:r>
            <a:endParaRPr lang="en-US" sz="2400" i="1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21" y="2878112"/>
            <a:ext cx="3777755" cy="35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8324" y="702346"/>
            <a:ext cx="9499601" cy="89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Nashorn – Dead Code Elimination (2)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4" y="1309410"/>
            <a:ext cx="3262311" cy="2083910"/>
          </a:xfrm>
          <a:prstGeom prst="rect">
            <a:avLst/>
          </a:prstGeom>
        </p:spPr>
      </p:pic>
      <p:sp>
        <p:nvSpPr>
          <p:cNvPr id="8" name="חץ ימינה 7"/>
          <p:cNvSpPr/>
          <p:nvPr/>
        </p:nvSpPr>
        <p:spPr>
          <a:xfrm rot="5400000">
            <a:off x="5398808" y="3686002"/>
            <a:ext cx="780021" cy="54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6" y="4670283"/>
            <a:ext cx="11877674" cy="16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3811" y="878154"/>
            <a:ext cx="9912714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DynJS </a:t>
            </a:r>
            <a:r>
              <a:rPr lang="en-US" sz="5400" dirty="0" smtClean="0"/>
              <a:t>– </a:t>
            </a:r>
            <a:r>
              <a:rPr lang="en-US" sz="5400" dirty="0" smtClean="0"/>
              <a:t>Conditional Function Definition (1)</a:t>
            </a:r>
            <a:endParaRPr lang="he-IL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123949" y="2785006"/>
            <a:ext cx="5811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DynJS: Reference </a:t>
            </a:r>
            <a:r>
              <a:rPr lang="en-US" sz="2400" dirty="0" smtClean="0"/>
              <a:t>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Engines: fine execution</a:t>
            </a:r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129" y="2668133"/>
            <a:ext cx="4276845" cy="24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3811" y="878154"/>
            <a:ext cx="9912714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 smtClean="0"/>
              <a:t>NodeJS</a:t>
            </a:r>
            <a:r>
              <a:rPr lang="en-US" sz="5400" dirty="0" smtClean="0"/>
              <a:t> </a:t>
            </a:r>
            <a:r>
              <a:rPr lang="en-US" sz="5400" dirty="0" smtClean="0"/>
              <a:t>– </a:t>
            </a:r>
            <a:r>
              <a:rPr lang="en-US" sz="5400" dirty="0" smtClean="0"/>
              <a:t>Conditional Function Definition (2)</a:t>
            </a:r>
            <a:endParaRPr lang="he-IL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93336" y="2973682"/>
            <a:ext cx="616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NodeJS</a:t>
            </a:r>
            <a:r>
              <a:rPr lang="en-US" sz="2400" dirty="0" smtClean="0"/>
              <a:t>: prints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Engines: Error for unrecognized function f</a:t>
            </a:r>
            <a:endParaRPr lang="en-US" sz="24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17" y="2964427"/>
            <a:ext cx="4998717" cy="24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1410" y="249504"/>
            <a:ext cx="10169889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DynJS – Arrays and Undefined</a:t>
            </a:r>
            <a:endParaRPr lang="he-IL" sz="4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764770"/>
            <a:ext cx="3135349" cy="906170"/>
          </a:xfrm>
          <a:prstGeom prst="rect">
            <a:avLst/>
          </a:prstGeom>
        </p:spPr>
      </p:pic>
      <p:sp>
        <p:nvSpPr>
          <p:cNvPr id="7" name="חץ ימינה 6"/>
          <p:cNvSpPr/>
          <p:nvPr/>
        </p:nvSpPr>
        <p:spPr>
          <a:xfrm>
            <a:off x="5143500" y="1924050"/>
            <a:ext cx="904875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6627446" y="1858744"/>
            <a:ext cx="47336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DynJS: 			</a:t>
            </a:r>
            <a:r>
              <a:rPr lang="en-US" dirty="0" err="1" smtClean="0"/>
              <a:t>arr</a:t>
            </a:r>
            <a:r>
              <a:rPr lang="en-US" dirty="0" smtClean="0"/>
              <a:t> = [0, 1]</a:t>
            </a:r>
          </a:p>
          <a:p>
            <a:r>
              <a:rPr lang="en-US" dirty="0" smtClean="0"/>
              <a:t>Other Engines: 	</a:t>
            </a:r>
            <a:r>
              <a:rPr lang="en-US" dirty="0" err="1" smtClean="0"/>
              <a:t>arr</a:t>
            </a:r>
            <a:r>
              <a:rPr lang="en-US" dirty="0" smtClean="0"/>
              <a:t> = [0, undefined, 1]</a:t>
            </a:r>
            <a:endParaRPr lang="he-IL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89" y="4978136"/>
            <a:ext cx="4133686" cy="1458948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59" y="4978136"/>
            <a:ext cx="1711890" cy="13352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0389" y="4193804"/>
            <a:ext cx="22955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DynJS Source Code (</a:t>
            </a:r>
            <a:r>
              <a:rPr lang="en-US" dirty="0" err="1" smtClean="0"/>
              <a:t>array.push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9060923" y="5884727"/>
            <a:ext cx="29310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6"/>
              </a:rPr>
              <a:t>https://github.com/dynjs/dynjs/issues/157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40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4311" y="401904"/>
            <a:ext cx="8683989" cy="829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More DynJS Bugs</a:t>
            </a:r>
            <a:endParaRPr lang="he-IL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74311" y="1163755"/>
                <a:ext cx="6169389" cy="2029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 smtClean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DynJS: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dirty="0" smtClean="0"/>
                  <a:t>Others: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" y="1163755"/>
                <a:ext cx="6169389" cy="2029851"/>
              </a:xfrm>
              <a:prstGeom prst="rect">
                <a:avLst/>
              </a:prstGeom>
              <a:blipFill rotWithShape="0">
                <a:blip r:embed="rId3"/>
                <a:stretch>
                  <a:fillRect l="-12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לבן 4"/>
          <p:cNvSpPr/>
          <p:nvPr/>
        </p:nvSpPr>
        <p:spPr>
          <a:xfrm>
            <a:off x="574311" y="2822235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https://github.com/dynjs/dynjs/issues/156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4311" y="3460388"/>
                <a:ext cx="610271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𝐽𝑆𝑂𝑁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𝑠𝑡𝑟𝑖𝑛𝑔𝑖𝑓𝑦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𝑁𝑎𝑁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DynJS: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𝑁𝑎𝑁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dirty="0" smtClean="0"/>
                  <a:t>Others: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" y="3460388"/>
                <a:ext cx="6102714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מלבן 7"/>
          <p:cNvSpPr/>
          <p:nvPr/>
        </p:nvSpPr>
        <p:spPr>
          <a:xfrm>
            <a:off x="574311" y="5318317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github.com/dynjs/dynjs/issues/158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3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Finding bugs in different JavaScript Engines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Generating randomized complex JS programs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Comparing outputs of different engines</a:t>
            </a:r>
          </a:p>
          <a:p>
            <a:pPr lvl="1" algn="l"/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COMPARE </a:t>
            </a:r>
            <a:r>
              <a:rPr lang="en-US" sz="2400" dirty="0"/>
              <a:t>DIFFERENT </a:t>
            </a:r>
            <a:r>
              <a:rPr lang="en-US" sz="2400" dirty="0" smtClean="0"/>
              <a:t>ENGINES </a:t>
            </a:r>
            <a:r>
              <a:rPr lang="en-US" sz="2400" dirty="0"/>
              <a:t>BEHAVIOUR 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global standard for JS</a:t>
            </a:r>
          </a:p>
          <a:p>
            <a:pPr lvl="1" algn="l" rtl="0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0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/>
              <a:t>Method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Understanding JavaScript language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</a:t>
            </a:r>
            <a:r>
              <a:rPr lang="en-US" dirty="0" smtClean="0"/>
              <a:t>Randomized JS </a:t>
            </a:r>
            <a:r>
              <a:rPr lang="en-US" dirty="0"/>
              <a:t>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infrastructure that automatically runs generated code on several </a:t>
            </a:r>
            <a:r>
              <a:rPr lang="en-US" dirty="0" smtClean="0"/>
              <a:t>ENGINES and </a:t>
            </a:r>
            <a:r>
              <a:rPr lang="en-US" dirty="0"/>
              <a:t>compares the </a:t>
            </a:r>
            <a:r>
              <a:rPr lang="en-US" dirty="0" smtClean="0"/>
              <a:t>output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Enhancing Complexity of the </a:t>
            </a:r>
            <a:r>
              <a:rPr lang="en-US" dirty="0"/>
              <a:t>generated </a:t>
            </a:r>
            <a:r>
              <a:rPr lang="en-US" dirty="0" smtClean="0"/>
              <a:t>code: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1.</a:t>
            </a:r>
            <a:r>
              <a:rPr lang="en-US" dirty="0" smtClean="0"/>
              <a:t> find bug/difference in some engine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2.</a:t>
            </a:r>
            <a:r>
              <a:rPr lang="en-US" dirty="0" smtClean="0"/>
              <a:t> overcome the bug (generate programs while 	                  	  avoiding the bug, with minimum limitations possible).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1"/>
                </a:solidFill>
              </a:rPr>
              <a:t>3.</a:t>
            </a:r>
            <a:r>
              <a:rPr lang="en-US" dirty="0" smtClean="0"/>
              <a:t> back to 1.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8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1361926" cy="1470025"/>
          </a:xfrm>
        </p:spPr>
        <p:txBody>
          <a:bodyPr/>
          <a:lstStyle/>
          <a:p>
            <a:r>
              <a:rPr lang="en-US" dirty="0" smtClean="0"/>
              <a:t>Supported Engines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06272"/>
              </p:ext>
            </p:extLst>
          </p:nvPr>
        </p:nvGraphicFramePr>
        <p:xfrm>
          <a:off x="1427356" y="2531330"/>
          <a:ext cx="9903522" cy="29413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1174"/>
                <a:gridCol w="3301174"/>
                <a:gridCol w="3301174"/>
              </a:tblGrid>
              <a:tr h="56871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Used In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Implementation Language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Engine</a:t>
                      </a:r>
                      <a:endParaRPr lang="he-IL" sz="1800" dirty="0"/>
                    </a:p>
                  </a:txBody>
                  <a:tcPr anchor="ctr"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Chrome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V8 (Node.js)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Firefox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Spidermonkey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Self-contained</a:t>
                      </a:r>
                      <a:r>
                        <a:rPr lang="en-US" baseline="0" dirty="0" smtClean="0"/>
                        <a:t> Jar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DynJs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Rhino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Included</a:t>
                      </a:r>
                      <a:r>
                        <a:rPr lang="en-US" baseline="0" dirty="0" smtClean="0"/>
                        <a:t> in Java 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Nashorn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-139700"/>
            <a:ext cx="9626600" cy="1955800"/>
          </a:xfrm>
        </p:spPr>
        <p:txBody>
          <a:bodyPr/>
          <a:lstStyle/>
          <a:p>
            <a:r>
              <a:rPr lang="en-US" sz="4400" dirty="0"/>
              <a:t>Generating Randomized JS code</a:t>
            </a:r>
            <a:br>
              <a:rPr lang="en-US" sz="4400" dirty="0"/>
            </a:br>
            <a:endParaRPr lang="he-I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845" y="1054100"/>
            <a:ext cx="8352928" cy="511810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JST: JavaScript Abstract Syntax Tree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Created from scratch</a:t>
            </a:r>
          </a:p>
          <a:p>
            <a:pPr lvl="1"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US" sz="2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he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מלבן מעוגל 16"/>
          <p:cNvSpPr/>
          <p:nvPr/>
        </p:nvSpPr>
        <p:spPr>
          <a:xfrm>
            <a:off x="4914900" y="2514600"/>
            <a:ext cx="18415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JSTNode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מחבר חץ ישר 18"/>
          <p:cNvCxnSpPr/>
          <p:nvPr/>
        </p:nvCxnSpPr>
        <p:spPr>
          <a:xfrm>
            <a:off x="5842000" y="3187700"/>
            <a:ext cx="0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מעוגל 20"/>
          <p:cNvSpPr/>
          <p:nvPr/>
        </p:nvSpPr>
        <p:spPr>
          <a:xfrm>
            <a:off x="4914900" y="35814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AbsStatement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מחבר חץ ישר 23"/>
          <p:cNvCxnSpPr/>
          <p:nvPr/>
        </p:nvCxnSpPr>
        <p:spPr>
          <a:xfrm flipH="1">
            <a:off x="5753100" y="4254500"/>
            <a:ext cx="38100" cy="800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45974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מחבר חץ ישר 27"/>
          <p:cNvCxnSpPr>
            <a:endCxn id="33" idx="0"/>
          </p:cNvCxnSpPr>
          <p:nvPr/>
        </p:nvCxnSpPr>
        <p:spPr>
          <a:xfrm>
            <a:off x="6654800" y="4229100"/>
            <a:ext cx="2260600" cy="825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מעוגל 32"/>
          <p:cNvSpPr/>
          <p:nvPr/>
        </p:nvSpPr>
        <p:spPr>
          <a:xfrm>
            <a:off x="79883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AbsExpression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7988300" y="6070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מחבר חץ ישר 39"/>
          <p:cNvCxnSpPr/>
          <p:nvPr/>
        </p:nvCxnSpPr>
        <p:spPr>
          <a:xfrm flipH="1">
            <a:off x="8956473" y="5689600"/>
            <a:ext cx="9727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/>
          <p:cNvCxnSpPr>
            <a:endCxn id="43" idx="0"/>
          </p:cNvCxnSpPr>
          <p:nvPr/>
        </p:nvCxnSpPr>
        <p:spPr>
          <a:xfrm flipH="1">
            <a:off x="2603500" y="4152900"/>
            <a:ext cx="2260600" cy="9017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 מעוגל 42"/>
          <p:cNvSpPr/>
          <p:nvPr/>
        </p:nvSpPr>
        <p:spPr>
          <a:xfrm>
            <a:off x="16764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AbsLoop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327944"/>
            <a:ext cx="8352928" cy="511810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pPr lvl="1"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US" sz="2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he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16" y="0"/>
            <a:ext cx="8243247" cy="68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296537"/>
            <a:ext cx="10617957" cy="4812163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program AST is generated recursively.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generateStatement</a:t>
            </a:r>
            <a:r>
              <a:rPr lang="en-US" sz="1800" dirty="0"/>
              <a:t> </a:t>
            </a:r>
            <a:r>
              <a:rPr lang="en-US" sz="1800" dirty="0" smtClean="0"/>
              <a:t>may generate an AbsLoop, if, return, etc.</a:t>
            </a:r>
            <a:endParaRPr lang="en-US" sz="1800" dirty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AbsLoop may generate a WhileLoop</a:t>
            </a:r>
            <a:r>
              <a:rPr lang="en-US" sz="1800" dirty="0"/>
              <a:t> </a:t>
            </a:r>
            <a:r>
              <a:rPr lang="en-US" sz="1800" dirty="0" smtClean="0"/>
              <a:t>or a ForLoop .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Code generation is done randomly, using different distributions.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Distribution parameters are easily configurable.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StatementBlock</a:t>
            </a:r>
            <a:r>
              <a:rPr lang="en-US" dirty="0" smtClean="0"/>
              <a:t> size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Does a function return a value?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How many parameters will the function accept?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195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Generating Randomized JS code</a:t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638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Execute &amp; Compare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Output global scope variables at program epilog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Output execution flow (optional by parameter)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Divide results to equivalent classes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Compare results bit by bit.</a:t>
            </a:r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149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786</TotalTime>
  <Words>520</Words>
  <Application>Microsoft Office PowerPoint</Application>
  <PresentationFormat>מסך רחב</PresentationFormat>
  <Paragraphs>221</Paragraphs>
  <Slides>26</Slides>
  <Notes>18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</vt:lpstr>
      <vt:lpstr>JSFUZZER Automatic Program Generation for Detecting Vulnerabilities and Errors in JavaScript Interpreters </vt:lpstr>
      <vt:lpstr>מצגת של PowerPoint</vt:lpstr>
      <vt:lpstr>Goals</vt:lpstr>
      <vt:lpstr>Method</vt:lpstr>
      <vt:lpstr>Supported Engines</vt:lpstr>
      <vt:lpstr>Generating Randomized JS code 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Call Wrapper</vt:lpstr>
      <vt:lpstr>Member Access Wrapper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Itzik Bar David</dc:creator>
  <cp:lastModifiedBy>שחר אביטל</cp:lastModifiedBy>
  <cp:revision>95</cp:revision>
  <dcterms:created xsi:type="dcterms:W3CDTF">2014-09-12T17:24:29Z</dcterms:created>
  <dcterms:modified xsi:type="dcterms:W3CDTF">2015-08-31T19:45:07Z</dcterms:modified>
</cp:coreProperties>
</file>