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7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TwpOhONXRVz2sgOOTGNL1SAD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1E4"/>
    <a:srgbClr val="EA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C9314-8B62-4688-8371-05AB06316F1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/>
      <dgm:spPr/>
    </dgm:pt>
    <dgm:pt modelId="{60D4E487-314F-4A7B-91E2-E253D62C6864}">
      <dgm:prSet phldrT="[Text]" phldr="1"/>
      <dgm:spPr/>
      <dgm:t>
        <a:bodyPr/>
        <a:lstStyle/>
        <a:p>
          <a:endParaRPr lang="en-US"/>
        </a:p>
      </dgm:t>
    </dgm:pt>
    <dgm:pt modelId="{AE6F20F2-BC77-4531-9E13-BBCE4C36C7F3}" type="parTrans" cxnId="{2148A134-8FE6-454E-B68D-D3344DF7E2D5}">
      <dgm:prSet/>
      <dgm:spPr/>
      <dgm:t>
        <a:bodyPr/>
        <a:lstStyle/>
        <a:p>
          <a:endParaRPr lang="en-US"/>
        </a:p>
      </dgm:t>
    </dgm:pt>
    <dgm:pt modelId="{71129143-07FE-4EC5-BE7A-14354D128F0A}" type="sibTrans" cxnId="{2148A134-8FE6-454E-B68D-D3344DF7E2D5}">
      <dgm:prSet/>
      <dgm:spPr/>
      <dgm:t>
        <a:bodyPr/>
        <a:lstStyle/>
        <a:p>
          <a:endParaRPr lang="en-US"/>
        </a:p>
      </dgm:t>
    </dgm:pt>
    <dgm:pt modelId="{C66431C7-CF78-43F0-9627-18A4F35F7C93}" type="pres">
      <dgm:prSet presAssocID="{CBAC9314-8B62-4688-8371-05AB06316F19}" presName="Name0" presStyleCnt="0">
        <dgm:presLayoutVars>
          <dgm:chMax/>
          <dgm:chPref/>
          <dgm:dir/>
          <dgm:animLvl val="lvl"/>
        </dgm:presLayoutVars>
      </dgm:prSet>
      <dgm:spPr/>
    </dgm:pt>
    <dgm:pt modelId="{B3DCE2DD-0714-4D45-A623-79FB516CC6EE}" type="pres">
      <dgm:prSet presAssocID="{60D4E487-314F-4A7B-91E2-E253D62C6864}" presName="composite" presStyleCnt="0"/>
      <dgm:spPr/>
    </dgm:pt>
    <dgm:pt modelId="{AC1D8CF8-B757-4740-A8D6-9296039938CB}" type="pres">
      <dgm:prSet presAssocID="{60D4E487-314F-4A7B-91E2-E253D62C6864}" presName="ParentAccentShape" presStyleLbl="trBgShp" presStyleIdx="0" presStyleCnt="1"/>
      <dgm:spPr/>
    </dgm:pt>
    <dgm:pt modelId="{1AA55316-C37A-488A-BC16-3B3799B3D95E}" type="pres">
      <dgm:prSet presAssocID="{60D4E487-314F-4A7B-91E2-E253D62C6864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6B76F82-7954-4951-9186-F1D5796732E4}" type="pres">
      <dgm:prSet presAssocID="{60D4E487-314F-4A7B-91E2-E253D62C6864}" presName="ChildText" presStyleLbl="revTx" presStyleIdx="1" presStyleCnt="2">
        <dgm:presLayoutVars>
          <dgm:chMax val="0"/>
          <dgm:chPref val="0"/>
        </dgm:presLayoutVars>
      </dgm:prSet>
      <dgm:spPr/>
    </dgm:pt>
    <dgm:pt modelId="{88385AFD-351C-4F81-84CE-AB2CDE00ED9D}" type="pres">
      <dgm:prSet presAssocID="{60D4E487-314F-4A7B-91E2-E253D62C6864}" presName="ChildAccentShape" presStyleLbl="trBgShp" presStyleIdx="0" presStyleCnt="1"/>
      <dgm:spPr/>
    </dgm:pt>
    <dgm:pt modelId="{38BF2BFC-16F6-44FA-91BB-7A7E606218FE}" type="pres">
      <dgm:prSet presAssocID="{60D4E487-314F-4A7B-91E2-E253D62C6864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2148A134-8FE6-454E-B68D-D3344DF7E2D5}" srcId="{CBAC9314-8B62-4688-8371-05AB06316F19}" destId="{60D4E487-314F-4A7B-91E2-E253D62C6864}" srcOrd="0" destOrd="0" parTransId="{AE6F20F2-BC77-4531-9E13-BBCE4C36C7F3}" sibTransId="{71129143-07FE-4EC5-BE7A-14354D128F0A}"/>
    <dgm:cxn modelId="{E1052B91-AFD1-4686-80FB-4DFA2E12BAB0}" type="presOf" srcId="{60D4E487-314F-4A7B-91E2-E253D62C6864}" destId="{1AA55316-C37A-488A-BC16-3B3799B3D95E}" srcOrd="0" destOrd="0" presId="urn:microsoft.com/office/officeart/2009/3/layout/SnapshotPictureList"/>
    <dgm:cxn modelId="{423934CC-74D5-4DC4-9966-F88FE8BC18CD}" type="presOf" srcId="{CBAC9314-8B62-4688-8371-05AB06316F19}" destId="{C66431C7-CF78-43F0-9627-18A4F35F7C93}" srcOrd="0" destOrd="0" presId="urn:microsoft.com/office/officeart/2009/3/layout/SnapshotPictureList"/>
    <dgm:cxn modelId="{B74B013A-463A-4B0A-B893-31F87778AAB0}" type="presParOf" srcId="{C66431C7-CF78-43F0-9627-18A4F35F7C93}" destId="{B3DCE2DD-0714-4D45-A623-79FB516CC6EE}" srcOrd="0" destOrd="0" presId="urn:microsoft.com/office/officeart/2009/3/layout/SnapshotPictureList"/>
    <dgm:cxn modelId="{9F88EAB0-3ADE-4B2F-9582-50EFACA8F542}" type="presParOf" srcId="{B3DCE2DD-0714-4D45-A623-79FB516CC6EE}" destId="{AC1D8CF8-B757-4740-A8D6-9296039938CB}" srcOrd="0" destOrd="0" presId="urn:microsoft.com/office/officeart/2009/3/layout/SnapshotPictureList"/>
    <dgm:cxn modelId="{A1903C80-E495-47C6-BDF2-6681F9E786F9}" type="presParOf" srcId="{B3DCE2DD-0714-4D45-A623-79FB516CC6EE}" destId="{1AA55316-C37A-488A-BC16-3B3799B3D95E}" srcOrd="1" destOrd="0" presId="urn:microsoft.com/office/officeart/2009/3/layout/SnapshotPictureList"/>
    <dgm:cxn modelId="{3941323E-7F87-4F84-B887-A7A609F83E83}" type="presParOf" srcId="{B3DCE2DD-0714-4D45-A623-79FB516CC6EE}" destId="{A6B76F82-7954-4951-9186-F1D5796732E4}" srcOrd="2" destOrd="0" presId="urn:microsoft.com/office/officeart/2009/3/layout/SnapshotPictureList"/>
    <dgm:cxn modelId="{10F45415-1B35-4854-AB48-116BC2227707}" type="presParOf" srcId="{B3DCE2DD-0714-4D45-A623-79FB516CC6EE}" destId="{88385AFD-351C-4F81-84CE-AB2CDE00ED9D}" srcOrd="3" destOrd="0" presId="urn:microsoft.com/office/officeart/2009/3/layout/SnapshotPictureList"/>
    <dgm:cxn modelId="{23073A28-44AB-4E18-A472-CA571FC61C5A}" type="presParOf" srcId="{B3DCE2DD-0714-4D45-A623-79FB516CC6EE}" destId="{38BF2BFC-16F6-44FA-91BB-7A7E606218FE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D8CF8-B757-4740-A8D6-9296039938CB}">
      <dsp:nvSpPr>
        <dsp:cNvPr id="0" name=""/>
        <dsp:cNvSpPr/>
      </dsp:nvSpPr>
      <dsp:spPr>
        <a:xfrm>
          <a:off x="154889" y="716397"/>
          <a:ext cx="4028427" cy="286667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F2BFC-16F6-44FA-91BB-7A7E606218FE}">
      <dsp:nvSpPr>
        <dsp:cNvPr id="0" name=""/>
        <dsp:cNvSpPr/>
      </dsp:nvSpPr>
      <dsp:spPr>
        <a:xfrm>
          <a:off x="0" y="372910"/>
          <a:ext cx="3873537" cy="2711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55316-C37A-488A-BC16-3B3799B3D95E}">
      <dsp:nvSpPr>
        <dsp:cNvPr id="0" name=""/>
        <dsp:cNvSpPr/>
      </dsp:nvSpPr>
      <dsp:spPr>
        <a:xfrm>
          <a:off x="312382" y="3085496"/>
          <a:ext cx="3716045" cy="34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60" tIns="60960" rIns="1625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12382" y="3085496"/>
        <a:ext cx="3716045" cy="340277"/>
      </dsp:txXfrm>
    </dsp:sp>
    <dsp:sp modelId="{A6B76F82-7954-4951-9186-F1D5796732E4}">
      <dsp:nvSpPr>
        <dsp:cNvPr id="0" name=""/>
        <dsp:cNvSpPr/>
      </dsp:nvSpPr>
      <dsp:spPr>
        <a:xfrm>
          <a:off x="4347317" y="716397"/>
          <a:ext cx="1841752" cy="286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84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4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731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78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66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42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51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35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99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74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4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zikmoradov/Python/blob/5433984e9b6007b7a9edf9c70c35339d44c77d25/bi_python_project.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38481" y="778545"/>
            <a:ext cx="11590959" cy="317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GB" sz="4400" dirty="0">
                <a:solidFill>
                  <a:srgbClr val="FFFFFF"/>
                </a:solidFill>
              </a:rPr>
              <a:t>Stroke Risk Factors: Insights from Demographic, Lifestyle, and Health Data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438481" y="4810516"/>
            <a:ext cx="7452361" cy="164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Final Project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Exploratory Data Analysis (EDA)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l">
              <a:spcBef>
                <a:spcPts val="0"/>
              </a:spcBef>
              <a:buClr>
                <a:srgbClr val="FFFFFF"/>
              </a:buClr>
            </a:pPr>
            <a:r>
              <a:rPr lang="en-GB" dirty="0">
                <a:solidFill>
                  <a:srgbClr val="FFFFFF"/>
                </a:solidFill>
              </a:rPr>
              <a:t>Itzhak Moradov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</a:t>
            </a:r>
            <a:r>
              <a:rPr lang="en-GB" sz="4000" dirty="0">
                <a:solidFill>
                  <a:srgbClr val="FFFFFF"/>
                </a:solidFill>
              </a:rPr>
              <a:t>Marital Status </a:t>
            </a:r>
            <a:r>
              <a:rPr lang="en-US" sz="4000" dirty="0">
                <a:solidFill>
                  <a:srgbClr val="FFFFFF"/>
                </a:solidFill>
              </a:rPr>
              <a:t>Correlation  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C8539-0788-0DED-77FE-47C4D96D5684}"/>
              </a:ext>
            </a:extLst>
          </p:cNvPr>
          <p:cNvSpPr txBox="1"/>
          <p:nvPr/>
        </p:nvSpPr>
        <p:spPr>
          <a:xfrm>
            <a:off x="90850" y="1572216"/>
            <a:ext cx="61517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b="1" u="sng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cs typeface="Calibri" panose="020F0502020204030204" pitchFamily="34" charset="0"/>
              </a:rPr>
              <a:t>There is a significant relationship between marital status and stroke incidence, as indicated by the p-value &lt; 0.05; however:</a:t>
            </a: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+mj-lt"/>
                <a:cs typeface="Calibri" panose="020F0502020204030204" pitchFamily="34" charset="0"/>
              </a:rPr>
              <a:t>Marital status appears to have an indirect relationship with stroke incidents, likely influenced by age. The non-married group includes a much younger population who are less likely to have strokes - Marital status may not be a direct risk factor but can indicate different age demographics that need tailored approaches.</a:t>
            </a:r>
            <a:endParaRPr lang="en-US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AE47-7073-670F-2DB4-1921C48B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40" y="1481328"/>
            <a:ext cx="6230649" cy="321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582DB-A0FC-4F6C-353A-426C690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" y="3834354"/>
            <a:ext cx="6230649" cy="29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10452836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</a:t>
            </a:r>
            <a:r>
              <a:rPr lang="en-GB" sz="4000" dirty="0">
                <a:solidFill>
                  <a:srgbClr val="FFFFFF"/>
                </a:solidFill>
              </a:rPr>
              <a:t>Residence Type </a:t>
            </a:r>
            <a:r>
              <a:rPr lang="en-US" sz="4000" dirty="0">
                <a:solidFill>
                  <a:srgbClr val="FFFFFF"/>
                </a:solidFill>
              </a:rPr>
              <a:t>Correlation  </a:t>
            </a:r>
            <a:endParaRPr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D3F89-8AAF-3997-DCC8-65B3214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" y="1830192"/>
            <a:ext cx="8893467" cy="4199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D345B-1F32-B155-05D2-CC7E0ACBE980}"/>
              </a:ext>
            </a:extLst>
          </p:cNvPr>
          <p:cNvSpPr txBox="1"/>
          <p:nvPr/>
        </p:nvSpPr>
        <p:spPr>
          <a:xfrm>
            <a:off x="9296400" y="2824480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GB" sz="1600" dirty="0">
                <a:latin typeface="+mj-lt"/>
                <a:cs typeface="Calibri" panose="020F0502020204030204" pitchFamily="34" charset="0"/>
              </a:rPr>
              <a:t>Residence type does not appear to be a statistically significant factor in stroke incidence.</a:t>
            </a: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0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197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10452836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</a:t>
            </a:r>
            <a:r>
              <a:rPr lang="en-GB" sz="4000" dirty="0">
                <a:solidFill>
                  <a:srgbClr val="FFFFFF"/>
                </a:solidFill>
              </a:rPr>
              <a:t>Average Glucose Levels </a:t>
            </a:r>
            <a:r>
              <a:rPr lang="en-US" sz="4000" dirty="0">
                <a:solidFill>
                  <a:srgbClr val="FFFFFF"/>
                </a:solidFill>
              </a:rPr>
              <a:t>Correlation  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14121-261A-16A6-AB57-D8C452596EC3}"/>
              </a:ext>
            </a:extLst>
          </p:cNvPr>
          <p:cNvSpPr txBox="1"/>
          <p:nvPr/>
        </p:nvSpPr>
        <p:spPr>
          <a:xfrm>
            <a:off x="11970" y="5101133"/>
            <a:ext cx="1195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cs typeface="Calibri" panose="020F0502020204030204" pitchFamily="34" charset="0"/>
              </a:rPr>
              <a:t>There is a statistically significant difference in average glucose levels between individuals who have had a stroke and those who have not, with a medium to large effect size </a:t>
            </a:r>
            <a:r>
              <a:rPr lang="en-GB" dirty="0">
                <a:latin typeface="+mj-lt"/>
              </a:rPr>
              <a:t>(Cohen’s d=0.62)</a:t>
            </a:r>
            <a:endParaRPr lang="en-GB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cs typeface="Calibri" panose="020F0502020204030204" pitchFamily="34" charset="0"/>
              </a:rPr>
              <a:t>The stroke group also exhibits a wider range of glucose levels, particularly with a higher upper quartile (Q3 = 196.71 mg/dL) compared to the no-stroke group (Q3 = 112.8 mg/dL)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EC765-99A6-7B25-FCDE-6FC259CC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46" y="1481328"/>
            <a:ext cx="10347508" cy="36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197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10452836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</a:t>
            </a:r>
            <a:r>
              <a:rPr lang="en-GB" sz="4000" dirty="0">
                <a:solidFill>
                  <a:srgbClr val="FFFFFF"/>
                </a:solidFill>
              </a:rPr>
              <a:t>BMI </a:t>
            </a:r>
            <a:r>
              <a:rPr lang="en-US" sz="4000" dirty="0">
                <a:solidFill>
                  <a:srgbClr val="FFFFFF"/>
                </a:solidFill>
              </a:rPr>
              <a:t>Correlation  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1BE14-9F12-292D-AEDC-980C63B49402}"/>
              </a:ext>
            </a:extLst>
          </p:cNvPr>
          <p:cNvSpPr txBox="1"/>
          <p:nvPr/>
        </p:nvSpPr>
        <p:spPr>
          <a:xfrm>
            <a:off x="288769" y="5552012"/>
            <a:ext cx="1138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While BMI seems to be statistically significant in stroke incidents with more density for the stroke group with higher BMI, the small effect size (Cohen’s d=0.21) and the almost identical distribution suggest that BMI alone is not a strong predictor of stroke risk. It may be one of several contributing factors.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27EC7-7803-57C7-8543-5C9CD8D7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89" y="1558539"/>
            <a:ext cx="8649221" cy="40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-11968" y="163629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10452836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</a:t>
            </a:r>
            <a:r>
              <a:rPr lang="en-GB" sz="4000" dirty="0">
                <a:solidFill>
                  <a:srgbClr val="FFFFFF"/>
                </a:solidFill>
              </a:rPr>
              <a:t>Smoking Status </a:t>
            </a:r>
            <a:r>
              <a:rPr lang="en-US" sz="4000" dirty="0">
                <a:solidFill>
                  <a:srgbClr val="FFFFFF"/>
                </a:solidFill>
              </a:rPr>
              <a:t>Correlation  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5EA99-F30E-C1E3-BFCF-FC8624D67E83}"/>
              </a:ext>
            </a:extLst>
          </p:cNvPr>
          <p:cNvSpPr txBox="1"/>
          <p:nvPr/>
        </p:nvSpPr>
        <p:spPr>
          <a:xfrm>
            <a:off x="133495" y="5077871"/>
            <a:ext cx="4580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sz="1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Smoking status is significantly related to stroke incidents (p-value &lt; 0.05).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Current smokers tend to have strokes at younger ages compared to the other groups and relative to the stroke group in the stroke vs. age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D1317-5B53-0610-A4C8-1379567F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2" y="1629973"/>
            <a:ext cx="6639934" cy="3135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7E4C9-10E7-3491-6ABD-02A3D3425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958" y="3779520"/>
            <a:ext cx="6866012" cy="32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E10FC-FCBF-D86F-54DF-E9FEFD5E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90243"/>
              </p:ext>
            </p:extLst>
          </p:nvPr>
        </p:nvGraphicFramePr>
        <p:xfrm>
          <a:off x="196563" y="1679475"/>
          <a:ext cx="9101442" cy="417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86">
                  <a:extLst>
                    <a:ext uri="{9D8B030D-6E8A-4147-A177-3AD203B41FA5}">
                      <a16:colId xmlns:a16="http://schemas.microsoft.com/office/drawing/2014/main" val="1983822435"/>
                    </a:ext>
                  </a:extLst>
                </a:gridCol>
                <a:gridCol w="3734602">
                  <a:extLst>
                    <a:ext uri="{9D8B030D-6E8A-4147-A177-3AD203B41FA5}">
                      <a16:colId xmlns:a16="http://schemas.microsoft.com/office/drawing/2014/main" val="2947866444"/>
                    </a:ext>
                  </a:extLst>
                </a:gridCol>
                <a:gridCol w="3830854">
                  <a:extLst>
                    <a:ext uri="{9D8B030D-6E8A-4147-A177-3AD203B41FA5}">
                      <a16:colId xmlns:a16="http://schemas.microsoft.com/office/drawing/2014/main" val="4052287622"/>
                    </a:ext>
                  </a:extLst>
                </a:gridCol>
              </a:tblGrid>
              <a:tr h="287896">
                <a:tc>
                  <a:txBody>
                    <a:bodyPr/>
                    <a:lstStyle/>
                    <a:p>
                      <a:r>
                        <a:rPr lang="en-GB" dirty="0"/>
                        <a:t>Risk Factor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Correlate to Stroke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Statistical Significant Relationship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5070"/>
                  </a:ext>
                </a:extLst>
              </a:tr>
              <a:tr h="28789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P=0.56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3943"/>
                  </a:ext>
                </a:extLst>
              </a:tr>
              <a:tr h="28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14624"/>
                  </a:ext>
                </a:extLst>
              </a:tr>
              <a:tr h="3912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Heart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03359"/>
                  </a:ext>
                </a:extLst>
              </a:tr>
              <a:tr h="7361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P=0.00</a:t>
                      </a:r>
                      <a:endParaRPr lang="en-US" sz="1200" dirty="0"/>
                    </a:p>
                    <a:p>
                      <a:pPr marL="0" lvl="3" indent="0" algn="ctr">
                        <a:buFont typeface="Courier New" panose="02070309020205020404" pitchFamily="49" charset="0"/>
                        <a:buNone/>
                      </a:pPr>
                      <a:r>
                        <a:rPr lang="en-GB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Marital status appears to have an indirect relationship with stroke incidents, likely influenced by 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55380"/>
                  </a:ext>
                </a:extLst>
              </a:tr>
              <a:tr h="28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5712"/>
                  </a:ext>
                </a:extLst>
              </a:tr>
              <a:tr h="4037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Avg Glucose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P=0.00</a:t>
                      </a:r>
                    </a:p>
                    <a:p>
                      <a:pPr algn="ctr"/>
                      <a:r>
                        <a:rPr lang="en-GB" sz="1200" dirty="0"/>
                        <a:t>Cohen’s d=0.62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99537"/>
                  </a:ext>
                </a:extLst>
              </a:tr>
              <a:tr h="569942">
                <a:tc>
                  <a:txBody>
                    <a:bodyPr/>
                    <a:lstStyle/>
                    <a:p>
                      <a:pPr algn="ctr"/>
                      <a:r>
                        <a:rPr lang="en-GB" sz="1200" u="none" dirty="0"/>
                        <a:t>BMI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P=0.00</a:t>
                      </a:r>
                    </a:p>
                    <a:p>
                      <a:pPr algn="ctr"/>
                      <a:r>
                        <a:rPr lang="en-GB" sz="1200" dirty="0"/>
                        <a:t>Cohen’s d=021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4714"/>
                  </a:ext>
                </a:extLst>
              </a:tr>
              <a:tr h="3912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Smoking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P=0.00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6794"/>
                  </a:ext>
                </a:extLst>
              </a:tr>
              <a:tr h="4037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0 - If the patient didn’t have a stroke.</a:t>
                      </a:r>
                    </a:p>
                    <a:p>
                      <a:pPr algn="ctr"/>
                      <a:r>
                        <a:rPr lang="en-GB" sz="1200" dirty="0"/>
                        <a:t>1 - If the patient had a stroke.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531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BA6C11-C7E1-C793-A610-EBD7DF607D44}"/>
              </a:ext>
            </a:extLst>
          </p:cNvPr>
          <p:cNvSpPr txBox="1"/>
          <p:nvPr/>
        </p:nvSpPr>
        <p:spPr>
          <a:xfrm>
            <a:off x="462013" y="6237171"/>
            <a:ext cx="339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python code: </a:t>
            </a:r>
            <a:r>
              <a:rPr lang="en-GB" dirty="0">
                <a:hlinkClick r:id="rId3"/>
              </a:rPr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" y="0"/>
            <a:ext cx="12191998" cy="68580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 rot="10800000" flipH="1">
            <a:off x="8128857" y="0"/>
            <a:ext cx="4063143" cy="6858000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 rot="5400000">
            <a:off x="5354854" y="-5354856"/>
            <a:ext cx="1482291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A24FF-C651-236E-010C-1AE825F25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" b="97041" l="9982" r="89834">
                        <a14:foregroundMark x1="53235" y1="87377" x2="56007" y2="88757"/>
                        <a14:foregroundMark x1="73198" y1="68047" x2="78928" y2="60158"/>
                        <a14:foregroundMark x1="74122" y1="84418" x2="83549" y2="83235"/>
                        <a14:foregroundMark x1="70610" y1="63905" x2="75601" y2="58777"/>
                        <a14:foregroundMark x1="71165" y1="29980" x2="78928" y2="3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5839" y="1764130"/>
            <a:ext cx="3824589" cy="358422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21F08DB-47F9-1E96-ED0A-0BE8B3E0C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216370"/>
              </p:ext>
            </p:extLst>
          </p:nvPr>
        </p:nvGraphicFramePr>
        <p:xfrm>
          <a:off x="1692764" y="1617045"/>
          <a:ext cx="6507960" cy="395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059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 flipH="1">
            <a:off x="2" y="0"/>
            <a:ext cx="12191998" cy="148276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8082816" y="1"/>
            <a:ext cx="4097211" cy="1482760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rot="-5400000" flipH="1">
            <a:off x="5354621" y="-5354016"/>
            <a:ext cx="1482760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Dataset </a:t>
            </a: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GB" sz="2000" dirty="0">
                <a:solidFill>
                  <a:srgbClr val="FFFFFF"/>
                </a:solidFill>
                <a:hlinkClick r:id="rId3"/>
              </a:rPr>
              <a:t>Link</a:t>
            </a:r>
            <a:r>
              <a:rPr lang="en-GB" sz="2000" dirty="0">
                <a:solidFill>
                  <a:srgbClr val="FFFFFF"/>
                </a:solidFill>
              </a:rPr>
              <a:t>)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A7F14095-4B27-2085-00E5-20C97DB5C8D8}"/>
              </a:ext>
            </a:extLst>
          </p:cNvPr>
          <p:cNvSpPr/>
          <p:nvPr/>
        </p:nvSpPr>
        <p:spPr>
          <a:xfrm>
            <a:off x="1102382" y="4849170"/>
            <a:ext cx="10927829" cy="125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1;p3">
            <a:extLst>
              <a:ext uri="{FF2B5EF4-FFF2-40B4-BE49-F238E27FC236}">
                <a16:creationId xmlns:a16="http://schemas.microsoft.com/office/drawing/2014/main" id="{DAC5732E-C5B6-F2A2-16EE-AFEF774A8BE4}"/>
              </a:ext>
            </a:extLst>
          </p:cNvPr>
          <p:cNvSpPr txBox="1"/>
          <p:nvPr/>
        </p:nvSpPr>
        <p:spPr>
          <a:xfrm>
            <a:off x="570086" y="3582917"/>
            <a:ext cx="11753994" cy="125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6950" tIns="39350" rIns="220450" bIns="39350" anchor="t" anchorCtr="0">
            <a:noAutofit/>
          </a:bodyPr>
          <a:lstStyle/>
          <a:p>
            <a:pPr marL="3429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27604A-DC8B-C0F3-49CD-0DBC36B7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78728"/>
              </p:ext>
            </p:extLst>
          </p:nvPr>
        </p:nvGraphicFramePr>
        <p:xfrm>
          <a:off x="1383564" y="1831022"/>
          <a:ext cx="9253956" cy="451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074">
                  <a:extLst>
                    <a:ext uri="{9D8B030D-6E8A-4147-A177-3AD203B41FA5}">
                      <a16:colId xmlns:a16="http://schemas.microsoft.com/office/drawing/2014/main" val="1983822435"/>
                    </a:ext>
                  </a:extLst>
                </a:gridCol>
                <a:gridCol w="1920756">
                  <a:extLst>
                    <a:ext uri="{9D8B030D-6E8A-4147-A177-3AD203B41FA5}">
                      <a16:colId xmlns:a16="http://schemas.microsoft.com/office/drawing/2014/main" val="2947866444"/>
                    </a:ext>
                  </a:extLst>
                </a:gridCol>
                <a:gridCol w="4299126">
                  <a:extLst>
                    <a:ext uri="{9D8B030D-6E8A-4147-A177-3AD203B41FA5}">
                      <a16:colId xmlns:a16="http://schemas.microsoft.com/office/drawing/2014/main" val="4052287622"/>
                    </a:ext>
                  </a:extLst>
                </a:gridCol>
              </a:tblGrid>
              <a:tr h="369515">
                <a:tc>
                  <a:txBody>
                    <a:bodyPr/>
                    <a:lstStyle/>
                    <a:p>
                      <a:r>
                        <a:rPr lang="en-GB" dirty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Attribute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5070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16968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Object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"Male“/"Female"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3943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the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14624"/>
                  </a:ext>
                </a:extLst>
              </a:tr>
              <a:tr h="502130">
                <a:tc>
                  <a:txBody>
                    <a:bodyPr/>
                    <a:lstStyle/>
                    <a:p>
                      <a:r>
                        <a:rPr lang="en-US" dirty="0" err="1"/>
                        <a:t>heart_disease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0 - If the patient doesn't have any heart diseases.</a:t>
                      </a:r>
                    </a:p>
                    <a:p>
                      <a:r>
                        <a:rPr lang="en-GB" dirty="0"/>
                        <a:t>1 - If the patient has a heart disease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03359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US" dirty="0" err="1"/>
                        <a:t>ever_married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Object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‘Yes’/’No’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55380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US" dirty="0" err="1"/>
                        <a:t>Residence_type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Object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"Rural" /"Urban"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5712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US" dirty="0" err="1"/>
                        <a:t>avg_glucose_level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glucose level in the blood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99537"/>
                  </a:ext>
                </a:extLst>
              </a:tr>
              <a:tr h="369515">
                <a:tc>
                  <a:txBody>
                    <a:bodyPr/>
                    <a:lstStyle/>
                    <a:p>
                      <a:r>
                        <a:rPr lang="en-US" dirty="0" err="1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 mass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4714"/>
                  </a:ext>
                </a:extLst>
              </a:tr>
              <a:tr h="502130">
                <a:tc>
                  <a:txBody>
                    <a:bodyPr/>
                    <a:lstStyle/>
                    <a:p>
                      <a:r>
                        <a:rPr lang="en-US" dirty="0" err="1"/>
                        <a:t>smoking_status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"formerly smoked“/"never smoked“/"smokes“/ "Unknown"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6794"/>
                  </a:ext>
                </a:extLst>
              </a:tr>
              <a:tr h="502130">
                <a:tc>
                  <a:txBody>
                    <a:bodyPr/>
                    <a:lstStyle/>
                    <a:p>
                      <a:r>
                        <a:rPr lang="en-US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0 - If the patient didn’t have a stroke.</a:t>
                      </a:r>
                    </a:p>
                    <a:p>
                      <a:r>
                        <a:rPr lang="en-GB" dirty="0"/>
                        <a:t>1 - If the patient had a stroke.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531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flipH="1">
            <a:off x="2" y="1"/>
            <a:ext cx="12191998" cy="148069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 flipH="1">
            <a:off x="8082818" y="1"/>
            <a:ext cx="4097211" cy="148069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rot="-5400000" flipH="1">
            <a:off x="5349351" y="-5349982"/>
            <a:ext cx="1481328" cy="12180032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Assumptions &amp; Questions</a:t>
            </a:r>
            <a:endParaRPr dirty="0"/>
          </a:p>
        </p:txBody>
      </p:sp>
      <p:grpSp>
        <p:nvGrpSpPr>
          <p:cNvPr id="123" name="Google Shape;123;p3"/>
          <p:cNvGrpSpPr/>
          <p:nvPr/>
        </p:nvGrpSpPr>
        <p:grpSpPr>
          <a:xfrm>
            <a:off x="0" y="1829562"/>
            <a:ext cx="11571885" cy="3745890"/>
            <a:chOff x="-644056" y="-70948"/>
            <a:chExt cx="11571885" cy="3745890"/>
          </a:xfrm>
        </p:grpSpPr>
        <p:sp>
          <p:nvSpPr>
            <p:cNvPr id="124" name="Google Shape;124;p3"/>
            <p:cNvSpPr/>
            <p:nvPr/>
          </p:nvSpPr>
          <p:spPr>
            <a:xfrm>
              <a:off x="-233679" y="-70948"/>
              <a:ext cx="3094823" cy="74353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94349" y="-33655"/>
              <a:ext cx="2438767" cy="67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Assumptions</a:t>
              </a:r>
              <a:endParaRPr dirty="0"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7476043" y="-17966"/>
              <a:ext cx="3099816" cy="740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GB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Questions</a:t>
              </a:r>
              <a:endParaRPr sz="3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2423627"/>
              <a:ext cx="10927829" cy="1251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-644056" y="774203"/>
              <a:ext cx="11297920" cy="1251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950" tIns="39350" rIns="220450" bIns="39350" anchor="t" anchorCtr="0">
              <a:noAutofit/>
            </a:bodyPr>
            <a:lstStyle/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Gender Differences</a:t>
              </a:r>
              <a:r>
                <a:rPr lang="en-GB" sz="1800" dirty="0"/>
                <a:t>: The incidence of stroke varies between males and females.</a:t>
              </a:r>
              <a:endParaRPr lang="en-GB" sz="1800" b="1" dirty="0"/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Age and Stroke Risk</a:t>
              </a:r>
              <a:r>
                <a:rPr lang="en-GB" sz="1800" dirty="0"/>
                <a:t>: Older individuals are at a higher risk of experiencing a stroke.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Heart Disease and Stroke</a:t>
              </a:r>
              <a:r>
                <a:rPr lang="en-GB" sz="1800" dirty="0"/>
                <a:t>: There is a higher incidence of stroke among those with heart disease.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Marital Status and Stroke</a:t>
              </a:r>
              <a:r>
                <a:rPr lang="en-GB" sz="1800" dirty="0"/>
                <a:t>: Being married (ever married) influences the likelihood of having a stroke.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Residence Type and Stroke</a:t>
              </a:r>
              <a:r>
                <a:rPr lang="en-GB" sz="1800" dirty="0"/>
                <a:t>: Urban residents have a different stroke risk profile than rural residents.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Glucose Levels and Stroke</a:t>
              </a:r>
              <a:r>
                <a:rPr lang="en-GB" sz="1800" dirty="0"/>
                <a:t>: Higher average glucose levels correlate with an increased stroke risk.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BMI and Stroke</a:t>
              </a:r>
              <a:r>
                <a:rPr lang="en-GB" sz="1800" dirty="0"/>
                <a:t>: There is a relationship between BMI (Body Mass Index) and the incidence of stroke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b="1" dirty="0"/>
                <a:t>Smoking and Stroke</a:t>
              </a:r>
              <a:r>
                <a:rPr lang="en-GB" sz="1800" dirty="0"/>
                <a:t>: Smoking status significantly impacts the likelihood of having a stroke.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-11970" y="-60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flipH="1">
            <a:off x="2" y="0"/>
            <a:ext cx="12191998" cy="1481329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rot="-5400000" flipH="1">
            <a:off x="5367308" y="-534387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383564" y="348866"/>
            <a:ext cx="9718111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Assumptions &amp; Questions</a:t>
            </a:r>
            <a:endParaRPr dirty="0"/>
          </a:p>
        </p:txBody>
      </p:sp>
      <p:grpSp>
        <p:nvGrpSpPr>
          <p:cNvPr id="123" name="Google Shape;123;p3"/>
          <p:cNvGrpSpPr/>
          <p:nvPr/>
        </p:nvGrpSpPr>
        <p:grpSpPr>
          <a:xfrm>
            <a:off x="11970" y="1818735"/>
            <a:ext cx="11571884" cy="3754921"/>
            <a:chOff x="-644055" y="-79979"/>
            <a:chExt cx="11571884" cy="3754921"/>
          </a:xfrm>
        </p:grpSpPr>
        <p:sp>
          <p:nvSpPr>
            <p:cNvPr id="125" name="Google Shape;125;p3"/>
            <p:cNvSpPr txBox="1"/>
            <p:nvPr/>
          </p:nvSpPr>
          <p:spPr>
            <a:xfrm>
              <a:off x="328029" y="51755"/>
              <a:ext cx="2438767" cy="67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Assumptions</a:t>
              </a:r>
              <a:endParaRPr dirty="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333020" y="-79979"/>
              <a:ext cx="3099816" cy="743535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03858" y="-59047"/>
              <a:ext cx="3099816" cy="740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GB" sz="3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Questions</a:t>
              </a:r>
              <a:endParaRPr sz="3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2423627"/>
              <a:ext cx="10927829" cy="1251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-644055" y="709687"/>
              <a:ext cx="11297920" cy="1251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950" tIns="39350" rIns="220450" bIns="39350" anchor="t" anchorCtr="0">
              <a:noAutofit/>
            </a:bodyPr>
            <a:lstStyle/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How does stroke incidence vary between males and females?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What is the distribution of stroke occurrences across different age groups?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How does the presence of heart disease affect the likelihood of a stroke?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Does marital status (ever married vs. never married) influence the risk of stroke?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Is there a difference in stroke rates between urban and rural residents?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How do average glucose levels correlate with stroke occurrences?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How does BMI relate to the likelihood of having a stroke?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GB" sz="1800" dirty="0"/>
                <a:t>Is there a relationship between smoking status and stroke incidence?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endParaRPr lang="en-GB" sz="1800" dirty="0"/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72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Null Hypothesis (H0): There is no difference/</a:t>
            </a:r>
            <a:r>
              <a:rPr lang="en-US" sz="1800" dirty="0"/>
              <a:t> significant association</a:t>
            </a:r>
            <a:r>
              <a:rPr lang="en-GB" sz="1800" dirty="0"/>
              <a:t> between the two (or more) groups.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Alternative Hypothesis (H1): There is a difference/</a:t>
            </a:r>
            <a:r>
              <a:rPr lang="en-US" sz="1800" dirty="0"/>
              <a:t>significant association</a:t>
            </a:r>
            <a:r>
              <a:rPr lang="en-GB" sz="1800" dirty="0"/>
              <a:t> between the two (or more) groups.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500014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0"/>
            <a:ext cx="4097211" cy="1481773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7" y="-5354891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Statistical Analysis Interpretation </a:t>
            </a:r>
            <a:endParaRPr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36E00-B912-8D5A-3AE8-AB54FCE61E40}"/>
              </a:ext>
            </a:extLst>
          </p:cNvPr>
          <p:cNvGrpSpPr/>
          <p:nvPr/>
        </p:nvGrpSpPr>
        <p:grpSpPr>
          <a:xfrm>
            <a:off x="-68347" y="1726790"/>
            <a:ext cx="4300450" cy="2321140"/>
            <a:chOff x="60253" y="2273574"/>
            <a:chExt cx="4300450" cy="2321140"/>
          </a:xfrm>
        </p:grpSpPr>
        <p:grpSp>
          <p:nvGrpSpPr>
            <p:cNvPr id="141" name="Google Shape;141;p4"/>
            <p:cNvGrpSpPr/>
            <p:nvPr/>
          </p:nvGrpSpPr>
          <p:grpSpPr>
            <a:xfrm>
              <a:off x="60253" y="2273574"/>
              <a:ext cx="4300450" cy="2321139"/>
              <a:chOff x="-149435" y="49888"/>
              <a:chExt cx="3635270" cy="3589628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3414" y="49888"/>
                <a:ext cx="3329572" cy="949216"/>
              </a:xfrm>
              <a:prstGeom prst="rect">
                <a:avLst/>
              </a:prstGeom>
              <a:solidFill>
                <a:srgbClr val="599BD5"/>
              </a:solidFill>
              <a:ln w="12700" cap="flat" cmpd="sng">
                <a:solidFill>
                  <a:srgbClr val="599BD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 txBox="1"/>
              <p:nvPr/>
            </p:nvSpPr>
            <p:spPr>
              <a:xfrm>
                <a:off x="-149435" y="49888"/>
                <a:ext cx="3635270" cy="949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4900" tIns="105650" rIns="184900" bIns="10565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buClr>
                    <a:schemeClr val="lt1"/>
                  </a:buClr>
                  <a:buSzPts val="2600"/>
                </a:pPr>
                <a:r>
                  <a:rPr lang="en-GB" sz="2000" dirty="0">
                    <a:solidFill>
                      <a:schemeClr val="lt1"/>
                    </a:solidFill>
                    <a:latin typeface="Calibri"/>
                    <a:cs typeface="Calibri"/>
                    <a:sym typeface="Calibri"/>
                  </a:rPr>
                  <a:t>Chi-Squared Test </a:t>
                </a:r>
                <a:r>
                  <a:rPr lang="en-US" sz="2000" dirty="0">
                    <a:solidFill>
                      <a:schemeClr val="lt1"/>
                    </a:solidFill>
                    <a:latin typeface="Calibri"/>
                    <a:cs typeface="Calibri"/>
                  </a:rPr>
                  <a:t>of Independence – </a:t>
                </a:r>
              </a:p>
              <a:p>
                <a:pPr>
                  <a:lnSpc>
                    <a:spcPct val="90000"/>
                  </a:lnSpc>
                  <a:buClr>
                    <a:schemeClr val="lt1"/>
                  </a:buClr>
                  <a:buSzPts val="2600"/>
                </a:pPr>
                <a:r>
                  <a:rPr lang="en-US" sz="2000" dirty="0">
                    <a:solidFill>
                      <a:schemeClr val="lt1"/>
                    </a:solidFill>
                    <a:latin typeface="Calibri"/>
                    <a:cs typeface="Calibri"/>
                  </a:rPr>
                  <a:t>For Categorial Groups</a:t>
                </a: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3414" y="999105"/>
                <a:ext cx="3329572" cy="2640411"/>
              </a:xfrm>
              <a:prstGeom prst="rect">
                <a:avLst/>
              </a:prstGeom>
              <a:solidFill>
                <a:srgbClr val="CFDEEF">
                  <a:alpha val="89803"/>
                </a:srgbClr>
              </a:solidFill>
              <a:ln w="12700" cap="flat" cmpd="sng">
                <a:solidFill>
                  <a:srgbClr val="CFDEEF">
                    <a:alpha val="8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Google Shape;149;p4">
              <a:extLst>
                <a:ext uri="{FF2B5EF4-FFF2-40B4-BE49-F238E27FC236}">
                  <a16:creationId xmlns:a16="http://schemas.microsoft.com/office/drawing/2014/main" id="{FEA67B9B-67D3-A7F9-D2E9-D4B4B4AF44A5}"/>
                </a:ext>
              </a:extLst>
            </p:cNvPr>
            <p:cNvSpPr txBox="1"/>
            <p:nvPr/>
          </p:nvSpPr>
          <p:spPr>
            <a:xfrm>
              <a:off x="348704" y="2961096"/>
              <a:ext cx="3938816" cy="163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/>
                </a:rPr>
                <a:t>α (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significance level)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/>
                </a:rPr>
                <a:t> = 0.05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p-value &gt; α :  Accept null hypothesis</a:t>
              </a:r>
            </a:p>
            <a:p>
              <a:pPr marL="228600" lvl="1" indent="-228600">
                <a:lnSpc>
                  <a:spcPct val="150000"/>
                </a:lnSpc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p-value &lt; α :  Reject null hypothesis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endParaRPr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380EDC-36BA-6615-089E-F519074FBCF7}"/>
              </a:ext>
            </a:extLst>
          </p:cNvPr>
          <p:cNvGrpSpPr/>
          <p:nvPr/>
        </p:nvGrpSpPr>
        <p:grpSpPr>
          <a:xfrm>
            <a:off x="4133108" y="1726790"/>
            <a:ext cx="4030256" cy="2413115"/>
            <a:chOff x="4636224" y="2273574"/>
            <a:chExt cx="4030256" cy="2413115"/>
          </a:xfrm>
        </p:grpSpPr>
        <p:grpSp>
          <p:nvGrpSpPr>
            <p:cNvPr id="17" name="Google Shape;141;p4">
              <a:extLst>
                <a:ext uri="{FF2B5EF4-FFF2-40B4-BE49-F238E27FC236}">
                  <a16:creationId xmlns:a16="http://schemas.microsoft.com/office/drawing/2014/main" id="{72E8336A-E803-6D6B-EF60-ECD4060DFE31}"/>
                </a:ext>
              </a:extLst>
            </p:cNvPr>
            <p:cNvGrpSpPr/>
            <p:nvPr/>
          </p:nvGrpSpPr>
          <p:grpSpPr>
            <a:xfrm>
              <a:off x="4663353" y="2273574"/>
              <a:ext cx="3738967" cy="2413115"/>
              <a:chOff x="3799128" y="49888"/>
              <a:chExt cx="3329572" cy="3731868"/>
            </a:xfrm>
          </p:grpSpPr>
          <p:sp>
            <p:nvSpPr>
              <p:cNvPr id="21" name="Google Shape;146;p4">
                <a:extLst>
                  <a:ext uri="{FF2B5EF4-FFF2-40B4-BE49-F238E27FC236}">
                    <a16:creationId xmlns:a16="http://schemas.microsoft.com/office/drawing/2014/main" id="{932B19E8-4E73-2342-349E-C0AAC3BE07F2}"/>
                  </a:ext>
                </a:extLst>
              </p:cNvPr>
              <p:cNvSpPr/>
              <p:nvPr/>
            </p:nvSpPr>
            <p:spPr>
              <a:xfrm>
                <a:off x="3799128" y="49888"/>
                <a:ext cx="3329572" cy="949216"/>
              </a:xfrm>
              <a:prstGeom prst="rect">
                <a:avLst/>
              </a:prstGeom>
              <a:solidFill>
                <a:srgbClr val="4CC38C"/>
              </a:solidFill>
              <a:ln w="12700" cap="flat" cmpd="sng">
                <a:solidFill>
                  <a:srgbClr val="4CC38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147;p4">
                <a:extLst>
                  <a:ext uri="{FF2B5EF4-FFF2-40B4-BE49-F238E27FC236}">
                    <a16:creationId xmlns:a16="http://schemas.microsoft.com/office/drawing/2014/main" id="{5A254B4E-0A43-1A97-A5F9-3C24C276CB82}"/>
                  </a:ext>
                </a:extLst>
              </p:cNvPr>
              <p:cNvSpPr txBox="1"/>
              <p:nvPr/>
            </p:nvSpPr>
            <p:spPr>
              <a:xfrm>
                <a:off x="3799128" y="49888"/>
                <a:ext cx="3329572" cy="949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4900" tIns="105650" rIns="184900" bIns="1056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600"/>
                  <a:buFont typeface="Calibri"/>
                  <a:buNone/>
                </a:pPr>
                <a:r>
                  <a:rPr lang="en-US" sz="20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T-test </a:t>
                </a:r>
                <a:endParaRPr sz="2000" dirty="0"/>
              </a:p>
            </p:txBody>
          </p:sp>
          <p:sp>
            <p:nvSpPr>
              <p:cNvPr id="23" name="Google Shape;148;p4">
                <a:extLst>
                  <a:ext uri="{FF2B5EF4-FFF2-40B4-BE49-F238E27FC236}">
                    <a16:creationId xmlns:a16="http://schemas.microsoft.com/office/drawing/2014/main" id="{BFF4688F-860A-B974-F42A-DCBAAEFACBA5}"/>
                  </a:ext>
                </a:extLst>
              </p:cNvPr>
              <p:cNvSpPr/>
              <p:nvPr/>
            </p:nvSpPr>
            <p:spPr>
              <a:xfrm>
                <a:off x="3799128" y="999105"/>
                <a:ext cx="3329572" cy="2640411"/>
              </a:xfrm>
              <a:prstGeom prst="rect">
                <a:avLst/>
              </a:prstGeom>
              <a:solidFill>
                <a:srgbClr val="CCE8DD">
                  <a:alpha val="89803"/>
                </a:srgbClr>
              </a:solidFill>
              <a:ln w="12700" cap="flat" cmpd="sng">
                <a:solidFill>
                  <a:srgbClr val="CCE8DD">
                    <a:alpha val="8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9;p4">
                <a:extLst>
                  <a:ext uri="{FF2B5EF4-FFF2-40B4-BE49-F238E27FC236}">
                    <a16:creationId xmlns:a16="http://schemas.microsoft.com/office/drawing/2014/main" id="{12B599CB-4AE9-EDFB-7CED-AA43AE4A01DB}"/>
                  </a:ext>
                </a:extLst>
              </p:cNvPr>
              <p:cNvSpPr txBox="1"/>
              <p:nvPr/>
            </p:nvSpPr>
            <p:spPr>
              <a:xfrm>
                <a:off x="3799128" y="1141345"/>
                <a:ext cx="3329572" cy="26404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8675" tIns="138675" rIns="184900" bIns="208025" anchor="t" anchorCtr="0">
                <a:noAutofit/>
              </a:bodyPr>
              <a:lstStyle/>
              <a:p>
                <a:pPr marL="228600" marR="0" lvl="1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600"/>
                  <a:buFont typeface="Calibri"/>
                  <a:buChar char="•"/>
                </a:pPr>
                <a:endParaRPr dirty="0"/>
              </a:p>
            </p:txBody>
          </p:sp>
        </p:grpSp>
        <p:sp>
          <p:nvSpPr>
            <p:cNvPr id="29" name="Google Shape;149;p4">
              <a:extLst>
                <a:ext uri="{FF2B5EF4-FFF2-40B4-BE49-F238E27FC236}">
                  <a16:creationId xmlns:a16="http://schemas.microsoft.com/office/drawing/2014/main" id="{567BBFD0-24E3-363F-B4F0-7BCB5B69836D}"/>
                </a:ext>
              </a:extLst>
            </p:cNvPr>
            <p:cNvSpPr txBox="1"/>
            <p:nvPr/>
          </p:nvSpPr>
          <p:spPr>
            <a:xfrm>
              <a:off x="4636224" y="2961095"/>
              <a:ext cx="4030256" cy="163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lvl="1" indent="-228600">
                <a:lnSpc>
                  <a:spcPct val="150000"/>
                </a:lnSpc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/>
                </a:rPr>
                <a:t>α (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significance level)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/>
                </a:rPr>
                <a:t> = 0.05</a:t>
              </a:r>
            </a:p>
            <a:p>
              <a:pPr marL="228600" marR="0" lvl="1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p-value &gt; α :  Accept null hypothesis</a:t>
              </a:r>
            </a:p>
            <a:p>
              <a:pPr marL="228600" lvl="1" indent="-228600">
                <a:lnSpc>
                  <a:spcPct val="150000"/>
                </a:lnSpc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p-value &lt; α :  Reject null hypothesis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endParaRPr sz="1000" dirty="0"/>
            </a:p>
          </p:txBody>
        </p:sp>
      </p:grpSp>
      <p:grpSp>
        <p:nvGrpSpPr>
          <p:cNvPr id="31" name="Google Shape;141;p4">
            <a:extLst>
              <a:ext uri="{FF2B5EF4-FFF2-40B4-BE49-F238E27FC236}">
                <a16:creationId xmlns:a16="http://schemas.microsoft.com/office/drawing/2014/main" id="{A80E9AFB-9472-7C8A-8722-CDFC20CD4A48}"/>
              </a:ext>
            </a:extLst>
          </p:cNvPr>
          <p:cNvGrpSpPr/>
          <p:nvPr/>
        </p:nvGrpSpPr>
        <p:grpSpPr>
          <a:xfrm>
            <a:off x="8619520" y="1731387"/>
            <a:ext cx="3329572" cy="2999466"/>
            <a:chOff x="7594841" y="49888"/>
            <a:chExt cx="3329572" cy="3589628"/>
          </a:xfrm>
        </p:grpSpPr>
        <p:sp>
          <p:nvSpPr>
            <p:cNvPr id="39" name="Google Shape;150;p4">
              <a:extLst>
                <a:ext uri="{FF2B5EF4-FFF2-40B4-BE49-F238E27FC236}">
                  <a16:creationId xmlns:a16="http://schemas.microsoft.com/office/drawing/2014/main" id="{37A17E74-96FB-AAEB-E536-92B3E88B2550}"/>
                </a:ext>
              </a:extLst>
            </p:cNvPr>
            <p:cNvSpPr/>
            <p:nvPr/>
          </p:nvSpPr>
          <p:spPr>
            <a:xfrm>
              <a:off x="7594841" y="49888"/>
              <a:ext cx="3329572" cy="949216"/>
            </a:xfrm>
            <a:prstGeom prst="rect">
              <a:avLst/>
            </a:prstGeom>
            <a:solidFill>
              <a:srgbClr val="6FAB46"/>
            </a:solidFill>
            <a:ln w="12700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;p4">
              <a:extLst>
                <a:ext uri="{FF2B5EF4-FFF2-40B4-BE49-F238E27FC236}">
                  <a16:creationId xmlns:a16="http://schemas.microsoft.com/office/drawing/2014/main" id="{B015E350-9F93-ADD1-A088-04E5A417C5F2}"/>
                </a:ext>
              </a:extLst>
            </p:cNvPr>
            <p:cNvSpPr txBox="1"/>
            <p:nvPr/>
          </p:nvSpPr>
          <p:spPr>
            <a:xfrm>
              <a:off x="7594841" y="49888"/>
              <a:ext cx="3329572" cy="949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Cohen's d</a:t>
              </a:r>
              <a:endParaRPr sz="1100" dirty="0"/>
            </a:p>
          </p:txBody>
        </p:sp>
        <p:sp>
          <p:nvSpPr>
            <p:cNvPr id="41" name="Google Shape;152;p4">
              <a:extLst>
                <a:ext uri="{FF2B5EF4-FFF2-40B4-BE49-F238E27FC236}">
                  <a16:creationId xmlns:a16="http://schemas.microsoft.com/office/drawing/2014/main" id="{82967950-1889-D84A-5408-E3EB39192413}"/>
                </a:ext>
              </a:extLst>
            </p:cNvPr>
            <p:cNvSpPr/>
            <p:nvPr/>
          </p:nvSpPr>
          <p:spPr>
            <a:xfrm>
              <a:off x="7594841" y="999105"/>
              <a:ext cx="3329572" cy="2640411"/>
            </a:xfrm>
            <a:prstGeom prst="rect">
              <a:avLst/>
            </a:prstGeom>
            <a:solidFill>
              <a:srgbClr val="D3E1CC">
                <a:alpha val="89803"/>
              </a:srgbClr>
            </a:solidFill>
            <a:ln w="12700" cap="flat" cmpd="sng">
              <a:solidFill>
                <a:srgbClr val="D3E1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3;p4">
              <a:extLst>
                <a:ext uri="{FF2B5EF4-FFF2-40B4-BE49-F238E27FC236}">
                  <a16:creationId xmlns:a16="http://schemas.microsoft.com/office/drawing/2014/main" id="{6DDB506E-2E53-7BA8-B52F-C6D9CAAA319B}"/>
                </a:ext>
              </a:extLst>
            </p:cNvPr>
            <p:cNvSpPr txBox="1"/>
            <p:nvPr/>
          </p:nvSpPr>
          <p:spPr>
            <a:xfrm>
              <a:off x="7594841" y="999105"/>
              <a:ext cx="3329572" cy="2640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endParaRPr dirty="0"/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A3B1077-C9E3-FB18-9250-1500974E69CA}"/>
              </a:ext>
            </a:extLst>
          </p:cNvPr>
          <p:cNvSpPr/>
          <p:nvPr/>
        </p:nvSpPr>
        <p:spPr>
          <a:xfrm>
            <a:off x="8031823" y="2790824"/>
            <a:ext cx="519350" cy="29464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15F036D-E42A-B060-0EEE-D231AEB72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80110"/>
              </p:ext>
            </p:extLst>
          </p:nvPr>
        </p:nvGraphicFramePr>
        <p:xfrm>
          <a:off x="9222592" y="2560899"/>
          <a:ext cx="225085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290">
                  <a:extLst>
                    <a:ext uri="{9D8B030D-6E8A-4147-A177-3AD203B41FA5}">
                      <a16:colId xmlns:a16="http://schemas.microsoft.com/office/drawing/2014/main" val="50962717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1415087731"/>
                    </a:ext>
                  </a:extLst>
                </a:gridCol>
              </a:tblGrid>
              <a:tr h="275182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42441"/>
                  </a:ext>
                </a:extLst>
              </a:tr>
              <a:tr h="2751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53838"/>
                  </a:ext>
                </a:extLst>
              </a:tr>
              <a:tr h="2751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97003"/>
                  </a:ext>
                </a:extLst>
              </a:tr>
              <a:tr h="2751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6170"/>
                  </a:ext>
                </a:extLst>
              </a:tr>
              <a:tr h="2751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09926"/>
                  </a:ext>
                </a:extLst>
              </a:tr>
              <a:tr h="2751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1272"/>
                  </a:ext>
                </a:extLst>
              </a:tr>
              <a:tr h="2751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8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4336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Gender Correlation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294E4-0289-FF90-EDC5-319F7AC38747}"/>
              </a:ext>
            </a:extLst>
          </p:cNvPr>
          <p:cNvSpPr txBox="1"/>
          <p:nvPr/>
        </p:nvSpPr>
        <p:spPr>
          <a:xfrm>
            <a:off x="182880" y="2621280"/>
            <a:ext cx="254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b="1" u="sng" dirty="0">
              <a:latin typeface="+mj-lt"/>
              <a:cs typeface="Calibri" panose="020F0502020204030204" pitchFamily="34" charset="0"/>
            </a:endParaRPr>
          </a:p>
          <a:p>
            <a:r>
              <a:rPr lang="en-GB" sz="1600" dirty="0">
                <a:latin typeface="+mj-lt"/>
                <a:cs typeface="Calibri" panose="020F0502020204030204" pitchFamily="34" charset="0"/>
              </a:rPr>
              <a:t>Based on the current data, gender does not appear to be a statistically significant factor (p-value=0.56) in stroke incidence.</a:t>
            </a:r>
          </a:p>
          <a:p>
            <a:r>
              <a:rPr lang="en-GB" sz="1600" dirty="0">
                <a:latin typeface="+mj-lt"/>
                <a:cs typeface="Calibri" panose="020F0502020204030204" pitchFamily="34" charset="0"/>
              </a:rPr>
              <a:t>Moreover, the proportion of incidents is the same for both groups</a:t>
            </a:r>
            <a:endParaRPr lang="en-US" sz="16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0C806-C66C-C53A-E2BA-7A5E7A33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0" y="1830192"/>
            <a:ext cx="9103360" cy="42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3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197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7116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7116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43366" y="-536549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2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Age Correlation  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9A48-49CB-A1B9-7E5C-EAB23E3DF542}"/>
              </a:ext>
            </a:extLst>
          </p:cNvPr>
          <p:cNvSpPr txBox="1"/>
          <p:nvPr/>
        </p:nvSpPr>
        <p:spPr>
          <a:xfrm>
            <a:off x="441294" y="5231891"/>
            <a:ext cx="11456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sz="1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statistical tests indicate age is a significant factor in stroke incidence(p&lt;0.05), with a large effect size (Cohen’s d=1.17).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Individuals who have experienced a stroke are significantly older than those who have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age variability among stroke patients compared to individuals who have not experienced a stroke.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2CBAC-E17B-7F17-564F-00D172CC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" y="1471167"/>
            <a:ext cx="6362407" cy="3397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0B9BC-E41D-4D10-85C7-62721199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622" y="1626109"/>
            <a:ext cx="6362407" cy="30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Age + Gender Correlation 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F9CA2-B59D-77F0-E5E1-778EE98C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" y="1562609"/>
            <a:ext cx="6265589" cy="2958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36AD4-C74B-A4B6-95FD-3BEE2718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6" y="1481328"/>
            <a:ext cx="5835261" cy="275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7E881-6B18-A70D-4643-8753643E7BB1}"/>
              </a:ext>
            </a:extLst>
          </p:cNvPr>
          <p:cNvSpPr txBox="1"/>
          <p:nvPr/>
        </p:nvSpPr>
        <p:spPr>
          <a:xfrm>
            <a:off x="441294" y="5231891"/>
            <a:ext cx="1145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sz="1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As was shown previously, the proportion of incidents is the same for both groups, and the age range is the main significant factor in stroke incidences.</a:t>
            </a:r>
          </a:p>
        </p:txBody>
      </p:sp>
    </p:spTree>
    <p:extLst>
      <p:ext uri="{BB962C8B-B14F-4D97-AF65-F5344CB8AC3E}">
        <p14:creationId xmlns:p14="http://schemas.microsoft.com/office/powerpoint/2010/main" val="19774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flipH="1">
            <a:off x="2" y="1"/>
            <a:ext cx="12191998" cy="1481328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8082818" y="1"/>
            <a:ext cx="4097211" cy="1481328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-5400000" flipH="1">
            <a:off x="5367306" y="-5355336"/>
            <a:ext cx="1481328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13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Data Analysis – Stroke &amp; Heart Disease Correlation 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A866C-B7A3-40E2-CED9-5497FA577BA2}"/>
              </a:ext>
            </a:extLst>
          </p:cNvPr>
          <p:cNvSpPr txBox="1"/>
          <p:nvPr/>
        </p:nvSpPr>
        <p:spPr>
          <a:xfrm>
            <a:off x="181205" y="5376672"/>
            <a:ext cx="112148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GB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cs typeface="Calibri" panose="020F0502020204030204" pitchFamily="34" charset="0"/>
              </a:rPr>
              <a:t>There is a significant relationship between heart disease and stroke incidences, as indicated by the p-value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Age distribution suggests that the presence of heart disease is significant among older adults.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cs typeface="Calibri" panose="020F0502020204030204" pitchFamily="34" charset="0"/>
              </a:rPr>
              <a:t>Heart disease is a significant risk factor for stroke, with those affected being older on average compared to those without heart disease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C6CD2-35F8-2470-46CD-B0345349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69" y="1481328"/>
            <a:ext cx="9718111" cy="3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1156</Words>
  <Application>Microsoft Office PowerPoint</Application>
  <PresentationFormat>Widescreen</PresentationFormat>
  <Paragraphs>181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Stroke Risk Factors: Insights from Demographic, Lifestyle, and Health Data</vt:lpstr>
      <vt:lpstr>Dataset (Link)</vt:lpstr>
      <vt:lpstr>Assumptions &amp; Questions</vt:lpstr>
      <vt:lpstr>Assumptions &amp; Questions</vt:lpstr>
      <vt:lpstr>Statistical Analysis Interpretation </vt:lpstr>
      <vt:lpstr>Data Analysis – Stroke &amp; Gender Correlation </vt:lpstr>
      <vt:lpstr>Data Analysis – Stroke &amp; Age Correlation  </vt:lpstr>
      <vt:lpstr>Data Analysis – Stroke &amp; Age + Gender Correlation  </vt:lpstr>
      <vt:lpstr>Data Analysis – Stroke &amp; Heart Disease Correlation  </vt:lpstr>
      <vt:lpstr>Data Analysis – Stroke &amp; Marital Status Correlation  </vt:lpstr>
      <vt:lpstr>Data Analysis – Stroke &amp; Residence Type Correlation  </vt:lpstr>
      <vt:lpstr>Data Analysis – Stroke &amp; Average Glucose Levels Correlation  </vt:lpstr>
      <vt:lpstr>Data Analysis – Stroke &amp; BMI Correlation  </vt:lpstr>
      <vt:lpstr>Data Analysis – Stroke &amp; Smoking Status Correlation 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Risk Factors: Insights from Demographic, Lifestyle, and Health Data</dc:title>
  <dc:creator>Ofir Ofri</dc:creator>
  <cp:lastModifiedBy>Itzhak Moradov</cp:lastModifiedBy>
  <cp:revision>3</cp:revision>
  <dcterms:created xsi:type="dcterms:W3CDTF">2022-10-11T06:53:09Z</dcterms:created>
  <dcterms:modified xsi:type="dcterms:W3CDTF">2024-06-05T12:41:10Z</dcterms:modified>
</cp:coreProperties>
</file>